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3"/>
  </p:notesMasterIdLst>
  <p:handoutMasterIdLst>
    <p:handoutMasterId r:id="rId54"/>
  </p:handoutMasterIdLst>
  <p:sldIdLst>
    <p:sldId id="436" r:id="rId2"/>
    <p:sldId id="500" r:id="rId3"/>
    <p:sldId id="1724" r:id="rId4"/>
    <p:sldId id="1725" r:id="rId5"/>
    <p:sldId id="1733" r:id="rId6"/>
    <p:sldId id="1726" r:id="rId7"/>
    <p:sldId id="382" r:id="rId8"/>
    <p:sldId id="1729" r:id="rId9"/>
    <p:sldId id="1730" r:id="rId10"/>
    <p:sldId id="1732" r:id="rId11"/>
    <p:sldId id="1731" r:id="rId12"/>
    <p:sldId id="1734" r:id="rId13"/>
    <p:sldId id="444" r:id="rId14"/>
    <p:sldId id="1738" r:id="rId15"/>
    <p:sldId id="369" r:id="rId16"/>
    <p:sldId id="389" r:id="rId17"/>
    <p:sldId id="1739" r:id="rId18"/>
    <p:sldId id="1741" r:id="rId19"/>
    <p:sldId id="317" r:id="rId20"/>
    <p:sldId id="1742" r:id="rId21"/>
    <p:sldId id="405" r:id="rId22"/>
    <p:sldId id="1744" r:id="rId23"/>
    <p:sldId id="511" r:id="rId24"/>
    <p:sldId id="1747" r:id="rId25"/>
    <p:sldId id="512" r:id="rId26"/>
    <p:sldId id="513" r:id="rId27"/>
    <p:sldId id="1745" r:id="rId28"/>
    <p:sldId id="1746" r:id="rId29"/>
    <p:sldId id="1748" r:id="rId30"/>
    <p:sldId id="1735" r:id="rId31"/>
    <p:sldId id="1750" r:id="rId32"/>
    <p:sldId id="1755" r:id="rId33"/>
    <p:sldId id="1756" r:id="rId34"/>
    <p:sldId id="1757" r:id="rId35"/>
    <p:sldId id="1723" r:id="rId36"/>
    <p:sldId id="1752" r:id="rId37"/>
    <p:sldId id="1736" r:id="rId38"/>
    <p:sldId id="516" r:id="rId39"/>
    <p:sldId id="517" r:id="rId40"/>
    <p:sldId id="1760" r:id="rId41"/>
    <p:sldId id="1759" r:id="rId42"/>
    <p:sldId id="304" r:id="rId43"/>
    <p:sldId id="510" r:id="rId44"/>
    <p:sldId id="1762" r:id="rId45"/>
    <p:sldId id="1758" r:id="rId46"/>
    <p:sldId id="1754" r:id="rId47"/>
    <p:sldId id="1753" r:id="rId48"/>
    <p:sldId id="399" r:id="rId49"/>
    <p:sldId id="502" r:id="rId50"/>
    <p:sldId id="1751" r:id="rId51"/>
    <p:sldId id="1761" r:id="rId52"/>
  </p:sldIdLst>
  <p:sldSz cx="9144000" cy="6858000" type="screen4x3"/>
  <p:notesSz cx="6669088" cy="9918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0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0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0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000" kern="1200">
        <a:solidFill>
          <a:schemeClr val="accent2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0000CC"/>
    <a:srgbClr val="66FF33"/>
    <a:srgbClr val="CC0066"/>
    <a:srgbClr val="FF0000"/>
    <a:srgbClr val="E2AC00"/>
    <a:srgbClr val="FFFF66"/>
    <a:srgbClr val="CCC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497" autoAdjust="0"/>
    <p:restoredTop sz="93525" autoAdjust="0"/>
  </p:normalViewPr>
  <p:slideViewPr>
    <p:cSldViewPr>
      <p:cViewPr varScale="1">
        <p:scale>
          <a:sx n="93" d="100"/>
          <a:sy n="93" d="100"/>
        </p:scale>
        <p:origin x="581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4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5300"/>
          </a:xfrm>
          <a:prstGeom prst="rect">
            <a:avLst/>
          </a:prstGeom>
        </p:spPr>
        <p:txBody>
          <a:bodyPr vert="horz" lIns="87499" tIns="43749" rIns="87499" bIns="43749" rtlCol="0"/>
          <a:lstStyle>
            <a:lvl1pPr algn="l" eaLnBrk="1" hangingPunct="1">
              <a:defRPr sz="11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5300"/>
          </a:xfrm>
          <a:prstGeom prst="rect">
            <a:avLst/>
          </a:prstGeom>
        </p:spPr>
        <p:txBody>
          <a:bodyPr vert="horz" lIns="87499" tIns="43749" rIns="87499" bIns="43749" rtlCol="0"/>
          <a:lstStyle>
            <a:lvl1pPr algn="r" eaLnBrk="1" hangingPunct="1">
              <a:defRPr sz="11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43F977E-82EA-4D7C-B9A9-06C2576EE2B0}" type="datetimeFigureOut">
              <a:rPr lang="en-GB"/>
              <a:pPr>
                <a:defRPr/>
              </a:pPr>
              <a:t>30/07/2018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890838" cy="495300"/>
          </a:xfrm>
          <a:prstGeom prst="rect">
            <a:avLst/>
          </a:prstGeom>
        </p:spPr>
        <p:txBody>
          <a:bodyPr vert="horz" lIns="87499" tIns="43749" rIns="87499" bIns="43749" rtlCol="0" anchor="b"/>
          <a:lstStyle>
            <a:lvl1pPr algn="l" eaLnBrk="1" hangingPunct="1">
              <a:defRPr sz="11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1813"/>
            <a:ext cx="2889250" cy="495300"/>
          </a:xfrm>
          <a:prstGeom prst="rect">
            <a:avLst/>
          </a:prstGeom>
        </p:spPr>
        <p:txBody>
          <a:bodyPr vert="horz" wrap="square" lIns="87499" tIns="43749" rIns="87499" bIns="4374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 b="1"/>
            </a:lvl1pPr>
          </a:lstStyle>
          <a:p>
            <a:pPr>
              <a:defRPr/>
            </a:pPr>
            <a:fld id="{E8669EBC-6B8B-488C-802A-49AFBA18C421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79" tIns="47390" rIns="94779" bIns="47390" numCol="1" anchor="t" anchorCtr="0" compatLnSpc="1">
            <a:prstTxWarp prst="textNoShape">
              <a:avLst/>
            </a:prstTxWarp>
          </a:bodyPr>
          <a:lstStyle>
            <a:lvl1pPr defTabSz="947905" eaLnBrk="1" hangingPunct="1">
              <a:defRPr sz="1200" b="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79" tIns="47390" rIns="94779" bIns="47390" numCol="1" anchor="t" anchorCtr="0" compatLnSpc="1">
            <a:prstTxWarp prst="textNoShape">
              <a:avLst/>
            </a:prstTxWarp>
          </a:bodyPr>
          <a:lstStyle>
            <a:lvl1pPr algn="r" defTabSz="947905" eaLnBrk="1" hangingPunct="1">
              <a:defRPr sz="1200" b="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744538"/>
            <a:ext cx="4954588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0113"/>
            <a:ext cx="5335588" cy="4464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79" tIns="47390" rIns="94779" bIns="473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890838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79" tIns="47390" rIns="94779" bIns="47390" numCol="1" anchor="b" anchorCtr="0" compatLnSpc="1">
            <a:prstTxWarp prst="textNoShape">
              <a:avLst/>
            </a:prstTxWarp>
          </a:bodyPr>
          <a:lstStyle>
            <a:lvl1pPr defTabSz="947905" eaLnBrk="1" hangingPunct="1">
              <a:defRPr sz="1200" b="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1813"/>
            <a:ext cx="2889250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779" tIns="47390" rIns="94779" bIns="47390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950A2F-0429-4484-B97B-9376652A47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262AC557-D95D-4FD4-AC9C-9CAFD52D67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CEE8B873-B0F0-4C15-94C4-B9C499C12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A29BD183-5F9C-47BD-A5AE-1E3D6D8A1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6E2C61-F89F-43F1-8FF1-038980BD7742}" type="slidenum">
              <a:rPr lang="ru-RU" altLang="en-US"/>
              <a:pPr eaLnBrk="1" hangingPunct="1">
                <a:spcBef>
                  <a:spcPct val="0"/>
                </a:spcBef>
              </a:pPr>
              <a:t>7</a:t>
            </a:fld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262AC557-D95D-4FD4-AC9C-9CAFD52D67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CEE8B873-B0F0-4C15-94C4-B9C499C12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A29BD183-5F9C-47BD-A5AE-1E3D6D8A1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477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6E2C61-F89F-43F1-8FF1-038980BD7742}" type="slidenum">
              <a:rPr lang="ru-RU" altLang="en-US"/>
              <a:pPr eaLnBrk="1" hangingPunct="1">
                <a:spcBef>
                  <a:spcPct val="0"/>
                </a:spcBef>
              </a:pPr>
              <a:t>8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37332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950A2F-0429-4484-B97B-9376652A47BE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6673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ast-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826" y="116632"/>
            <a:ext cx="1448678" cy="67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6" name="Объект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0" y="196800"/>
            <a:ext cx="855936" cy="855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44037" y="139874"/>
            <a:ext cx="2022096" cy="5712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496" y="16719"/>
            <a:ext cx="874613" cy="11800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29794" y="114197"/>
            <a:ext cx="1346062" cy="9385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290223" y="337867"/>
            <a:ext cx="1217881" cy="5378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08502" y="114197"/>
            <a:ext cx="775466" cy="630803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4CFAA847-C332-4E84-AEE2-EA95835066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Sergey Vinogradov	</a:t>
            </a:r>
            <a:r>
              <a:rPr lang="ru-RU" dirty="0"/>
              <a:t>Solid </a:t>
            </a:r>
            <a:r>
              <a:rPr lang="en-US" dirty="0"/>
              <a:t>S</a:t>
            </a:r>
            <a:r>
              <a:rPr lang="ru-RU" dirty="0"/>
              <a:t>tate </a:t>
            </a:r>
            <a:r>
              <a:rPr lang="en-US" dirty="0"/>
              <a:t>P</a:t>
            </a:r>
            <a:r>
              <a:rPr lang="ru-RU" dirty="0"/>
              <a:t>hoton </a:t>
            </a:r>
            <a:r>
              <a:rPr lang="en-US" dirty="0"/>
              <a:t>D</a:t>
            </a:r>
            <a:r>
              <a:rPr lang="ru-RU" dirty="0"/>
              <a:t>etectors</a:t>
            </a:r>
            <a:r>
              <a:rPr lang="en-US" altLang="ru-RU" dirty="0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‹#›</a:t>
            </a:fld>
            <a:r>
              <a:rPr lang="en-US" altLang="ru-RU" dirty="0"/>
              <a:t>	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0253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0" y="0"/>
            <a:ext cx="8785101" cy="8366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785101" cy="53292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380813C-C568-45DF-B43A-8560217E18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Sergey Vinogradov	</a:t>
            </a:r>
            <a:r>
              <a:rPr lang="ru-RU" dirty="0"/>
              <a:t>Solid </a:t>
            </a:r>
            <a:r>
              <a:rPr lang="en-US" dirty="0"/>
              <a:t>S</a:t>
            </a:r>
            <a:r>
              <a:rPr lang="ru-RU" dirty="0"/>
              <a:t>tate </a:t>
            </a:r>
            <a:r>
              <a:rPr lang="en-US" dirty="0"/>
              <a:t>P</a:t>
            </a:r>
            <a:r>
              <a:rPr lang="ru-RU" dirty="0"/>
              <a:t>hoton </a:t>
            </a:r>
            <a:r>
              <a:rPr lang="en-US" dirty="0"/>
              <a:t>D</a:t>
            </a:r>
            <a:r>
              <a:rPr lang="ru-RU" dirty="0"/>
              <a:t>etectors</a:t>
            </a:r>
            <a:r>
              <a:rPr lang="en-US" altLang="ru-RU" dirty="0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‹#›</a:t>
            </a:fld>
            <a:r>
              <a:rPr lang="en-US" altLang="ru-RU" dirty="0"/>
              <a:t>	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80199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4D79EAF-A00E-4D47-9A72-D6D3436A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785099" cy="8366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EEB38-2251-4F8F-B0AF-00B4E6B1CD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Sergey Vinogradov	</a:t>
            </a:r>
            <a:r>
              <a:rPr lang="ru-RU" dirty="0"/>
              <a:t>Solid </a:t>
            </a:r>
            <a:r>
              <a:rPr lang="en-US" dirty="0"/>
              <a:t>S</a:t>
            </a:r>
            <a:r>
              <a:rPr lang="ru-RU" dirty="0"/>
              <a:t>tate </a:t>
            </a:r>
            <a:r>
              <a:rPr lang="en-US" dirty="0"/>
              <a:t>P</a:t>
            </a:r>
            <a:r>
              <a:rPr lang="ru-RU" dirty="0"/>
              <a:t>hoton </a:t>
            </a:r>
            <a:r>
              <a:rPr lang="en-US" dirty="0"/>
              <a:t>D</a:t>
            </a:r>
            <a:r>
              <a:rPr lang="ru-RU" dirty="0"/>
              <a:t>etectors</a:t>
            </a:r>
            <a:r>
              <a:rPr lang="en-US" altLang="ru-RU" dirty="0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‹#›</a:t>
            </a:fld>
            <a:r>
              <a:rPr lang="en-US" altLang="ru-RU" dirty="0"/>
              <a:t>	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8533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0E65D41C-2979-4078-BDDA-2A845483391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97352"/>
            <a:ext cx="9144000" cy="26064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dirty="0"/>
              <a:t>Sergey Vinogradov	Nuisance Parameters: ENF		</a:t>
            </a:r>
            <a:r>
              <a:rPr lang="en-US" altLang="ru-RU" dirty="0" err="1"/>
              <a:t>ICASiPM</a:t>
            </a:r>
            <a:r>
              <a:rPr lang="en-US" altLang="ru-RU" dirty="0"/>
              <a:t>	13-06-2018	          </a:t>
            </a:r>
            <a:r>
              <a:rPr lang="en-US" altLang="ru-RU" dirty="0" err="1"/>
              <a:t>Schwetzingen</a:t>
            </a:r>
            <a:r>
              <a:rPr lang="en-US" altLang="ru-RU" dirty="0"/>
              <a:t>, Germany	               </a:t>
            </a:r>
            <a:fld id="{A684B3BE-E04E-4C08-A9E3-8828D8CC8E79}" type="slidenum">
              <a:rPr lang="en-US" altLang="ru-RU" smtClean="0"/>
              <a:pPr>
                <a:defRPr/>
              </a:pPr>
              <a:t>‹#›</a:t>
            </a:fld>
            <a:r>
              <a:rPr lang="en-US" altLang="ru-RU" dirty="0"/>
              <a:t>	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35083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81075"/>
            <a:ext cx="4279900" cy="5329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981075"/>
            <a:ext cx="4281488" cy="5329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682910-C8BE-4AD5-BEE5-9DED8BD58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0"/>
            <a:ext cx="8713787" cy="8366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DDB4C54-AE04-4220-BF63-86FCF54AA6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Sergey Vinogradov	</a:t>
            </a:r>
            <a:r>
              <a:rPr lang="ru-RU" dirty="0"/>
              <a:t>Solid </a:t>
            </a:r>
            <a:r>
              <a:rPr lang="en-US" dirty="0"/>
              <a:t>S</a:t>
            </a:r>
            <a:r>
              <a:rPr lang="ru-RU" dirty="0"/>
              <a:t>tate </a:t>
            </a:r>
            <a:r>
              <a:rPr lang="en-US" dirty="0"/>
              <a:t>P</a:t>
            </a:r>
            <a:r>
              <a:rPr lang="ru-RU" dirty="0"/>
              <a:t>hoton </a:t>
            </a:r>
            <a:r>
              <a:rPr lang="en-US" dirty="0"/>
              <a:t>D</a:t>
            </a:r>
            <a:r>
              <a:rPr lang="ru-RU" dirty="0"/>
              <a:t>etectors</a:t>
            </a:r>
            <a:r>
              <a:rPr lang="en-US" altLang="ru-RU" dirty="0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‹#›</a:t>
            </a:fld>
            <a:r>
              <a:rPr lang="en-US" altLang="ru-RU" dirty="0"/>
              <a:t>	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7234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981075"/>
            <a:ext cx="4279900" cy="5329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81075"/>
            <a:ext cx="4281488" cy="2587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721100"/>
            <a:ext cx="4281488" cy="2589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6A6B53-50A2-4833-8395-71ABD8581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0"/>
            <a:ext cx="8713787" cy="8366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2894188-24E8-462D-A66A-E8CBCAAD76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Sergey Vinogradov	</a:t>
            </a:r>
            <a:r>
              <a:rPr lang="ru-RU" dirty="0"/>
              <a:t>Solid </a:t>
            </a:r>
            <a:r>
              <a:rPr lang="en-US" dirty="0"/>
              <a:t>S</a:t>
            </a:r>
            <a:r>
              <a:rPr lang="ru-RU" dirty="0"/>
              <a:t>tate </a:t>
            </a:r>
            <a:r>
              <a:rPr lang="en-US" dirty="0"/>
              <a:t>P</a:t>
            </a:r>
            <a:r>
              <a:rPr lang="ru-RU" dirty="0"/>
              <a:t>hoton </a:t>
            </a:r>
            <a:r>
              <a:rPr lang="en-US" dirty="0"/>
              <a:t>D</a:t>
            </a:r>
            <a:r>
              <a:rPr lang="ru-RU" dirty="0"/>
              <a:t>etectors</a:t>
            </a:r>
            <a:r>
              <a:rPr lang="en-US" altLang="ru-RU" dirty="0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‹#›</a:t>
            </a:fld>
            <a:r>
              <a:rPr lang="en-US" altLang="ru-RU" dirty="0"/>
              <a:t>	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4703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5"/>
          <p:cNvSpPr>
            <a:spLocks noChangeShapeType="1"/>
          </p:cNvSpPr>
          <p:nvPr/>
        </p:nvSpPr>
        <p:spPr bwMode="auto">
          <a:xfrm flipV="1">
            <a:off x="419100" y="6637338"/>
            <a:ext cx="82089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0"/>
            <a:ext cx="6119813" cy="836613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908050"/>
            <a:ext cx="89281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Образец текста</a:t>
            </a:r>
          </a:p>
          <a:p>
            <a:pPr lvl="1"/>
            <a:r>
              <a:rPr lang="en-US" altLang="en-US"/>
              <a:t>Второй уровень</a:t>
            </a:r>
          </a:p>
          <a:p>
            <a:pPr lvl="2"/>
            <a:r>
              <a:rPr lang="en-US" altLang="en-US"/>
              <a:t>Третий уровень</a:t>
            </a:r>
          </a:p>
          <a:p>
            <a:pPr lvl="3"/>
            <a:r>
              <a:rPr lang="en-US" altLang="en-US"/>
              <a:t>Четвертый уровень</a:t>
            </a:r>
          </a:p>
          <a:p>
            <a:pPr lvl="4"/>
            <a:r>
              <a:rPr lang="en-US" altLang="en-US"/>
              <a:t>Пятый уровень~</a:t>
            </a:r>
          </a:p>
        </p:txBody>
      </p:sp>
      <p:pic>
        <p:nvPicPr>
          <p:cNvPr id="1029" name="Picture 201" descr="logo_leb_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9588" y="3954463"/>
            <a:ext cx="22987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8" descr="ULIV_CI (2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175" y="1371600"/>
            <a:ext cx="3319463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01" descr="logo_leb_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488" y="4170363"/>
            <a:ext cx="22987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8" descr="ULIV_CI (2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1075" y="1587500"/>
            <a:ext cx="3319463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01" descr="logo_leb_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1388" y="4386263"/>
            <a:ext cx="22987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8" descr="ULIV_CI (2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6975" y="1803400"/>
            <a:ext cx="3319463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5" descr="logo_leb_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0"/>
            <a:ext cx="7905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8" descr="ULIV_CI (2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0"/>
            <a:ext cx="13747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554038"/>
            <a:ext cx="6937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9" descr="FP7-gen-RGB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8" y="0"/>
            <a:ext cx="64928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7D4E07A1-B2E5-462E-98AC-4E29C0A36DD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597352"/>
            <a:ext cx="9144000" cy="26064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 dirty="0"/>
              <a:t>Sergey Vinogradov	SiPM nonlinearity and saturation		</a:t>
            </a:r>
            <a:r>
              <a:rPr lang="en-US" altLang="ru-RU" dirty="0" err="1"/>
              <a:t>ICASiPM</a:t>
            </a:r>
            <a:r>
              <a:rPr lang="en-US" altLang="ru-RU" dirty="0"/>
              <a:t>	13-06-2018	          </a:t>
            </a:r>
            <a:r>
              <a:rPr lang="en-US" altLang="ru-RU" dirty="0" err="1"/>
              <a:t>Schwetzingen</a:t>
            </a:r>
            <a:r>
              <a:rPr lang="en-US" altLang="ru-RU" dirty="0"/>
              <a:t>, Germany	               </a:t>
            </a:r>
            <a:fld id="{A684B3BE-E04E-4C08-A9E3-8828D8CC8E79}" type="slidenum">
              <a:rPr lang="en-US" altLang="ru-RU" smtClean="0"/>
              <a:pPr>
                <a:defRPr/>
              </a:pPr>
              <a:t>‹#›</a:t>
            </a:fld>
            <a:r>
              <a:rPr lang="en-US" altLang="ru-RU" dirty="0"/>
              <a:t>	</a:t>
            </a:r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08" r:id="rId3"/>
    <p:sldLayoutId id="2147483712" r:id="rId4"/>
    <p:sldLayoutId id="2147483715" r:id="rId5"/>
    <p:sldLayoutId id="2147483711" r:id="rId6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◙"/>
        <a:defRPr sz="24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2000">
          <a:solidFill>
            <a:schemeClr val="tx1"/>
          </a:solidFill>
          <a:latin typeface="Times New Roman" panose="02020603050405020304" pitchFamily="18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―"/>
        <a:defRPr sz="2000">
          <a:solidFill>
            <a:schemeClr val="tx1"/>
          </a:solidFill>
          <a:latin typeface="Times New Roman" panose="02020603050405020304" pitchFamily="18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45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png"/><Relationship Id="rId11" Type="http://schemas.openxmlformats.org/officeDocument/2006/relationships/image" Target="../media/image16.wmf"/><Relationship Id="rId5" Type="http://schemas.openxmlformats.org/officeDocument/2006/relationships/hyperlink" Target="https://en.wikipedia.org/wiki/Signal_chain_(signal_processing_chain)" TargetMode="External"/><Relationship Id="rId10" Type="http://schemas.openxmlformats.org/officeDocument/2006/relationships/image" Target="../media/image44.wmf"/><Relationship Id="rId4" Type="http://schemas.openxmlformats.org/officeDocument/2006/relationships/hyperlink" Target="https://en.wikipedia.org/wiki/Signal-to-noise_ratio" TargetMode="External"/><Relationship Id="rId9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52.wmf"/><Relationship Id="rId3" Type="http://schemas.openxmlformats.org/officeDocument/2006/relationships/oleObject" Target="../embeddings/oleObject4.bin"/><Relationship Id="rId7" Type="http://schemas.openxmlformats.org/officeDocument/2006/relationships/image" Target="../media/image49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51.wmf"/><Relationship Id="rId5" Type="http://schemas.openxmlformats.org/officeDocument/2006/relationships/image" Target="../media/image6.png"/><Relationship Id="rId15" Type="http://schemas.openxmlformats.org/officeDocument/2006/relationships/image" Target="../media/image53.wmf"/><Relationship Id="rId10" Type="http://schemas.openxmlformats.org/officeDocument/2006/relationships/oleObject" Target="../embeddings/oleObject7.bin"/><Relationship Id="rId4" Type="http://schemas.openxmlformats.org/officeDocument/2006/relationships/image" Target="../media/image48.wmf"/><Relationship Id="rId9" Type="http://schemas.openxmlformats.org/officeDocument/2006/relationships/image" Target="../media/image50.wmf"/><Relationship Id="rId1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4.wmf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40.jpeg"/><Relationship Id="rId7" Type="http://schemas.openxmlformats.org/officeDocument/2006/relationships/image" Target="../media/image81.wmf"/><Relationship Id="rId12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80.wmf"/><Relationship Id="rId10" Type="http://schemas.openxmlformats.org/officeDocument/2006/relationships/image" Target="../media/image84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8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15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350696" cy="1470025"/>
          </a:xfrm>
        </p:spPr>
        <p:txBody>
          <a:bodyPr/>
          <a:lstStyle/>
          <a:p>
            <a:r>
              <a:rPr lang="en-US" dirty="0"/>
              <a:t>Status and perspectives of solid state photon detectors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827584" y="4077072"/>
            <a:ext cx="7704137" cy="229788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ru-RU" sz="2000" dirty="0"/>
              <a:t>Sergey Vinogradov</a:t>
            </a:r>
            <a:endParaRPr lang="en-GB" altLang="ru-RU" sz="2000" b="1" i="1" dirty="0"/>
          </a:p>
          <a:p>
            <a:pPr eaLnBrk="1" hangingPunct="1">
              <a:lnSpc>
                <a:spcPct val="90000"/>
              </a:lnSpc>
            </a:pPr>
            <a:endParaRPr lang="en-GB" altLang="ru-RU" sz="2000" b="1" i="1" dirty="0"/>
          </a:p>
          <a:p>
            <a:pPr eaLnBrk="1" hangingPunct="1">
              <a:lnSpc>
                <a:spcPct val="90000"/>
              </a:lnSpc>
            </a:pPr>
            <a:r>
              <a:rPr lang="en-GB" altLang="ru-RU" sz="1600" i="1" dirty="0"/>
              <a:t>P.N. Lebedev Physical Institute of the Russian Academy of Sciences, Moscow, Russia</a:t>
            </a:r>
          </a:p>
          <a:p>
            <a:pPr eaLnBrk="1" hangingPunct="1">
              <a:lnSpc>
                <a:spcPct val="90000"/>
              </a:lnSpc>
            </a:pPr>
            <a:r>
              <a:rPr lang="en-GB" altLang="ru-RU" sz="1600" i="1" dirty="0"/>
              <a:t>Division of Solid State Physics</a:t>
            </a:r>
          </a:p>
          <a:p>
            <a:pPr marL="1143000" lvl="2" indent="-228600" eaLnBrk="1" hangingPunct="1">
              <a:lnSpc>
                <a:spcPct val="90000"/>
              </a:lnSpc>
            </a:pPr>
            <a:endParaRPr lang="en-GB" altLang="ru-RU" sz="1600" i="1" dirty="0"/>
          </a:p>
          <a:p>
            <a:pPr marL="1143000" lvl="2" indent="-228600" eaLnBrk="1" hangingPunct="1">
              <a:lnSpc>
                <a:spcPct val="90000"/>
              </a:lnSpc>
            </a:pPr>
            <a:r>
              <a:rPr lang="en-US" altLang="ru-RU" sz="1600" i="1" dirty="0"/>
              <a:t>National Research Nuclear University «MEPhI», Moscow, Russia</a:t>
            </a:r>
          </a:p>
          <a:p>
            <a:pPr marL="1143000" lvl="2" indent="-228600" eaLnBrk="1" hangingPunct="1">
              <a:lnSpc>
                <a:spcPct val="90000"/>
              </a:lnSpc>
            </a:pPr>
            <a:r>
              <a:rPr lang="en-US" altLang="ru-RU" sz="1600" i="1" dirty="0"/>
              <a:t>Laboratory of Silicon Photomultipliers</a:t>
            </a:r>
          </a:p>
          <a:p>
            <a:pPr eaLnBrk="1" hangingPunct="1">
              <a:lnSpc>
                <a:spcPct val="90000"/>
              </a:lnSpc>
            </a:pPr>
            <a:endParaRPr lang="ru-RU" altLang="ru-RU" sz="1200" i="1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3173653-8BDC-45E3-A6C1-FF2696B977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Sergey Vinogradov	</a:t>
            </a:r>
            <a:r>
              <a:rPr lang="ru-RU" dirty="0"/>
              <a:t>Solid </a:t>
            </a:r>
            <a:r>
              <a:rPr lang="en-US" dirty="0"/>
              <a:t>S</a:t>
            </a:r>
            <a:r>
              <a:rPr lang="ru-RU" dirty="0"/>
              <a:t>tate </a:t>
            </a:r>
            <a:r>
              <a:rPr lang="en-US" dirty="0"/>
              <a:t>P</a:t>
            </a:r>
            <a:r>
              <a:rPr lang="ru-RU" dirty="0"/>
              <a:t>hoton </a:t>
            </a:r>
            <a:r>
              <a:rPr lang="en-US" dirty="0"/>
              <a:t>D</a:t>
            </a:r>
            <a:r>
              <a:rPr lang="ru-RU" dirty="0"/>
              <a:t>etectors</a:t>
            </a:r>
            <a:r>
              <a:rPr lang="en-US" altLang="ru-RU" dirty="0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1</a:t>
            </a:fld>
            <a:r>
              <a:rPr lang="en-US" altLang="ru-RU" dirty="0"/>
              <a:t>	</a:t>
            </a:r>
            <a:endParaRPr lang="ru-RU" alt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DB55E-C7AD-4A2E-9EA2-11BFB42E8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763565"/>
            <a:ext cx="3635896" cy="50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60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84F44-5F09-4C55-A114-1CDE681D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SiPM designs: </a:t>
            </a:r>
            <a:br>
              <a:rPr lang="en-US" b="0" dirty="0"/>
            </a:br>
            <a:r>
              <a:rPr lang="en-US" b="0" dirty="0"/>
              <a:t>Advanced developments (2000s)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8ED87C-FFEA-48B2-95BE-11CB8238B0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10</a:t>
            </a:fld>
            <a:r>
              <a:rPr lang="en-US" altLang="ru-RU"/>
              <a:t>	</a:t>
            </a:r>
            <a:endParaRPr lang="ru-RU" alt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E7684-65B7-4277-AC70-99D70944064E}"/>
              </a:ext>
            </a:extLst>
          </p:cNvPr>
          <p:cNvSpPr txBox="1"/>
          <p:nvPr/>
        </p:nvSpPr>
        <p:spPr>
          <a:xfrm>
            <a:off x="1580063" y="2147801"/>
            <a:ext cx="1976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MOS APD (1970s-1980s)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3612B54C-2E63-451D-A3AB-31EAD9EB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9" y="1099281"/>
            <a:ext cx="2869888" cy="211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509F8D18-EA24-42CD-A58A-62E8FDA15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309320"/>
            <a:ext cx="403299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SiPM, B. </a:t>
            </a:r>
            <a:r>
              <a:rPr lang="en-US" altLang="en-US" dirty="0" err="1"/>
              <a:t>Dolgoshein</a:t>
            </a:r>
            <a:r>
              <a:rPr lang="en-US" altLang="en-US" dirty="0"/>
              <a:t> et al., </a:t>
            </a:r>
            <a:r>
              <a:rPr lang="en-US" altLang="en-US" dirty="0" err="1"/>
              <a:t>MEPhI</a:t>
            </a:r>
            <a:r>
              <a:rPr lang="en-US" altLang="en-US" dirty="0"/>
              <a:t> / Pulsar, 2000-2003 </a:t>
            </a:r>
            <a:endParaRPr lang="ru-RU" altLang="en-US" dirty="0"/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52898CEE-AA7C-46C1-8885-E33DCDA7E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2" y="2996951"/>
            <a:ext cx="3307614" cy="324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759320E1-3A46-480C-9657-9035D5124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60"/>
          <a:stretch>
            <a:fillRect/>
          </a:stretch>
        </p:blipFill>
        <p:spPr bwMode="auto">
          <a:xfrm>
            <a:off x="4716016" y="1124744"/>
            <a:ext cx="3626435" cy="274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5">
            <a:extLst>
              <a:ext uri="{FF2B5EF4-FFF2-40B4-BE49-F238E27FC236}">
                <a16:creationId xmlns:a16="http://schemas.microsoft.com/office/drawing/2014/main" id="{BCE53352-913A-4ECE-8D9B-E8846964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616" y="6279123"/>
            <a:ext cx="403299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SSPM, V. </a:t>
            </a:r>
            <a:r>
              <a:rPr lang="en-US" altLang="en-US" dirty="0" err="1"/>
              <a:t>Golovin</a:t>
            </a:r>
            <a:r>
              <a:rPr lang="en-US" altLang="en-US" dirty="0"/>
              <a:t> et al., CPTA / </a:t>
            </a:r>
            <a:r>
              <a:rPr lang="en-US" altLang="en-US" dirty="0" err="1"/>
              <a:t>Photonique</a:t>
            </a:r>
            <a:r>
              <a:rPr lang="en-US" altLang="en-US" dirty="0"/>
              <a:t>, NDIP 2008 </a:t>
            </a:r>
            <a:endParaRPr lang="ru-RU" altLang="en-US" dirty="0"/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AD5E6865-8088-47D2-B9EA-06E1FFD96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3282" y="3936814"/>
            <a:ext cx="403299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Micropixel APD, Z. </a:t>
            </a:r>
            <a:r>
              <a:rPr lang="en-US" altLang="en-US" dirty="0" err="1"/>
              <a:t>Sadygov</a:t>
            </a:r>
            <a:r>
              <a:rPr lang="en-US" altLang="en-US" dirty="0"/>
              <a:t> et al., JINR / </a:t>
            </a:r>
            <a:r>
              <a:rPr lang="en-US" altLang="en-US" dirty="0" err="1"/>
              <a:t>Zecotek</a:t>
            </a:r>
            <a:r>
              <a:rPr lang="en-US" altLang="en-US" dirty="0"/>
              <a:t>, NDIP 2005</a:t>
            </a:r>
            <a:endParaRPr lang="ru-RU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165CCF-8E51-4253-94D9-7D261629E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4368930"/>
            <a:ext cx="3774734" cy="18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7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7C472-E4F4-45C2-9D2D-D3C75D274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Modern </a:t>
            </a:r>
            <a:r>
              <a:rPr lang="en-US" b="0" dirty="0" err="1"/>
              <a:t>SiPMs</a:t>
            </a:r>
            <a:endParaRPr lang="en-US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F6612-431E-41B1-B5D5-DF446DABC7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11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6146" name="Picture 2" descr="Image result for Hamamatsu MPPC design">
            <a:extLst>
              <a:ext uri="{FF2B5EF4-FFF2-40B4-BE49-F238E27FC236}">
                <a16:creationId xmlns:a16="http://schemas.microsoft.com/office/drawing/2014/main" id="{D5BB3082-C615-46DA-AB76-FF8F5EECF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61" y="4205357"/>
            <a:ext cx="3995738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5BC957-C8DA-4211-8E29-37F86C3EA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09814"/>
            <a:ext cx="4341304" cy="169545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749EF67-A0DE-4D8E-ABDB-FE4C7CE87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5101" cy="2448272"/>
          </a:xfrm>
        </p:spPr>
        <p:txBody>
          <a:bodyPr/>
          <a:lstStyle/>
          <a:p>
            <a:r>
              <a:rPr lang="en-US" sz="2000" dirty="0"/>
              <a:t>SiPM/SSPM – a new generation of photon-number-resolving SSPDs</a:t>
            </a:r>
          </a:p>
          <a:p>
            <a:r>
              <a:rPr lang="en-US" sz="2000" dirty="0"/>
              <a:t>Analog SiPM/SSPM – an array of APD cells with individual </a:t>
            </a:r>
            <a:r>
              <a:rPr lang="en-US" altLang="en-US" sz="2000" dirty="0"/>
              <a:t>quenching resistors and </a:t>
            </a:r>
            <a:r>
              <a:rPr lang="en-US" sz="2000" dirty="0"/>
              <a:t>common readout independently operated in a </a:t>
            </a:r>
            <a:r>
              <a:rPr lang="en-US" altLang="en-US" sz="2000" dirty="0"/>
              <a:t>limited Geiger mode</a:t>
            </a:r>
          </a:p>
          <a:p>
            <a:r>
              <a:rPr lang="en-US" sz="2000" dirty="0"/>
              <a:t>Alternative SiPM designs: Micropixel APDs, </a:t>
            </a:r>
            <a:r>
              <a:rPr lang="en-US" sz="2000" dirty="0" err="1"/>
              <a:t>SiPMs</a:t>
            </a:r>
            <a:r>
              <a:rPr lang="en-US" sz="2000" dirty="0"/>
              <a:t> with bulk-quenching…</a:t>
            </a:r>
          </a:p>
          <a:p>
            <a:r>
              <a:rPr lang="en-US" sz="2000" dirty="0"/>
              <a:t>Convergence of SiPM technology and SPAD arrays with active quenching of CMOS technology: digital SiPM, multi-digital SiPM, 3D SiPM…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DAEBF2-125E-481D-BCE8-23BE0EDB4115}"/>
              </a:ext>
            </a:extLst>
          </p:cNvPr>
          <p:cNvSpPr txBox="1"/>
          <p:nvPr/>
        </p:nvSpPr>
        <p:spPr>
          <a:xfrm>
            <a:off x="1259632" y="6237312"/>
            <a:ext cx="7653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KETEK SiPM – custom technology		STMicroelectronics SiPM – CMOS technology</a:t>
            </a:r>
          </a:p>
        </p:txBody>
      </p:sp>
    </p:spTree>
    <p:extLst>
      <p:ext uri="{BB962C8B-B14F-4D97-AF65-F5344CB8AC3E}">
        <p14:creationId xmlns:p14="http://schemas.microsoft.com/office/powerpoint/2010/main" val="2284993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0F2BF-C176-42AB-8050-A7081F72E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SiPM: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83B31-C0CE-4488-88D0-F2CBA9275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SiPM/SSPM: performance in photon number resolution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86883-01EA-4D53-8291-98B2C316EF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12</a:t>
            </a:fld>
            <a:r>
              <a:rPr lang="en-US" altLang="ru-RU"/>
              <a:t>	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19433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/>
              <a:t>SiPM: photon number resolution</a:t>
            </a:r>
            <a:endParaRPr lang="ru-RU" altLang="en-US" b="0" dirty="0"/>
          </a:p>
        </p:txBody>
      </p:sp>
      <p:pic>
        <p:nvPicPr>
          <p:cNvPr id="18437" name="Picture 4" descr="nphot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22320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34925" y="2924175"/>
            <a:ext cx="2520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/>
              <a:t>B. </a:t>
            </a:r>
            <a:r>
              <a:rPr lang="ru-RU" altLang="en-US" b="0"/>
              <a:t>K</a:t>
            </a:r>
            <a:r>
              <a:rPr lang="en-US" altLang="en-US" b="0"/>
              <a:t>ardinal et al., Nat. Photonics, 2008</a:t>
            </a:r>
            <a:endParaRPr lang="ru-RU" altLang="en-US" b="0"/>
          </a:p>
        </p:txBody>
      </p:sp>
      <p:pic>
        <p:nvPicPr>
          <p:cNvPr id="1844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334" y="3789363"/>
            <a:ext cx="3318146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084888" y="3141663"/>
            <a:ext cx="28082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/>
              <a:t>R. Mirzoyan et al., NDIP, 2008</a:t>
            </a:r>
            <a:endParaRPr lang="ru-RU" altLang="en-US" b="0"/>
          </a:p>
        </p:txBody>
      </p:sp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404" y="1125537"/>
            <a:ext cx="3244210" cy="208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5868144" y="5912445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/>
              <a:t>A. Barlow and J. </a:t>
            </a:r>
            <a:r>
              <a:rPr lang="en-US" altLang="en-US" b="0" dirty="0" err="1"/>
              <a:t>Schilz</a:t>
            </a:r>
            <a:r>
              <a:rPr lang="en-US" altLang="en-US" b="0" dirty="0"/>
              <a:t>, SiPM matching event, CERN, 2011</a:t>
            </a:r>
            <a:endParaRPr lang="ru-RU" altLang="en-US" b="0" dirty="0"/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323850" y="981075"/>
            <a:ext cx="19446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APD (</a:t>
            </a:r>
            <a:r>
              <a:rPr lang="ru-RU" altLang="en-US" dirty="0"/>
              <a:t>self-differencing </a:t>
            </a:r>
            <a:r>
              <a:rPr lang="en-US" altLang="en-US" dirty="0"/>
              <a:t>mode)</a:t>
            </a:r>
            <a:endParaRPr lang="ru-RU" altLang="en-US" dirty="0"/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6588125" y="981075"/>
            <a:ext cx="1873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SiPM (MEPhI/Pulsar)</a:t>
            </a:r>
            <a:endParaRPr lang="ru-RU" altLang="en-US"/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6012160" y="3500439"/>
            <a:ext cx="302433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SiPM (</a:t>
            </a:r>
            <a:r>
              <a:rPr lang="en-US" altLang="en-US" dirty="0" err="1"/>
              <a:t>Excelitas</a:t>
            </a:r>
            <a:r>
              <a:rPr lang="en-US" altLang="en-US" dirty="0"/>
              <a:t> by MPI/MEPhI license)</a:t>
            </a:r>
            <a:endParaRPr lang="ru-RU" altLang="en-US" dirty="0"/>
          </a:p>
        </p:txBody>
      </p:sp>
      <p:sp>
        <p:nvSpPr>
          <p:cNvPr id="18453" name="Text Box 22"/>
          <p:cNvSpPr txBox="1">
            <a:spLocks noChangeArrowheads="1"/>
          </p:cNvSpPr>
          <p:nvPr/>
        </p:nvSpPr>
        <p:spPr bwMode="auto">
          <a:xfrm>
            <a:off x="311175" y="3607762"/>
            <a:ext cx="21607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/>
              <a:t>PMT (Hamamatsu H11284-100UV)</a:t>
            </a:r>
            <a:endParaRPr lang="ru-RU" altLang="en-US" b="0" dirty="0"/>
          </a:p>
        </p:txBody>
      </p:sp>
      <p:sp>
        <p:nvSpPr>
          <p:cNvPr id="18454" name="Text Box 23"/>
          <p:cNvSpPr txBox="1">
            <a:spLocks noChangeArrowheads="1"/>
          </p:cNvSpPr>
          <p:nvPr/>
        </p:nvSpPr>
        <p:spPr bwMode="auto">
          <a:xfrm>
            <a:off x="0" y="6021388"/>
            <a:ext cx="28082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/>
              <a:t>T. </a:t>
            </a:r>
            <a:r>
              <a:rPr lang="en-US" altLang="en-US" b="0" dirty="0" err="1"/>
              <a:t>Cogami</a:t>
            </a:r>
            <a:r>
              <a:rPr lang="en-US" altLang="en-US" b="0" dirty="0"/>
              <a:t> et al, Water Cherenkov detector, NIMA 2016</a:t>
            </a:r>
            <a:endParaRPr lang="ru-RU" altLang="en-US" b="0" dirty="0"/>
          </a:p>
        </p:txBody>
      </p:sp>
      <p:pic>
        <p:nvPicPr>
          <p:cNvPr id="21" name="Picture 4" descr="C:\My Work\AMCC\TDS data\MPPC\25\fast-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24" y="1124744"/>
            <a:ext cx="2621292" cy="196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zcm06286\Google Drive\QUASAR\SiPM Response (MPPC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492" y="3861048"/>
            <a:ext cx="2638624" cy="197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>
            <a:cxnSpLocks/>
          </p:cNvCxnSpPr>
          <p:nvPr/>
        </p:nvCxnSpPr>
        <p:spPr bwMode="auto">
          <a:xfrm flipV="1">
            <a:off x="2699792" y="1484784"/>
            <a:ext cx="0" cy="1605929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2290" name="Picture 2" descr="http://inspirehep.net/record/1403599/files/wc1LED_20141029.png">
            <a:extLst>
              <a:ext uri="{FF2B5EF4-FFF2-40B4-BE49-F238E27FC236}">
                <a16:creationId xmlns:a16="http://schemas.microsoft.com/office/drawing/2014/main" id="{6AF8CEF3-EC13-4B37-834A-1578A7298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" y="4293096"/>
            <a:ext cx="2376363" cy="156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23">
            <a:extLst>
              <a:ext uri="{FF2B5EF4-FFF2-40B4-BE49-F238E27FC236}">
                <a16:creationId xmlns:a16="http://schemas.microsoft.com/office/drawing/2014/main" id="{8CEBA55F-9B94-4119-9FAC-60BA2AB43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896" y="6021387"/>
            <a:ext cx="32452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/>
              <a:t>S. Vinogradov, SPIE 2017</a:t>
            </a:r>
            <a:endParaRPr lang="ru-RU" altLang="en-US" b="0" dirty="0"/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A3A186D-6526-41AB-8989-59BEEF239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3114" y="3614827"/>
            <a:ext cx="21607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/>
              <a:t>SiPM (Hamamatsu MPPC)</a:t>
            </a:r>
            <a:endParaRPr lang="ru-RU" altLang="en-US" b="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CA0E99-162B-47C5-AE52-0885BD05CD08}"/>
              </a:ext>
            </a:extLst>
          </p:cNvPr>
          <p:cNvCxnSpPr>
            <a:cxnSpLocks/>
          </p:cNvCxnSpPr>
          <p:nvPr/>
        </p:nvCxnSpPr>
        <p:spPr bwMode="auto">
          <a:xfrm flipV="1">
            <a:off x="4716016" y="1484784"/>
            <a:ext cx="0" cy="1605929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AEA1B2-9813-441C-95B6-8266C61EE935}"/>
              </a:ext>
            </a:extLst>
          </p:cNvPr>
          <p:cNvCxnSpPr>
            <a:cxnSpLocks/>
          </p:cNvCxnSpPr>
          <p:nvPr/>
        </p:nvCxnSpPr>
        <p:spPr bwMode="auto">
          <a:xfrm flipH="1">
            <a:off x="2687931" y="1495622"/>
            <a:ext cx="2028085" cy="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9A1300-3E92-4056-97C3-3F5E56BF6187}"/>
              </a:ext>
            </a:extLst>
          </p:cNvPr>
          <p:cNvSpPr txBox="1"/>
          <p:nvPr/>
        </p:nvSpPr>
        <p:spPr>
          <a:xfrm>
            <a:off x="3402478" y="1511062"/>
            <a:ext cx="78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integration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D70F8A-4939-42E1-93E8-9CEC7423820E}"/>
              </a:ext>
            </a:extLst>
          </p:cNvPr>
          <p:cNvSpPr txBox="1"/>
          <p:nvPr/>
        </p:nvSpPr>
        <p:spPr>
          <a:xfrm>
            <a:off x="3437975" y="4169271"/>
            <a:ext cx="785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histogram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5D925A-4742-46D4-8CA0-38BB5337E4CF}"/>
              </a:ext>
            </a:extLst>
          </p:cNvPr>
          <p:cNvSpPr txBox="1"/>
          <p:nvPr/>
        </p:nvSpPr>
        <p:spPr>
          <a:xfrm>
            <a:off x="611559" y="3212406"/>
            <a:ext cx="46325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APD QE ~ 80%			SiPM PDE ~ 30%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AFC102-DA81-4EA8-A6D8-546FAE3A087E}"/>
              </a:ext>
            </a:extLst>
          </p:cNvPr>
          <p:cNvSpPr/>
          <p:nvPr/>
        </p:nvSpPr>
        <p:spPr>
          <a:xfrm>
            <a:off x="611559" y="3969321"/>
            <a:ext cx="10759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PMT QE ~ 30%</a:t>
            </a:r>
          </a:p>
        </p:txBody>
      </p:sp>
      <p:sp>
        <p:nvSpPr>
          <p:cNvPr id="30" name="Text Box 22">
            <a:extLst>
              <a:ext uri="{FF2B5EF4-FFF2-40B4-BE49-F238E27FC236}">
                <a16:creationId xmlns:a16="http://schemas.microsoft.com/office/drawing/2014/main" id="{A65E86D9-3F7E-426A-A9C0-F4FB72F68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288" y="903776"/>
            <a:ext cx="21607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/>
              <a:t>SiPM (Hamamatsu MPPC)</a:t>
            </a:r>
            <a:endParaRPr lang="ru-RU" altLang="en-US" b="0" dirty="0"/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D4FC5E12-D32C-47B1-B852-F2E75DA8DD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13</a:t>
            </a:fld>
            <a:r>
              <a:rPr lang="en-US" altLang="ru-RU"/>
              <a:t>	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8624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C7ED-2405-4E33-BB7F-A6DD85C60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Excess noise factor (ENF) as a measure of noisiness </a:t>
            </a:r>
            <a:br>
              <a:rPr lang="en-US" b="0" dirty="0"/>
            </a:br>
            <a:r>
              <a:rPr lang="en-US" b="0" dirty="0"/>
              <a:t>of multipliers and amplifiers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BCA20-56EA-44F8-87B2-B8A1F5765E7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z="2000" dirty="0"/>
              <a:t>ENF in multipliers (APD, PMT, SiPM):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r>
              <a:rPr lang="en-US" sz="2000" dirty="0"/>
              <a:t>ENF in amplifiers:</a:t>
            </a:r>
          </a:p>
        </p:txBody>
      </p:sp>
      <p:sp>
        <p:nvSpPr>
          <p:cNvPr id="6" name="AutoShape 3" descr="{\displaystyle F={\frac {\mathrm {SNR} _{\text{in}}}{\mathrm {SNR} _{\text{out}}}},}">
            <a:extLst>
              <a:ext uri="{FF2B5EF4-FFF2-40B4-BE49-F238E27FC236}">
                <a16:creationId xmlns:a16="http://schemas.microsoft.com/office/drawing/2014/main" id="{71128B08-F7D6-49DD-B0EA-C125A82663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8925" y="160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9E66A4-FA14-47DB-A8E4-CD5C67D25912}"/>
              </a:ext>
            </a:extLst>
          </p:cNvPr>
          <p:cNvGrpSpPr/>
          <p:nvPr/>
        </p:nvGrpSpPr>
        <p:grpSpPr>
          <a:xfrm>
            <a:off x="505645" y="3429000"/>
            <a:ext cx="8242820" cy="2880966"/>
            <a:chOff x="413136" y="2604881"/>
            <a:chExt cx="8551351" cy="30410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6DA556-DECC-44DA-8EDE-9A3A2C487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937" y="3756356"/>
              <a:ext cx="8526550" cy="154485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1A52FC-E34C-4489-BB8F-380CB967804C}"/>
                </a:ext>
              </a:extLst>
            </p:cNvPr>
            <p:cNvSpPr/>
            <p:nvPr/>
          </p:nvSpPr>
          <p:spPr>
            <a:xfrm>
              <a:off x="413136" y="5368922"/>
              <a:ext cx="855135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222222"/>
                  </a:solidFill>
                </a:rPr>
                <a:t>Noise factor</a:t>
              </a:r>
              <a:r>
                <a:rPr lang="en-US" sz="1200" dirty="0">
                  <a:solidFill>
                    <a:srgbClr val="222222"/>
                  </a:solidFill>
                </a:rPr>
                <a:t> (</a:t>
              </a:r>
              <a:r>
                <a:rPr lang="en-US" sz="1200" i="1" dirty="0">
                  <a:solidFill>
                    <a:srgbClr val="222222"/>
                  </a:solidFill>
                </a:rPr>
                <a:t>F</a:t>
              </a:r>
              <a:r>
                <a:rPr lang="en-US" sz="1200" dirty="0">
                  <a:solidFill>
                    <a:srgbClr val="222222"/>
                  </a:solidFill>
                </a:rPr>
                <a:t>) measures degradation of the </a:t>
              </a:r>
              <a:r>
                <a:rPr lang="en-US" sz="1200" dirty="0">
                  <a:solidFill>
                    <a:srgbClr val="0B0080"/>
                  </a:solidFill>
                  <a:hlinkClick r:id="rId4" tooltip="Signal-to-noise ratio"/>
                </a:rPr>
                <a:t>signal-to-noise ratio</a:t>
              </a:r>
              <a:r>
                <a:rPr lang="en-US" sz="1200" dirty="0">
                  <a:solidFill>
                    <a:srgbClr val="222222"/>
                  </a:solidFill>
                </a:rPr>
                <a:t> (SNR</a:t>
              </a:r>
              <a:r>
                <a:rPr lang="en-US" sz="1200" dirty="0"/>
                <a:t>), </a:t>
              </a:r>
              <a:r>
                <a:rPr lang="en-US" sz="1200" dirty="0">
                  <a:solidFill>
                    <a:srgbClr val="222222"/>
                  </a:solidFill>
                </a:rPr>
                <a:t>caused by components in a </a:t>
              </a:r>
              <a:r>
                <a:rPr lang="en-US" sz="1200" dirty="0">
                  <a:hlinkClick r:id="rId5" tooltip="Signal chain (signal processing chain)"/>
                </a:rPr>
                <a:t>signal chain</a:t>
              </a:r>
              <a:r>
                <a:rPr lang="en-US" sz="1200" dirty="0"/>
                <a:t>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39CAC5-05FB-45AA-BA74-718797578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08104" y="2604881"/>
              <a:ext cx="3197959" cy="2302949"/>
            </a:xfrm>
            <a:prstGeom prst="rect">
              <a:avLst/>
            </a:prstGeom>
          </p:spPr>
        </p:pic>
      </p:grp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4CE638F-BEE6-4725-980A-7C91B3F12B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199882"/>
              </p:ext>
            </p:extLst>
          </p:nvPr>
        </p:nvGraphicFramePr>
        <p:xfrm>
          <a:off x="529551" y="2039134"/>
          <a:ext cx="2356524" cy="642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Equation" r:id="rId7" imgW="1676160" imgH="457200" progId="Equation.DSMT4">
                  <p:embed/>
                </p:oleObj>
              </mc:Choice>
              <mc:Fallback>
                <p:oleObj name="Equation" r:id="rId7" imgW="167616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4CE638F-BEE6-4725-980A-7C91B3F12B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9551" y="2039134"/>
                        <a:ext cx="2356524" cy="642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1119C33C-EB68-4136-B06B-6F490E3E55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068509"/>
              </p:ext>
            </p:extLst>
          </p:nvPr>
        </p:nvGraphicFramePr>
        <p:xfrm>
          <a:off x="635333" y="3791242"/>
          <a:ext cx="2856547" cy="645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9" name="Equation" r:id="rId9" imgW="2019240" imgH="457200" progId="Equation.DSMT4">
                  <p:embed/>
                </p:oleObj>
              </mc:Choice>
              <mc:Fallback>
                <p:oleObj name="Equation" r:id="rId9" imgW="201924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1119C33C-EB68-4136-B06B-6F490E3E55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5333" y="3791242"/>
                        <a:ext cx="2856547" cy="645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5">
            <a:extLst>
              <a:ext uri="{FF2B5EF4-FFF2-40B4-BE49-F238E27FC236}">
                <a16:creationId xmlns:a16="http://schemas.microsoft.com/office/drawing/2014/main" id="{03CAA583-F35C-46DB-A772-B40339A9E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91621"/>
            <a:ext cx="2486026" cy="136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68BF12-1A9B-46A4-B8D4-D610C72EAE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4094" y="1518667"/>
            <a:ext cx="2486025" cy="1838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E8D6C8-B8E5-4581-8DE2-C41E990F9CA9}"/>
              </a:ext>
            </a:extLst>
          </p:cNvPr>
          <p:cNvSpPr txBox="1"/>
          <p:nvPr/>
        </p:nvSpPr>
        <p:spPr>
          <a:xfrm>
            <a:off x="8191351" y="1844824"/>
            <a:ext cx="9171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ENF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F1AE9B-03BD-4959-9937-3D3312E3E5A8}"/>
              </a:ext>
            </a:extLst>
          </p:cNvPr>
          <p:cNvSpPr txBox="1"/>
          <p:nvPr/>
        </p:nvSpPr>
        <p:spPr>
          <a:xfrm>
            <a:off x="8263359" y="2678723"/>
            <a:ext cx="9171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ENF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D682A8-B88A-415D-81B2-43EF2284FD61}"/>
              </a:ext>
            </a:extLst>
          </p:cNvPr>
          <p:cNvSpPr txBox="1"/>
          <p:nvPr/>
        </p:nvSpPr>
        <p:spPr>
          <a:xfrm>
            <a:off x="3497006" y="1421494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 electron → M electrons 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4476FA90-6C74-4B6B-8E61-479AC0645F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14</a:t>
            </a:fld>
            <a:r>
              <a:rPr lang="en-US" altLang="ru-RU"/>
              <a:t>	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98702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>
            <a:extLst>
              <a:ext uri="{FF2B5EF4-FFF2-40B4-BE49-F238E27FC236}">
                <a16:creationId xmlns:a16="http://schemas.microsoft.com/office/drawing/2014/main" id="{7D711289-7BD9-4B04-A332-F82B4E602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981075"/>
            <a:ext cx="8713787" cy="5329238"/>
          </a:xfrm>
        </p:spPr>
        <p:txBody>
          <a:bodyPr/>
          <a:lstStyle/>
          <a:p>
            <a:pPr marL="914400" lvl="2" indent="0">
              <a:buNone/>
              <a:defRPr/>
            </a:pPr>
            <a:endParaRPr lang="en-GB" altLang="en-US" sz="1400" b="0" i="1" dirty="0"/>
          </a:p>
          <a:p>
            <a:pPr lvl="1">
              <a:defRPr/>
            </a:pPr>
            <a:endParaRPr lang="en-GB" altLang="en-US" sz="1400" b="0" dirty="0"/>
          </a:p>
          <a:p>
            <a:pPr lvl="1">
              <a:defRPr/>
            </a:pPr>
            <a:endParaRPr lang="en-GB" altLang="en-US" sz="1400" dirty="0"/>
          </a:p>
          <a:p>
            <a:pPr lvl="1">
              <a:defRPr/>
            </a:pPr>
            <a:endParaRPr lang="en-GB" altLang="en-US" sz="1400" b="0" dirty="0"/>
          </a:p>
          <a:p>
            <a:pPr lvl="1">
              <a:defRPr/>
            </a:pPr>
            <a:endParaRPr lang="en-GB" altLang="en-US" sz="1400" dirty="0"/>
          </a:p>
          <a:p>
            <a:pPr lvl="1">
              <a:defRPr/>
            </a:pPr>
            <a:endParaRPr lang="en-GB" altLang="en-US" sz="1400" b="0" dirty="0"/>
          </a:p>
          <a:p>
            <a:pPr lvl="1">
              <a:defRPr/>
            </a:pPr>
            <a:endParaRPr lang="en-GB" altLang="en-US" sz="1400" dirty="0"/>
          </a:p>
          <a:p>
            <a:pPr lvl="1">
              <a:defRPr/>
            </a:pPr>
            <a:r>
              <a:rPr lang="en-GB" altLang="en-US" sz="1400" b="0" dirty="0"/>
              <a:t>Output RES defined by input RES degraded due to a photodetection processes with specific ENFs</a:t>
            </a:r>
          </a:p>
          <a:p>
            <a:pPr lvl="1">
              <a:defRPr/>
            </a:pPr>
            <a:endParaRPr lang="en-GB" altLang="en-US" sz="1400" b="0" dirty="0"/>
          </a:p>
        </p:txBody>
      </p:sp>
      <p:sp>
        <p:nvSpPr>
          <p:cNvPr id="9219" name="Title 1">
            <a:extLst>
              <a:ext uri="{FF2B5EF4-FFF2-40B4-BE49-F238E27FC236}">
                <a16:creationId xmlns:a16="http://schemas.microsoft.com/office/drawing/2014/main" id="{1555D2D0-25F1-456B-AA39-730ECBC28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 dirty="0"/>
              <a:t>Resolution of photon detection:</a:t>
            </a:r>
            <a:br>
              <a:rPr lang="en-GB" altLang="en-US" b="0" dirty="0"/>
            </a:br>
            <a:r>
              <a:rPr lang="en-GB" altLang="en-US" b="0" dirty="0"/>
              <a:t>Excess Noise Factor approach</a:t>
            </a:r>
            <a:r>
              <a:rPr lang="en-GB" altLang="en-US" sz="2000" b="0" baseline="30000" dirty="0"/>
              <a:t>[1]</a:t>
            </a:r>
            <a:endParaRPr lang="en-GB" altLang="en-US" b="0" baseline="30000" dirty="0"/>
          </a:p>
        </p:txBody>
      </p:sp>
      <p:graphicFrame>
        <p:nvGraphicFramePr>
          <p:cNvPr id="9220" name="Object 8">
            <a:extLst>
              <a:ext uri="{FF2B5EF4-FFF2-40B4-BE49-F238E27FC236}">
                <a16:creationId xmlns:a16="http://schemas.microsoft.com/office/drawing/2014/main" id="{821A558B-A87E-4978-AA9B-4665417768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880812"/>
              </p:ext>
            </p:extLst>
          </p:nvPr>
        </p:nvGraphicFramePr>
        <p:xfrm>
          <a:off x="899594" y="3198089"/>
          <a:ext cx="7344813" cy="426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9" name="Microsoft Equation 3.0" r:id="rId3" imgW="4508500" imgH="279400" progId="Equation.3">
                  <p:embed/>
                </p:oleObj>
              </mc:Choice>
              <mc:Fallback>
                <p:oleObj name="Microsoft Equation 3.0" r:id="rId3" imgW="4508500" imgH="279400" progId="Equation.3">
                  <p:embed/>
                  <p:pic>
                    <p:nvPicPr>
                      <p:cNvPr id="9220" name="Object 8">
                        <a:extLst>
                          <a:ext uri="{FF2B5EF4-FFF2-40B4-BE49-F238E27FC236}">
                            <a16:creationId xmlns:a16="http://schemas.microsoft.com/office/drawing/2014/main" id="{821A558B-A87E-4978-AA9B-4665417768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4" y="3198089"/>
                        <a:ext cx="7344813" cy="4264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81BE8654-A0BF-47DB-90B9-D7DB605AD1CB}"/>
              </a:ext>
            </a:extLst>
          </p:cNvPr>
          <p:cNvGrpSpPr/>
          <p:nvPr/>
        </p:nvGrpSpPr>
        <p:grpSpPr>
          <a:xfrm>
            <a:off x="467692" y="3717032"/>
            <a:ext cx="7632700" cy="2165350"/>
            <a:chOff x="395288" y="4215978"/>
            <a:chExt cx="7632700" cy="2165350"/>
          </a:xfrm>
        </p:grpSpPr>
        <p:grpSp>
          <p:nvGrpSpPr>
            <p:cNvPr id="9221" name="Group 31">
              <a:extLst>
                <a:ext uri="{FF2B5EF4-FFF2-40B4-BE49-F238E27FC236}">
                  <a16:creationId xmlns:a16="http://schemas.microsoft.com/office/drawing/2014/main" id="{86736353-F7E8-4A6D-851E-071D62C5A5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288" y="4215978"/>
              <a:ext cx="7632700" cy="2165350"/>
              <a:chOff x="539552" y="3717031"/>
              <a:chExt cx="7776864" cy="2680083"/>
            </a:xfrm>
          </p:grpSpPr>
          <p:grpSp>
            <p:nvGrpSpPr>
              <p:cNvPr id="9229" name="Group 32">
                <a:extLst>
                  <a:ext uri="{FF2B5EF4-FFF2-40B4-BE49-F238E27FC236}">
                    <a16:creationId xmlns:a16="http://schemas.microsoft.com/office/drawing/2014/main" id="{B00D5FD5-8B24-4CE7-A455-9967789241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9552" y="3717031"/>
                <a:ext cx="7776864" cy="2680083"/>
                <a:chOff x="539552" y="3717031"/>
                <a:chExt cx="7776864" cy="2680083"/>
              </a:xfrm>
            </p:grpSpPr>
            <p:grpSp>
              <p:nvGrpSpPr>
                <p:cNvPr id="9234" name="Group 37">
                  <a:extLst>
                    <a:ext uri="{FF2B5EF4-FFF2-40B4-BE49-F238E27FC236}">
                      <a16:creationId xmlns:a16="http://schemas.microsoft.com/office/drawing/2014/main" id="{F1E393DE-6899-467E-9119-E3DDD677AE1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9552" y="3717031"/>
                  <a:ext cx="7776864" cy="2680083"/>
                  <a:chOff x="539552" y="3717031"/>
                  <a:chExt cx="7776864" cy="2680083"/>
                </a:xfrm>
              </p:grpSpPr>
              <p:sp>
                <p:nvSpPr>
                  <p:cNvPr id="9239" name="TextBox 42">
                    <a:extLst>
                      <a:ext uri="{FF2B5EF4-FFF2-40B4-BE49-F238E27FC236}">
                        <a16:creationId xmlns:a16="http://schemas.microsoft.com/office/drawing/2014/main" id="{78B759EF-6140-4B5D-AF7F-403782AAA6A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9552" y="6054157"/>
                    <a:ext cx="7776864" cy="3429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Clr>
                        <a:schemeClr val="accent2"/>
                      </a:buClr>
                      <a:buFont typeface="Arial" panose="020B0604020202020204" pitchFamily="34" charset="0"/>
                      <a:buChar char="◙"/>
                      <a:defRPr sz="2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SzPct val="80000"/>
                      <a:buBlip>
                        <a:blip r:embed="rId5"/>
                      </a:buBlip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―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r>
                      <a:rPr lang="en-GB" altLang="en-US" sz="1100">
                        <a:solidFill>
                          <a:schemeClr val="accent2"/>
                        </a:solidFill>
                      </a:rPr>
                      <a:t>     </a:t>
                    </a:r>
                    <a:r>
                      <a:rPr lang="en-GB" altLang="en-US" sz="1200">
                        <a:solidFill>
                          <a:schemeClr val="accent2"/>
                        </a:solidFill>
                      </a:rPr>
                      <a:t>Input photon distribution          Photodetection  processes              Output charge distribution</a:t>
                    </a:r>
                  </a:p>
                </p:txBody>
              </p:sp>
              <p:grpSp>
                <p:nvGrpSpPr>
                  <p:cNvPr id="9240" name="Group 43">
                    <a:extLst>
                      <a:ext uri="{FF2B5EF4-FFF2-40B4-BE49-F238E27FC236}">
                        <a16:creationId xmlns:a16="http://schemas.microsoft.com/office/drawing/2014/main" id="{B07F1995-BE85-44B7-AFAF-D24C7BCA8B4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331640" y="3717031"/>
                    <a:ext cx="5814796" cy="2236301"/>
                    <a:chOff x="2572403" y="2330794"/>
                    <a:chExt cx="4735901" cy="2078031"/>
                  </a:xfrm>
                </p:grpSpPr>
                <p:grpSp>
                  <p:nvGrpSpPr>
                    <p:cNvPr id="9244" name="Group 47">
                      <a:extLst>
                        <a:ext uri="{FF2B5EF4-FFF2-40B4-BE49-F238E27FC236}">
                          <a16:creationId xmlns:a16="http://schemas.microsoft.com/office/drawing/2014/main" id="{DB67D782-5B0D-47EF-A1C0-2A9A1B90E57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9106" y="2330794"/>
                      <a:ext cx="4719198" cy="2078031"/>
                      <a:chOff x="3093162" y="2442055"/>
                      <a:chExt cx="4719198" cy="1902974"/>
                    </a:xfrm>
                  </p:grpSpPr>
                  <p:sp>
                    <p:nvSpPr>
                      <p:cNvPr id="9249" name="Freeform 52">
                        <a:extLst>
                          <a:ext uri="{FF2B5EF4-FFF2-40B4-BE49-F238E27FC236}">
                            <a16:creationId xmlns:a16="http://schemas.microsoft.com/office/drawing/2014/main" id="{450806DC-6ED8-4450-93ED-32F0DA03509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656056" y="2564607"/>
                        <a:ext cx="868272" cy="1108275"/>
                      </a:xfrm>
                      <a:custGeom>
                        <a:avLst/>
                        <a:gdLst>
                          <a:gd name="T0" fmla="*/ 0 w 868272"/>
                          <a:gd name="T1" fmla="*/ 0 h 844952"/>
                          <a:gd name="T2" fmla="*/ 289368 w 868272"/>
                          <a:gd name="T3" fmla="*/ 2745748 h 844952"/>
                          <a:gd name="T4" fmla="*/ 868102 w 868272"/>
                          <a:gd name="T5" fmla="*/ 6177916 h 844952"/>
                          <a:gd name="T6" fmla="*/ 347241 w 868272"/>
                          <a:gd name="T7" fmla="*/ 12355877 h 844952"/>
                          <a:gd name="T8" fmla="*/ 92598 w 868272"/>
                          <a:gd name="T9" fmla="*/ 16703315 h 84495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868272" h="844952">
                            <a:moveTo>
                              <a:pt x="0" y="0"/>
                            </a:moveTo>
                            <a:cubicBezTo>
                              <a:pt x="72342" y="43405"/>
                              <a:pt x="144684" y="86810"/>
                              <a:pt x="289368" y="138896"/>
                            </a:cubicBezTo>
                            <a:cubicBezTo>
                              <a:pt x="434052" y="190982"/>
                              <a:pt x="858457" y="231493"/>
                              <a:pt x="868102" y="312516"/>
                            </a:cubicBezTo>
                            <a:cubicBezTo>
                              <a:pt x="877747" y="393539"/>
                              <a:pt x="476492" y="536294"/>
                              <a:pt x="347241" y="625033"/>
                            </a:cubicBezTo>
                            <a:cubicBezTo>
                              <a:pt x="217990" y="713772"/>
                              <a:pt x="140826" y="798653"/>
                              <a:pt x="92598" y="844952"/>
                            </a:cubicBezTo>
                          </a:path>
                        </a:pathLst>
                      </a:custGeom>
                      <a:noFill/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cxnSp>
                    <p:nvCxnSpPr>
                      <p:cNvPr id="9250" name="Straight Arrow Connector 53">
                        <a:extLst>
                          <a:ext uri="{FF2B5EF4-FFF2-40B4-BE49-F238E27FC236}">
                            <a16:creationId xmlns:a16="http://schemas.microsoft.com/office/drawing/2014/main" id="{401B05B4-CF6F-4446-9F0E-AEF72FE5D778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6656056" y="2442055"/>
                        <a:ext cx="0" cy="1894243"/>
                      </a:xfrm>
                      <a:prstGeom prst="straightConnector1">
                        <a:avLst/>
                      </a:prstGeom>
                      <a:noFill/>
                      <a:ln w="9525" algn="ctr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9251" name="Straight Arrow Connector 54">
                        <a:extLst>
                          <a:ext uri="{FF2B5EF4-FFF2-40B4-BE49-F238E27FC236}">
                            <a16:creationId xmlns:a16="http://schemas.microsoft.com/office/drawing/2014/main" id="{E0453F7E-836E-4BF0-A0F2-B5C56D8C42A5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656056" y="4339373"/>
                        <a:ext cx="1156304" cy="1"/>
                      </a:xfrm>
                      <a:prstGeom prst="straightConnector1">
                        <a:avLst/>
                      </a:prstGeom>
                      <a:noFill/>
                      <a:ln w="9525" algn="ctr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9252" name="Freeform 55">
                        <a:extLst>
                          <a:ext uri="{FF2B5EF4-FFF2-40B4-BE49-F238E27FC236}">
                            <a16:creationId xmlns:a16="http://schemas.microsoft.com/office/drawing/2014/main" id="{E459928C-40F2-4E4C-9CE4-8E6FCD4C1E1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3162" y="3003762"/>
                        <a:ext cx="868272" cy="663464"/>
                      </a:xfrm>
                      <a:custGeom>
                        <a:avLst/>
                        <a:gdLst>
                          <a:gd name="T0" fmla="*/ 0 w 868272"/>
                          <a:gd name="T1" fmla="*/ 0 h 844952"/>
                          <a:gd name="T2" fmla="*/ 289368 w 868272"/>
                          <a:gd name="T3" fmla="*/ 9717 h 844952"/>
                          <a:gd name="T4" fmla="*/ 868102 w 868272"/>
                          <a:gd name="T5" fmla="*/ 21863 h 844952"/>
                          <a:gd name="T6" fmla="*/ 347241 w 868272"/>
                          <a:gd name="T7" fmla="*/ 43727 h 844952"/>
                          <a:gd name="T8" fmla="*/ 92598 w 868272"/>
                          <a:gd name="T9" fmla="*/ 59111 h 84495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868272" h="844952">
                            <a:moveTo>
                              <a:pt x="0" y="0"/>
                            </a:moveTo>
                            <a:cubicBezTo>
                              <a:pt x="72342" y="43405"/>
                              <a:pt x="144684" y="86810"/>
                              <a:pt x="289368" y="138896"/>
                            </a:cubicBezTo>
                            <a:cubicBezTo>
                              <a:pt x="434052" y="190982"/>
                              <a:pt x="858457" y="231493"/>
                              <a:pt x="868102" y="312516"/>
                            </a:cubicBezTo>
                            <a:cubicBezTo>
                              <a:pt x="877747" y="393539"/>
                              <a:pt x="476492" y="536294"/>
                              <a:pt x="347241" y="625033"/>
                            </a:cubicBezTo>
                            <a:cubicBezTo>
                              <a:pt x="217990" y="713772"/>
                              <a:pt x="140826" y="798653"/>
                              <a:pt x="92598" y="844952"/>
                            </a:cubicBezTo>
                          </a:path>
                        </a:pathLst>
                      </a:custGeom>
                      <a:noFill/>
                      <a:ln w="19050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cxnSp>
                    <p:nvCxnSpPr>
                      <p:cNvPr id="9253" name="Straight Arrow Connector 56">
                        <a:extLst>
                          <a:ext uri="{FF2B5EF4-FFF2-40B4-BE49-F238E27FC236}">
                            <a16:creationId xmlns:a16="http://schemas.microsoft.com/office/drawing/2014/main" id="{6C5C2AA2-C5A6-475F-A435-A39614B835E8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093162" y="2752122"/>
                        <a:ext cx="0" cy="1584176"/>
                      </a:xfrm>
                      <a:prstGeom prst="straightConnector1">
                        <a:avLst/>
                      </a:prstGeom>
                      <a:noFill/>
                      <a:ln w="9525" algn="ctr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9254" name="Straight Arrow Connector 57">
                        <a:extLst>
                          <a:ext uri="{FF2B5EF4-FFF2-40B4-BE49-F238E27FC236}">
                            <a16:creationId xmlns:a16="http://schemas.microsoft.com/office/drawing/2014/main" id="{4B14C4A6-3BB4-4E54-A88F-36DDC3D84668}"/>
                          </a:ext>
                        </a:extLst>
                      </p:cNvPr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104651" y="4345028"/>
                        <a:ext cx="1156304" cy="1"/>
                      </a:xfrm>
                      <a:prstGeom prst="straightConnector1">
                        <a:avLst/>
                      </a:prstGeom>
                      <a:noFill/>
                      <a:ln w="9525" algn="ctr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sp>
                  <p:nvSpPr>
                    <p:cNvPr id="9245" name="Up-Down Arrow 48">
                      <a:extLst>
                        <a:ext uri="{FF2B5EF4-FFF2-40B4-BE49-F238E27FC236}">
                          <a16:creationId xmlns:a16="http://schemas.microsoft.com/office/drawing/2014/main" id="{58E06760-60C0-4A18-95E7-4A946118FFE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35297" y="2933001"/>
                      <a:ext cx="360040" cy="1475823"/>
                    </a:xfrm>
                    <a:prstGeom prst="upDownArrow">
                      <a:avLst>
                        <a:gd name="adj1" fmla="val 50000"/>
                        <a:gd name="adj2" fmla="val 50005"/>
                      </a:avLst>
                    </a:prstGeom>
                    <a:noFill/>
                    <a:ln w="9525" algn="ctr">
                      <a:solidFill>
                        <a:srgbClr val="0000C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◙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SzPct val="80000"/>
                        <a:buBlip>
                          <a:blip r:embed="rId5"/>
                        </a:buBlip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buChar char="―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en-GB" altLang="en-US" sz="1000">
                        <a:solidFill>
                          <a:schemeClr val="accent2"/>
                        </a:solidFill>
                      </a:endParaRPr>
                    </a:p>
                  </p:txBody>
                </p:sp>
                <p:sp>
                  <p:nvSpPr>
                    <p:cNvPr id="9246" name="Up-Down Arrow 49">
                      <a:extLst>
                        <a:ext uri="{FF2B5EF4-FFF2-40B4-BE49-F238E27FC236}">
                          <a16:creationId xmlns:a16="http://schemas.microsoft.com/office/drawing/2014/main" id="{A29AF977-4876-4248-886A-465C9A4D04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60420" y="2732266"/>
                      <a:ext cx="169733" cy="490278"/>
                    </a:xfrm>
                    <a:prstGeom prst="upDownArrow">
                      <a:avLst>
                        <a:gd name="adj1" fmla="val 50000"/>
                        <a:gd name="adj2" fmla="val 50001"/>
                      </a:avLst>
                    </a:prstGeom>
                    <a:noFill/>
                    <a:ln w="9525" algn="ctr">
                      <a:solidFill>
                        <a:srgbClr val="0000C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◙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SzPct val="80000"/>
                        <a:buBlip>
                          <a:blip r:embed="rId5"/>
                        </a:buBlip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buChar char="―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en-GB" altLang="en-US" sz="1000">
                        <a:solidFill>
                          <a:schemeClr val="accent2"/>
                        </a:solidFill>
                      </a:endParaRPr>
                    </a:p>
                  </p:txBody>
                </p:sp>
                <p:sp>
                  <p:nvSpPr>
                    <p:cNvPr id="9247" name="Up-Down Arrow 50">
                      <a:extLst>
                        <a:ext uri="{FF2B5EF4-FFF2-40B4-BE49-F238E27FC236}">
                          <a16:creationId xmlns:a16="http://schemas.microsoft.com/office/drawing/2014/main" id="{83B0FC23-A5DE-4E1D-BEAC-A468E35348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72403" y="3222547"/>
                      <a:ext cx="360040" cy="1180101"/>
                    </a:xfrm>
                    <a:prstGeom prst="upDownArrow">
                      <a:avLst>
                        <a:gd name="adj1" fmla="val 50000"/>
                        <a:gd name="adj2" fmla="val 50000"/>
                      </a:avLst>
                    </a:prstGeom>
                    <a:noFill/>
                    <a:ln w="9525" algn="ctr">
                      <a:solidFill>
                        <a:srgbClr val="0000C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◙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SzPct val="80000"/>
                        <a:buBlip>
                          <a:blip r:embed="rId5"/>
                        </a:buBlip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buChar char="―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en-GB" altLang="en-US" sz="1000">
                        <a:solidFill>
                          <a:schemeClr val="accent2"/>
                        </a:solidFill>
                      </a:endParaRPr>
                    </a:p>
                  </p:txBody>
                </p:sp>
                <p:sp>
                  <p:nvSpPr>
                    <p:cNvPr id="9248" name="Up-Down Arrow 51">
                      <a:extLst>
                        <a:ext uri="{FF2B5EF4-FFF2-40B4-BE49-F238E27FC236}">
                          <a16:creationId xmlns:a16="http://schemas.microsoft.com/office/drawing/2014/main" id="{023FA656-B146-490A-803E-108FAD5B954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6213" y="3102524"/>
                      <a:ext cx="144016" cy="288032"/>
                    </a:xfrm>
                    <a:prstGeom prst="upDownArrow">
                      <a:avLst>
                        <a:gd name="adj1" fmla="val 50000"/>
                        <a:gd name="adj2" fmla="val 50000"/>
                      </a:avLst>
                    </a:prstGeom>
                    <a:noFill/>
                    <a:ln w="9525" algn="ctr">
                      <a:solidFill>
                        <a:srgbClr val="0000C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buChar char="◙"/>
                        <a:defRPr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SzPct val="80000"/>
                        <a:buBlip>
                          <a:blip r:embed="rId5"/>
                        </a:buBlip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buChar char="―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endParaRPr lang="en-GB" altLang="en-US" sz="1000">
                        <a:solidFill>
                          <a:schemeClr val="accent2"/>
                        </a:solidFill>
                      </a:endParaRPr>
                    </a:p>
                  </p:txBody>
                </p:sp>
              </p:grpSp>
              <p:cxnSp>
                <p:nvCxnSpPr>
                  <p:cNvPr id="9241" name="Straight Arrow Connector 44">
                    <a:extLst>
                      <a:ext uri="{FF2B5EF4-FFF2-40B4-BE49-F238E27FC236}">
                        <a16:creationId xmlns:a16="http://schemas.microsoft.com/office/drawing/2014/main" id="{98121E7F-01CD-4C9A-897D-9C4F3AA8F125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661386" y="4797152"/>
                    <a:ext cx="550574" cy="0"/>
                  </a:xfrm>
                  <a:prstGeom prst="straightConnector1">
                    <a:avLst/>
                  </a:prstGeom>
                  <a:noFill/>
                  <a:ln w="76200" algn="ctr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242" name="Straight Arrow Connector 45">
                    <a:extLst>
                      <a:ext uri="{FF2B5EF4-FFF2-40B4-BE49-F238E27FC236}">
                        <a16:creationId xmlns:a16="http://schemas.microsoft.com/office/drawing/2014/main" id="{3DCF3DC9-62AA-47E9-BCCF-3D3C4C75761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483768" y="4941168"/>
                    <a:ext cx="550574" cy="0"/>
                  </a:xfrm>
                  <a:prstGeom prst="straightConnector1">
                    <a:avLst/>
                  </a:prstGeom>
                  <a:noFill/>
                  <a:ln w="76200" algn="ctr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243" name="Straight Arrow Connector 46">
                    <a:extLst>
                      <a:ext uri="{FF2B5EF4-FFF2-40B4-BE49-F238E27FC236}">
                        <a16:creationId xmlns:a16="http://schemas.microsoft.com/office/drawing/2014/main" id="{55CA5636-18EE-4798-A29C-5DEE9C7B18A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076056" y="4406547"/>
                    <a:ext cx="550574" cy="0"/>
                  </a:xfrm>
                  <a:prstGeom prst="straightConnector1">
                    <a:avLst/>
                  </a:prstGeom>
                  <a:noFill/>
                  <a:ln w="76200" algn="ctr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  <p:cxnSp>
              <p:nvCxnSpPr>
                <p:cNvPr id="9235" name="Straight Connector 38">
                  <a:extLst>
                    <a:ext uri="{FF2B5EF4-FFF2-40B4-BE49-F238E27FC236}">
                      <a16:creationId xmlns:a16="http://schemas.microsoft.com/office/drawing/2014/main" id="{F34F8253-1AFD-4BA7-87FC-D084B768271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1352148" y="4676700"/>
                  <a:ext cx="1131620" cy="2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236" name="Straight Connector 39">
                  <a:extLst>
                    <a:ext uri="{FF2B5EF4-FFF2-40B4-BE49-F238E27FC236}">
                      <a16:creationId xmlns:a16="http://schemas.microsoft.com/office/drawing/2014/main" id="{2D0DF671-B5E6-49FA-8519-76468724161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V="1">
                  <a:off x="5726720" y="4365104"/>
                  <a:ext cx="1131620" cy="2"/>
                </a:xfrm>
                <a:prstGeom prst="line">
                  <a:avLst/>
                </a:prstGeom>
                <a:no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9237" name="TextBox 40">
                  <a:extLst>
                    <a:ext uri="{FF2B5EF4-FFF2-40B4-BE49-F238E27FC236}">
                      <a16:creationId xmlns:a16="http://schemas.microsoft.com/office/drawing/2014/main" id="{A8CEF544-7013-46F9-92D2-27BAEF42C8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52670" y="4081409"/>
                  <a:ext cx="865553" cy="3429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◙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SzPct val="80000"/>
                    <a:buBlip>
                      <a:blip r:embed="rId5"/>
                    </a:buBlip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―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GB" altLang="en-US" sz="1200" b="0" i="1">
                      <a:solidFill>
                        <a:schemeClr val="accent2"/>
                      </a:solidFill>
                    </a:rPr>
                    <a:t>RES(X</a:t>
                  </a:r>
                  <a:r>
                    <a:rPr lang="en-GB" altLang="en-US" sz="1200" b="0" i="1" baseline="-25000">
                      <a:solidFill>
                        <a:schemeClr val="accent2"/>
                      </a:solidFill>
                    </a:rPr>
                    <a:t>in</a:t>
                  </a:r>
                  <a:r>
                    <a:rPr lang="en-GB" altLang="en-US" sz="1200" b="0" i="1">
                      <a:solidFill>
                        <a:schemeClr val="accent2"/>
                      </a:solidFill>
                    </a:rPr>
                    <a:t>)</a:t>
                  </a:r>
                </a:p>
              </p:txBody>
            </p:sp>
            <p:sp>
              <p:nvSpPr>
                <p:cNvPr id="9238" name="TextBox 41">
                  <a:extLst>
                    <a:ext uri="{FF2B5EF4-FFF2-40B4-BE49-F238E27FC236}">
                      <a16:creationId xmlns:a16="http://schemas.microsoft.com/office/drawing/2014/main" id="{2569A31C-800A-48F9-BFE3-EB6EA2AEC2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148265" y="3717031"/>
                  <a:ext cx="998171" cy="3429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◙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SzPct val="80000"/>
                    <a:buBlip>
                      <a:blip r:embed="rId5"/>
                    </a:buBlip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―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GB" altLang="en-US" sz="1200" b="0" i="1">
                      <a:solidFill>
                        <a:schemeClr val="accent2"/>
                      </a:solidFill>
                    </a:rPr>
                    <a:t>RES(Y</a:t>
                  </a:r>
                  <a:r>
                    <a:rPr lang="en-GB" altLang="en-US" sz="1200" b="0" i="1" baseline="-25000">
                      <a:solidFill>
                        <a:schemeClr val="accent2"/>
                      </a:solidFill>
                    </a:rPr>
                    <a:t>out</a:t>
                  </a:r>
                  <a:r>
                    <a:rPr lang="en-GB" altLang="en-US" sz="1200" b="0" i="1">
                      <a:solidFill>
                        <a:schemeClr val="accent2"/>
                      </a:solidFill>
                    </a:rPr>
                    <a:t>)</a:t>
                  </a:r>
                </a:p>
              </p:txBody>
            </p:sp>
          </p:grpSp>
          <p:sp>
            <p:nvSpPr>
              <p:cNvPr id="9230" name="Freeform 33">
                <a:extLst>
                  <a:ext uri="{FF2B5EF4-FFF2-40B4-BE49-F238E27FC236}">
                    <a16:creationId xmlns:a16="http://schemas.microsoft.com/office/drawing/2014/main" id="{E0FF805E-089D-4609-BE3B-B9A69972B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808" y="5229200"/>
                <a:ext cx="1026590" cy="425789"/>
              </a:xfrm>
              <a:custGeom>
                <a:avLst/>
                <a:gdLst>
                  <a:gd name="T0" fmla="*/ 0 w 868272"/>
                  <a:gd name="T1" fmla="*/ 0 h 844952"/>
                  <a:gd name="T2" fmla="*/ 1826433 w 868272"/>
                  <a:gd name="T3" fmla="*/ 74 h 844952"/>
                  <a:gd name="T4" fmla="*/ 5479294 w 868272"/>
                  <a:gd name="T5" fmla="*/ 166 h 844952"/>
                  <a:gd name="T6" fmla="*/ 2191717 w 868272"/>
                  <a:gd name="T7" fmla="*/ 333 h 844952"/>
                  <a:gd name="T8" fmla="*/ 584465 w 868272"/>
                  <a:gd name="T9" fmla="*/ 449 h 8449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8272" h="844952">
                    <a:moveTo>
                      <a:pt x="0" y="0"/>
                    </a:moveTo>
                    <a:cubicBezTo>
                      <a:pt x="72342" y="43405"/>
                      <a:pt x="144684" y="86810"/>
                      <a:pt x="289368" y="138896"/>
                    </a:cubicBezTo>
                    <a:cubicBezTo>
                      <a:pt x="434052" y="190982"/>
                      <a:pt x="858457" y="231493"/>
                      <a:pt x="868102" y="312516"/>
                    </a:cubicBezTo>
                    <a:cubicBezTo>
                      <a:pt x="877747" y="393539"/>
                      <a:pt x="476492" y="536294"/>
                      <a:pt x="347241" y="625033"/>
                    </a:cubicBezTo>
                    <a:cubicBezTo>
                      <a:pt x="217990" y="713772"/>
                      <a:pt x="140826" y="798653"/>
                      <a:pt x="92598" y="844952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1" name="Freeform 34">
                <a:extLst>
                  <a:ext uri="{FF2B5EF4-FFF2-40B4-BE49-F238E27FC236}">
                    <a16:creationId xmlns:a16="http://schemas.microsoft.com/office/drawing/2014/main" id="{2DB1E5D8-4589-465F-9F64-1B175CB20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474" y="4279328"/>
                <a:ext cx="1026590" cy="805856"/>
              </a:xfrm>
              <a:custGeom>
                <a:avLst/>
                <a:gdLst>
                  <a:gd name="T0" fmla="*/ 0 w 868272"/>
                  <a:gd name="T1" fmla="*/ 0 h 844952"/>
                  <a:gd name="T2" fmla="*/ 1826433 w 868272"/>
                  <a:gd name="T3" fmla="*/ 82484 h 844952"/>
                  <a:gd name="T4" fmla="*/ 5479294 w 868272"/>
                  <a:gd name="T5" fmla="*/ 185589 h 844952"/>
                  <a:gd name="T6" fmla="*/ 2191717 w 868272"/>
                  <a:gd name="T7" fmla="*/ 371178 h 844952"/>
                  <a:gd name="T8" fmla="*/ 584465 w 868272"/>
                  <a:gd name="T9" fmla="*/ 501778 h 8449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8272" h="844952">
                    <a:moveTo>
                      <a:pt x="0" y="0"/>
                    </a:moveTo>
                    <a:cubicBezTo>
                      <a:pt x="72342" y="43405"/>
                      <a:pt x="144684" y="86810"/>
                      <a:pt x="289368" y="138896"/>
                    </a:cubicBezTo>
                    <a:cubicBezTo>
                      <a:pt x="434052" y="190982"/>
                      <a:pt x="858457" y="231493"/>
                      <a:pt x="868102" y="312516"/>
                    </a:cubicBezTo>
                    <a:cubicBezTo>
                      <a:pt x="877747" y="393539"/>
                      <a:pt x="476492" y="536294"/>
                      <a:pt x="347241" y="625033"/>
                    </a:cubicBezTo>
                    <a:cubicBezTo>
                      <a:pt x="217990" y="713772"/>
                      <a:pt x="140826" y="798653"/>
                      <a:pt x="92598" y="844952"/>
                    </a:cubicBezTo>
                  </a:path>
                </a:pathLst>
              </a:custGeom>
              <a:noFill/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TextBox 35">
                <a:extLst>
                  <a:ext uri="{FF2B5EF4-FFF2-40B4-BE49-F238E27FC236}">
                    <a16:creationId xmlns:a16="http://schemas.microsoft.com/office/drawing/2014/main" id="{A6FB9136-71DE-473C-ADB3-D0A76AF386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68071" y="4146430"/>
                <a:ext cx="998171" cy="571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◙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80000"/>
                  <a:buBlip>
                    <a:blip r:embed="rId5"/>
                  </a:buBlip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―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1200" b="0" dirty="0">
                    <a:solidFill>
                      <a:schemeClr val="accent2"/>
                    </a:solidFill>
                  </a:rPr>
                  <a:t>Process</a:t>
                </a:r>
                <a:r>
                  <a:rPr lang="en-GB" altLang="en-US" sz="1200" b="0" i="1" dirty="0">
                    <a:solidFill>
                      <a:schemeClr val="accent2"/>
                    </a:solidFill>
                  </a:rPr>
                  <a:t> </a:t>
                </a:r>
                <a:r>
                  <a:rPr lang="en-GB" altLang="en-US" sz="1200" b="0" i="1" dirty="0" err="1">
                    <a:solidFill>
                      <a:schemeClr val="accent2"/>
                    </a:solidFill>
                  </a:rPr>
                  <a:t>i</a:t>
                </a:r>
                <a:endParaRPr lang="en-GB" altLang="en-US" sz="1200" b="0" i="1" dirty="0">
                  <a:solidFill>
                    <a:schemeClr val="accent2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1200" b="0" i="1" dirty="0" err="1">
                    <a:solidFill>
                      <a:schemeClr val="accent2"/>
                    </a:solidFill>
                  </a:rPr>
                  <a:t>ENFi</a:t>
                </a:r>
                <a:endParaRPr lang="en-GB" altLang="en-US" sz="1200" b="0" i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9233" name="TextBox 36">
                <a:extLst>
                  <a:ext uri="{FF2B5EF4-FFF2-40B4-BE49-F238E27FC236}">
                    <a16:creationId xmlns:a16="http://schemas.microsoft.com/office/drawing/2014/main" id="{1427E245-F624-44F0-9AB9-A85EF67108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7885" y="3746412"/>
                <a:ext cx="998171" cy="571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◙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80000"/>
                  <a:buBlip>
                    <a:blip r:embed="rId5"/>
                  </a:buBlip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―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1200" b="0" dirty="0">
                    <a:solidFill>
                      <a:schemeClr val="accent2"/>
                    </a:solidFill>
                  </a:rPr>
                  <a:t>Process </a:t>
                </a:r>
                <a:r>
                  <a:rPr lang="en-GB" altLang="en-US" sz="1200" b="0" i="1" dirty="0">
                    <a:solidFill>
                      <a:schemeClr val="accent2"/>
                    </a:solidFill>
                  </a:rPr>
                  <a:t>j</a:t>
                </a:r>
              </a:p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1200" b="0" i="1" dirty="0" err="1">
                    <a:solidFill>
                      <a:schemeClr val="accent2"/>
                    </a:solidFill>
                  </a:rPr>
                  <a:t>ENFj</a:t>
                </a:r>
                <a:endParaRPr lang="en-GB" altLang="en-US" sz="1200" b="0" i="1" dirty="0">
                  <a:solidFill>
                    <a:schemeClr val="accent2"/>
                  </a:solidFill>
                </a:endParaRPr>
              </a:p>
            </p:txBody>
          </p:sp>
        </p:grpSp>
        <p:graphicFrame>
          <p:nvGraphicFramePr>
            <p:cNvPr id="9223" name="Object 1">
              <a:extLst>
                <a:ext uri="{FF2B5EF4-FFF2-40B4-BE49-F238E27FC236}">
                  <a16:creationId xmlns:a16="http://schemas.microsoft.com/office/drawing/2014/main" id="{6B805DD7-1EEE-4D92-9CE9-6F5FF26E9AD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9217163"/>
                </p:ext>
              </p:extLst>
            </p:nvPr>
          </p:nvGraphicFramePr>
          <p:xfrm>
            <a:off x="627063" y="4821238"/>
            <a:ext cx="546100" cy="265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60" name="Equation" r:id="rId6" imgW="469900" imgH="228600" progId="Equation.3">
                    <p:embed/>
                  </p:oleObj>
                </mc:Choice>
                <mc:Fallback>
                  <p:oleObj name="Equation" r:id="rId6" imgW="469900" imgH="228600" progId="Equation.3">
                    <p:embed/>
                    <p:pic>
                      <p:nvPicPr>
                        <p:cNvPr id="9223" name="Object 1">
                          <a:extLst>
                            <a:ext uri="{FF2B5EF4-FFF2-40B4-BE49-F238E27FC236}">
                              <a16:creationId xmlns:a16="http://schemas.microsoft.com/office/drawing/2014/main" id="{6B805DD7-1EEE-4D92-9CE9-6F5FF26E9AD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7063" y="4821238"/>
                          <a:ext cx="546100" cy="265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4" name="Object 2">
              <a:extLst>
                <a:ext uri="{FF2B5EF4-FFF2-40B4-BE49-F238E27FC236}">
                  <a16:creationId xmlns:a16="http://schemas.microsoft.com/office/drawing/2014/main" id="{213B8FD1-762D-49D7-BA27-523A7299032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543590"/>
                </p:ext>
              </p:extLst>
            </p:nvPr>
          </p:nvGraphicFramePr>
          <p:xfrm>
            <a:off x="711200" y="5360988"/>
            <a:ext cx="436563" cy="31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61" name="Equation" r:id="rId8" imgW="355292" imgH="253780" progId="Equation.3">
                    <p:embed/>
                  </p:oleObj>
                </mc:Choice>
                <mc:Fallback>
                  <p:oleObj name="Equation" r:id="rId8" imgW="355292" imgH="253780" progId="Equation.3">
                    <p:embed/>
                    <p:pic>
                      <p:nvPicPr>
                        <p:cNvPr id="9224" name="Object 2">
                          <a:extLst>
                            <a:ext uri="{FF2B5EF4-FFF2-40B4-BE49-F238E27FC236}">
                              <a16:creationId xmlns:a16="http://schemas.microsoft.com/office/drawing/2014/main" id="{213B8FD1-762D-49D7-BA27-523A7299032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1200" y="5360988"/>
                          <a:ext cx="436563" cy="311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5" name="Object 3">
              <a:extLst>
                <a:ext uri="{FF2B5EF4-FFF2-40B4-BE49-F238E27FC236}">
                  <a16:creationId xmlns:a16="http://schemas.microsoft.com/office/drawing/2014/main" id="{23E83432-0A4F-4529-AB09-D8B1E4CC035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791245"/>
                </p:ext>
              </p:extLst>
            </p:nvPr>
          </p:nvGraphicFramePr>
          <p:xfrm>
            <a:off x="6626225" y="4591050"/>
            <a:ext cx="615950" cy="277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62" name="Equation" r:id="rId10" imgW="508000" imgH="228600" progId="Equation.3">
                    <p:embed/>
                  </p:oleObj>
                </mc:Choice>
                <mc:Fallback>
                  <p:oleObj name="Equation" r:id="rId10" imgW="508000" imgH="228600" progId="Equation.3">
                    <p:embed/>
                    <p:pic>
                      <p:nvPicPr>
                        <p:cNvPr id="9225" name="Object 3">
                          <a:extLst>
                            <a:ext uri="{FF2B5EF4-FFF2-40B4-BE49-F238E27FC236}">
                              <a16:creationId xmlns:a16="http://schemas.microsoft.com/office/drawing/2014/main" id="{23E83432-0A4F-4529-AB09-D8B1E4CC035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26225" y="4591050"/>
                          <a:ext cx="615950" cy="277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6" name="Object 4">
              <a:extLst>
                <a:ext uri="{FF2B5EF4-FFF2-40B4-BE49-F238E27FC236}">
                  <a16:creationId xmlns:a16="http://schemas.microsoft.com/office/drawing/2014/main" id="{227A46AB-8030-403D-9F40-3C73C4C0E4E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56441557"/>
                </p:ext>
              </p:extLst>
            </p:nvPr>
          </p:nvGraphicFramePr>
          <p:xfrm>
            <a:off x="5965825" y="5302250"/>
            <a:ext cx="538163" cy="347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63" name="Equation" r:id="rId12" imgW="393529" imgH="253890" progId="Equation.3">
                    <p:embed/>
                  </p:oleObj>
                </mc:Choice>
                <mc:Fallback>
                  <p:oleObj name="Equation" r:id="rId12" imgW="393529" imgH="253890" progId="Equation.3">
                    <p:embed/>
                    <p:pic>
                      <p:nvPicPr>
                        <p:cNvPr id="9226" name="Object 4">
                          <a:extLst>
                            <a:ext uri="{FF2B5EF4-FFF2-40B4-BE49-F238E27FC236}">
                              <a16:creationId xmlns:a16="http://schemas.microsoft.com/office/drawing/2014/main" id="{227A46AB-8030-403D-9F40-3C73C4C0E4E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65825" y="5302250"/>
                          <a:ext cx="538163" cy="347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EF48C986-C1ED-40C0-B3A9-9FF5F7DC21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652231"/>
              </p:ext>
            </p:extLst>
          </p:nvPr>
        </p:nvGraphicFramePr>
        <p:xfrm>
          <a:off x="280988" y="1036638"/>
          <a:ext cx="8875712" cy="168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4" name="Equation" r:id="rId14" imgW="5956200" imgH="1130040" progId="Equation.DSMT4">
                  <p:embed/>
                </p:oleObj>
              </mc:Choice>
              <mc:Fallback>
                <p:oleObj name="Equation" r:id="rId14" imgW="5956200" imgH="113004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0A212330-C3E3-4D96-B647-2389269E27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80988" y="1036638"/>
                        <a:ext cx="8875712" cy="1681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 Box 23">
            <a:extLst>
              <a:ext uri="{FF2B5EF4-FFF2-40B4-BE49-F238E27FC236}">
                <a16:creationId xmlns:a16="http://schemas.microsoft.com/office/drawing/2014/main" id="{BDD3A016-E3C1-4F65-BED1-9E953116F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021387"/>
            <a:ext cx="8820150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/>
              <a:t>[1] S. Vinogradov et al., “Efficiency of Solid State Photomultipliers in Photon Number Resolution,” IEEE Trans. </a:t>
            </a:r>
            <a:r>
              <a:rPr lang="en-US" altLang="en-US" b="0" dirty="0" err="1"/>
              <a:t>Nucl</a:t>
            </a:r>
            <a:r>
              <a:rPr lang="en-US" altLang="en-US" b="0" dirty="0"/>
              <a:t>. Sci., 2011.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0" dirty="0"/>
              <a:t>[2] S. Vinogradov, “Analytical models of probability distribution and excess noise factor of solid state photomultiplier signals with crosstalk,” NIMA 2012.</a:t>
            </a:r>
            <a:endParaRPr lang="ru-RU" altLang="en-US" b="0" dirty="0"/>
          </a:p>
        </p:txBody>
      </p:sp>
      <p:sp>
        <p:nvSpPr>
          <p:cNvPr id="41" name="Footer Placeholder 3">
            <a:extLst>
              <a:ext uri="{FF2B5EF4-FFF2-40B4-BE49-F238E27FC236}">
                <a16:creationId xmlns:a16="http://schemas.microsoft.com/office/drawing/2014/main" id="{05C50CA8-BAC5-41E7-A89F-C764059FB0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15</a:t>
            </a:fld>
            <a:r>
              <a:rPr lang="en-US" altLang="ru-RU"/>
              <a:t>	</a:t>
            </a:r>
            <a:endParaRPr lang="ru-RU" alt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3B205DD-F9C8-4799-B955-CAF0587451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950" y="0"/>
            <a:ext cx="8886651" cy="836613"/>
          </a:xfrm>
        </p:spPr>
        <p:txBody>
          <a:bodyPr/>
          <a:lstStyle/>
          <a:p>
            <a:pPr eaLnBrk="1" hangingPunct="1"/>
            <a:r>
              <a:rPr lang="en-US" altLang="en-US" b="0"/>
              <a:t>Key SiPM parameters in ENF metrics</a:t>
            </a:r>
            <a:endParaRPr lang="en-GB" altLang="en-US" b="0"/>
          </a:p>
        </p:txBody>
      </p:sp>
      <p:graphicFrame>
        <p:nvGraphicFramePr>
          <p:cNvPr id="15363" name="Object 74">
            <a:extLst>
              <a:ext uri="{FF2B5EF4-FFF2-40B4-BE49-F238E27FC236}">
                <a16:creationId xmlns:a16="http://schemas.microsoft.com/office/drawing/2014/main" id="{B4FEE3D8-7004-40C4-B9F2-CB1291B27A75}"/>
              </a:ext>
            </a:extLst>
          </p:cNvPr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56317913"/>
              </p:ext>
            </p:extLst>
          </p:nvPr>
        </p:nvGraphicFramePr>
        <p:xfrm>
          <a:off x="400050" y="2133600"/>
          <a:ext cx="6905625" cy="402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2" name="Document" r:id="rId3" imgW="11804040" imgH="6875640" progId="Word.Document.8">
                  <p:embed/>
                </p:oleObj>
              </mc:Choice>
              <mc:Fallback>
                <p:oleObj name="Document" r:id="rId3" imgW="11804040" imgH="6875640" progId="Word.Document.8">
                  <p:embed/>
                  <p:pic>
                    <p:nvPicPr>
                      <p:cNvPr id="15363" name="Object 74">
                        <a:extLst>
                          <a:ext uri="{FF2B5EF4-FFF2-40B4-BE49-F238E27FC236}">
                            <a16:creationId xmlns:a16="http://schemas.microsoft.com/office/drawing/2014/main" id="{B4FEE3D8-7004-40C4-B9F2-CB1291B27A75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2133600"/>
                        <a:ext cx="6905625" cy="402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5">
            <a:extLst>
              <a:ext uri="{FF2B5EF4-FFF2-40B4-BE49-F238E27FC236}">
                <a16:creationId xmlns:a16="http://schemas.microsoft.com/office/drawing/2014/main" id="{2DF5E20C-0CE4-4BD5-8EC0-E8C25417B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117702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A9E69C4-5A04-4685-950E-350A8D3385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348156"/>
              </p:ext>
            </p:extLst>
          </p:nvPr>
        </p:nvGraphicFramePr>
        <p:xfrm>
          <a:off x="882650" y="858838"/>
          <a:ext cx="4243388" cy="126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3" name="Equation" r:id="rId5" imgW="3213000" imgH="990360" progId="Equation.DSMT4">
                  <p:embed/>
                </p:oleObj>
              </mc:Choice>
              <mc:Fallback>
                <p:oleObj name="Equation" r:id="rId5" imgW="3213000" imgH="9903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858838"/>
                        <a:ext cx="4243388" cy="12684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7">
            <a:extLst>
              <a:ext uri="{FF2B5EF4-FFF2-40B4-BE49-F238E27FC236}">
                <a16:creationId xmlns:a16="http://schemas.microsoft.com/office/drawing/2014/main" id="{F26FECF8-7033-43BD-A6D4-AA08C5D5E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682" y="2535789"/>
            <a:ext cx="1296144" cy="360362"/>
          </a:xfrm>
          <a:prstGeom prst="ellipse">
            <a:avLst/>
          </a:prstGeom>
          <a:solidFill>
            <a:srgbClr val="FF0000">
              <a:alpha val="21960"/>
            </a:srgbClr>
          </a:solidFill>
          <a:ln w="9525" algn="ctr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◙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7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―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000">
              <a:solidFill>
                <a:schemeClr val="accent2"/>
              </a:solidFill>
            </a:endParaRP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D82CA867-28FB-4A30-AF86-60C522C63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262" y="4076750"/>
            <a:ext cx="1296144" cy="360362"/>
          </a:xfrm>
          <a:prstGeom prst="ellipse">
            <a:avLst/>
          </a:prstGeom>
          <a:solidFill>
            <a:srgbClr val="FF0000">
              <a:alpha val="21960"/>
            </a:srgbClr>
          </a:solidFill>
          <a:ln w="9525" algn="ctr">
            <a:solidFill>
              <a:srgbClr val="0000CC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◙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7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―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000">
              <a:solidFill>
                <a:schemeClr val="accent2"/>
              </a:solidFill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50822FF-E076-455C-ACDF-425E614C55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16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A8FF65-151A-4E02-BA11-A732526A8A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6849" y="1284463"/>
            <a:ext cx="3329647" cy="2134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03FAB0-38B9-4263-AB86-1709F89A7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4129" y="4015067"/>
            <a:ext cx="3270473" cy="213428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3B205DD-F9C8-4799-B955-CAF0587451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952" y="0"/>
            <a:ext cx="8856536" cy="836613"/>
          </a:xfrm>
        </p:spPr>
        <p:txBody>
          <a:bodyPr/>
          <a:lstStyle/>
          <a:p>
            <a:pPr eaLnBrk="1" hangingPunct="1"/>
            <a:r>
              <a:rPr lang="en-US" altLang="en-US" b="0" dirty="0"/>
              <a:t>Resolution, total ENF, and</a:t>
            </a:r>
            <a:br>
              <a:rPr lang="en-US" altLang="en-US" b="0" dirty="0"/>
            </a:br>
            <a:r>
              <a:rPr lang="en-US" altLang="en-US" b="0" dirty="0"/>
              <a:t>Detective Quantum Efficiency (DQE)</a:t>
            </a:r>
            <a:endParaRPr lang="en-GB" altLang="en-US" b="0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2DF5E20C-0CE4-4BD5-8EC0-E8C25417B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117702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A9E69C4-5A04-4685-950E-350A8D3385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063593"/>
              </p:ext>
            </p:extLst>
          </p:nvPr>
        </p:nvGraphicFramePr>
        <p:xfrm>
          <a:off x="1177925" y="1038225"/>
          <a:ext cx="3362325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5" name="Equation" r:id="rId3" imgW="2692080" imgH="711000" progId="Equation.DSMT4">
                  <p:embed/>
                </p:oleObj>
              </mc:Choice>
              <mc:Fallback>
                <p:oleObj name="Equation" r:id="rId3" imgW="2692080" imgH="7110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A9E69C4-5A04-4685-950E-350A8D3385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7925" y="1038225"/>
                        <a:ext cx="3362325" cy="9112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50822FF-E076-455C-ACDF-425E614C55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17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F1FB6E-0C99-42BE-AA18-9D4ECD3E6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456" y="889919"/>
            <a:ext cx="3686157" cy="2362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F5E055-3614-4BD4-BA10-CAA4FDFED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072" y="3620523"/>
            <a:ext cx="3620647" cy="2362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0A2C4B-4C29-4E6F-9170-065169C25C2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3068960"/>
            <a:ext cx="4170931" cy="30960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2B191C7F-9342-423E-9785-6907A34CACA5}"/>
              </a:ext>
            </a:extLst>
          </p:cNvPr>
          <p:cNvSpPr/>
          <p:nvPr/>
        </p:nvSpPr>
        <p:spPr bwMode="auto">
          <a:xfrm>
            <a:off x="1259632" y="4581128"/>
            <a:ext cx="576064" cy="403374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D</a:t>
            </a:r>
            <a:r>
              <a:rPr lang="en-US" b="1" dirty="0">
                <a:latin typeface="Arial" charset="0"/>
                <a:cs typeface="Arial" charset="0"/>
              </a:rPr>
              <a:t>CR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5D1D4E18-3BF4-4CFB-85EF-6072B8D0E945}"/>
              </a:ext>
            </a:extLst>
          </p:cNvPr>
          <p:cNvSpPr/>
          <p:nvPr/>
        </p:nvSpPr>
        <p:spPr bwMode="auto">
          <a:xfrm>
            <a:off x="3635896" y="4509120"/>
            <a:ext cx="1080120" cy="501616"/>
          </a:xfrm>
          <a:prstGeom prst="leftArrow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Npix</a:t>
            </a: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kumimoji="0" lang="en-US" sz="1000" b="1" i="0" u="none" strike="noStrike" cap="none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Trecov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54E63411-2376-4B4D-92C2-56DA7090D8E0}"/>
              </a:ext>
            </a:extLst>
          </p:cNvPr>
          <p:cNvSpPr/>
          <p:nvPr/>
        </p:nvSpPr>
        <p:spPr bwMode="auto">
          <a:xfrm>
            <a:off x="2545836" y="4509120"/>
            <a:ext cx="586004" cy="942746"/>
          </a:xfrm>
          <a:prstGeom prst="up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Max DQE</a:t>
            </a:r>
          </a:p>
        </p:txBody>
      </p:sp>
    </p:spTree>
    <p:extLst>
      <p:ext uri="{BB962C8B-B14F-4D97-AF65-F5344CB8AC3E}">
        <p14:creationId xmlns:p14="http://schemas.microsoft.com/office/powerpoint/2010/main" val="503025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F986A-0021-4F9A-A6C0-20F5F57A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/>
              <a:t>Performance</a:t>
            </a:r>
            <a:r>
              <a:rPr lang="en-US" b="0" dirty="0"/>
              <a:t> of photodetectors in DQE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AC48D-AAB8-439B-B936-79726B9E15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18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B85797-A01E-4E0F-98E8-744AB5064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80" y="1479021"/>
            <a:ext cx="6726639" cy="4397872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02D1137-8E98-442F-B311-59FE8FAF67B8}"/>
              </a:ext>
            </a:extLst>
          </p:cNvPr>
          <p:cNvSpPr/>
          <p:nvPr/>
        </p:nvSpPr>
        <p:spPr bwMode="auto">
          <a:xfrm>
            <a:off x="2267744" y="3068960"/>
            <a:ext cx="1368152" cy="720080"/>
          </a:xfrm>
          <a:prstGeom prst="rightArrow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Electronic &amp; Dark noise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66A09CD9-D89C-4891-B66B-DB36DD79CB51}"/>
              </a:ext>
            </a:extLst>
          </p:cNvPr>
          <p:cNvSpPr/>
          <p:nvPr/>
        </p:nvSpPr>
        <p:spPr bwMode="auto">
          <a:xfrm>
            <a:off x="7308304" y="3068960"/>
            <a:ext cx="1224136" cy="720080"/>
          </a:xfrm>
          <a:prstGeom prst="leftArrow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Nonlinearity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cs typeface="Arial" charset="0"/>
              </a:rPr>
              <a:t>Saturation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7C394269-94D4-4042-89BA-F3ABAE2CC9EC}"/>
              </a:ext>
            </a:extLst>
          </p:cNvPr>
          <p:cNvSpPr/>
          <p:nvPr/>
        </p:nvSpPr>
        <p:spPr bwMode="auto">
          <a:xfrm>
            <a:off x="3923928" y="2636912"/>
            <a:ext cx="1728192" cy="720080"/>
          </a:xfrm>
          <a:prstGeom prst="leftRightArrow">
            <a:avLst/>
          </a:prstGeom>
          <a:noFill/>
          <a:ln>
            <a:solidFill>
              <a:srgbClr val="0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Optimal detection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cs typeface="Arial" charset="0"/>
              </a:rPr>
              <a:t>Detective Range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07C4B94-19E3-4859-9620-B0EE93ECF6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933752"/>
              </p:ext>
            </p:extLst>
          </p:nvPr>
        </p:nvGraphicFramePr>
        <p:xfrm>
          <a:off x="1243013" y="998538"/>
          <a:ext cx="612457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Equation" r:id="rId4" imgW="4635360" imgH="444240" progId="Equation.DSMT4">
                  <p:embed/>
                </p:oleObj>
              </mc:Choice>
              <mc:Fallback>
                <p:oleObj name="Equation" r:id="rId4" imgW="463536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A9E69C4-5A04-4685-950E-350A8D3385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3013" y="998538"/>
                        <a:ext cx="6124575" cy="5683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Arrow: Up 11">
            <a:extLst>
              <a:ext uri="{FF2B5EF4-FFF2-40B4-BE49-F238E27FC236}">
                <a16:creationId xmlns:a16="http://schemas.microsoft.com/office/drawing/2014/main" id="{A9946ACD-15C0-43AD-B13A-8D7A3476B8EF}"/>
              </a:ext>
            </a:extLst>
          </p:cNvPr>
          <p:cNvSpPr/>
          <p:nvPr/>
        </p:nvSpPr>
        <p:spPr bwMode="auto">
          <a:xfrm>
            <a:off x="4495022" y="3675405"/>
            <a:ext cx="586004" cy="1412910"/>
          </a:xfrm>
          <a:prstGeom prst="up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Optimal DQE</a:t>
            </a:r>
          </a:p>
        </p:txBody>
      </p:sp>
    </p:spTree>
    <p:extLst>
      <p:ext uri="{BB962C8B-B14F-4D97-AF65-F5344CB8AC3E}">
        <p14:creationId xmlns:p14="http://schemas.microsoft.com/office/powerpoint/2010/main" val="4065022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7B85BD4-9FF8-4A7A-A4CB-8A5398CC5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/>
              <a:t>The highest max DQE ~ 55% (2011)</a:t>
            </a:r>
            <a:br>
              <a:rPr lang="en-US" altLang="en-US" b="0" dirty="0"/>
            </a:br>
            <a:r>
              <a:rPr lang="en-US" altLang="en-US" b="0" dirty="0"/>
              <a:t>PDE ~ 58%, Crosstalk ~ 4%</a:t>
            </a:r>
            <a:endParaRPr lang="ru-RU" altLang="en-US" b="0" dirty="0"/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C12CB71C-7493-48D1-BE35-949F7E12A74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7" y="846552"/>
            <a:ext cx="8795647" cy="5146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Text Box 5">
            <a:extLst>
              <a:ext uri="{FF2B5EF4-FFF2-40B4-BE49-F238E27FC236}">
                <a16:creationId xmlns:a16="http://schemas.microsoft.com/office/drawing/2014/main" id="{80902B42-6D30-448C-8E21-B65820CDA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6092825"/>
            <a:ext cx="3600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◙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―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000" b="0" dirty="0">
                <a:solidFill>
                  <a:schemeClr val="accent2"/>
                </a:solidFill>
              </a:rPr>
              <a:t>E. Popova et al., NDIP 2011</a:t>
            </a:r>
            <a:endParaRPr lang="ru-RU" altLang="en-US" sz="1000" b="0" dirty="0">
              <a:solidFill>
                <a:schemeClr val="accent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07B076-9C18-4B38-BF70-9096F0529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7" y="2381264"/>
            <a:ext cx="4402551" cy="3602023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7F7600C-2041-4701-910B-E7B55F8F3A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Sergey Vinogradov	</a:t>
            </a:r>
            <a:r>
              <a:rPr lang="ru-RU" dirty="0"/>
              <a:t>Solid </a:t>
            </a:r>
            <a:r>
              <a:rPr lang="en-US" dirty="0"/>
              <a:t>S</a:t>
            </a:r>
            <a:r>
              <a:rPr lang="ru-RU" dirty="0"/>
              <a:t>tate </a:t>
            </a:r>
            <a:r>
              <a:rPr lang="en-US" dirty="0"/>
              <a:t>P</a:t>
            </a:r>
            <a:r>
              <a:rPr lang="ru-RU" dirty="0"/>
              <a:t>hoton </a:t>
            </a:r>
            <a:r>
              <a:rPr lang="en-US" dirty="0"/>
              <a:t>D</a:t>
            </a:r>
            <a:r>
              <a:rPr lang="ru-RU" dirty="0"/>
              <a:t>etectors</a:t>
            </a:r>
            <a:r>
              <a:rPr lang="en-US" altLang="ru-RU" dirty="0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19</a:t>
            </a:fld>
            <a:r>
              <a:rPr lang="en-US" altLang="ru-RU" dirty="0"/>
              <a:t>	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05955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1464-4206-404B-BE19-BB9A2AAA0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&amp;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7F1C5-289B-45BC-B951-B5514D3B7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5101" cy="5329238"/>
          </a:xfrm>
          <a:effectLst/>
        </p:spPr>
        <p:txBody>
          <a:bodyPr/>
          <a:lstStyle/>
          <a:p>
            <a:pPr marL="342900" lvl="1" indent="-342900">
              <a:buClr>
                <a:schemeClr val="accent2"/>
              </a:buClr>
              <a:buFont typeface="Arial" panose="020B0604020202020204" pitchFamily="34" charset="0"/>
              <a:buChar char="◙"/>
            </a:pPr>
            <a:r>
              <a:rPr lang="en-GB" altLang="en-US" dirty="0"/>
              <a:t>Photon detection and Solid State Photon Detectors (SSPD)</a:t>
            </a:r>
          </a:p>
          <a:p>
            <a:pPr lvl="1"/>
            <a:r>
              <a:rPr lang="en-GB" altLang="en-US" sz="1800" dirty="0"/>
              <a:t>Cherenkov light detection challenges </a:t>
            </a:r>
          </a:p>
          <a:p>
            <a:pPr lvl="1"/>
            <a:r>
              <a:rPr lang="en-GB" altLang="en-US" sz="1800" dirty="0"/>
              <a:t>Silicon Photomultiplier (SiPM)</a:t>
            </a:r>
          </a:p>
          <a:p>
            <a:pPr lvl="2"/>
            <a:r>
              <a:rPr lang="en-GB" altLang="en-US" sz="1800" dirty="0"/>
              <a:t> Concept</a:t>
            </a:r>
          </a:p>
          <a:p>
            <a:pPr lvl="2"/>
            <a:r>
              <a:rPr lang="en-GB" altLang="en-US" sz="1800" dirty="0"/>
              <a:t> Physics</a:t>
            </a:r>
          </a:p>
          <a:p>
            <a:pPr lvl="2"/>
            <a:r>
              <a:rPr lang="en-GB" altLang="en-US" sz="1800" dirty="0"/>
              <a:t> Designs</a:t>
            </a:r>
          </a:p>
          <a:p>
            <a:pPr marL="742950" lvl="2" indent="-342900">
              <a:buClr>
                <a:schemeClr val="accent2"/>
              </a:buClr>
              <a:buFont typeface="Arial" panose="020B0604020202020204" pitchFamily="34" charset="0"/>
              <a:buChar char="◙"/>
            </a:pPr>
            <a:endParaRPr lang="en-GB" altLang="en-US" sz="1800" dirty="0"/>
          </a:p>
          <a:p>
            <a:pPr marL="342900" lvl="1" indent="-342900">
              <a:buClr>
                <a:schemeClr val="accent2"/>
              </a:buClr>
              <a:buFont typeface="Arial" panose="020B0604020202020204" pitchFamily="34" charset="0"/>
              <a:buChar char="◙"/>
            </a:pPr>
            <a:r>
              <a:rPr lang="en-GB" altLang="en-US" dirty="0"/>
              <a:t>SSPD / SiPM performance overview</a:t>
            </a:r>
          </a:p>
          <a:p>
            <a:pPr lvl="1"/>
            <a:r>
              <a:rPr lang="en-US" sz="1800" dirty="0"/>
              <a:t>Photon number / energy resolution</a:t>
            </a:r>
          </a:p>
          <a:p>
            <a:pPr lvl="1"/>
            <a:r>
              <a:rPr lang="en-US" sz="1800" dirty="0"/>
              <a:t>Time resolution</a:t>
            </a:r>
          </a:p>
          <a:p>
            <a:pPr lvl="1"/>
            <a:r>
              <a:rPr lang="en-US" sz="1800" dirty="0"/>
              <a:t>Spatial resolution</a:t>
            </a:r>
          </a:p>
          <a:p>
            <a:pPr lvl="2"/>
            <a:r>
              <a:rPr lang="en-US" sz="1800" dirty="0"/>
              <a:t>Position sensitive SiPM</a:t>
            </a:r>
          </a:p>
          <a:p>
            <a:pPr lvl="2"/>
            <a:r>
              <a:rPr lang="en-US" sz="1800" dirty="0"/>
              <a:t>Digital SiPM / SPAD Arrays</a:t>
            </a:r>
          </a:p>
          <a:p>
            <a:pPr lvl="1"/>
            <a:endParaRPr lang="en-US" sz="2400" dirty="0"/>
          </a:p>
          <a:p>
            <a:pPr marL="342900" lvl="1" indent="-342900">
              <a:buClr>
                <a:schemeClr val="accent2"/>
              </a:buClr>
              <a:buSzTx/>
              <a:buFont typeface="Arial" panose="020B0604020202020204" pitchFamily="34" charset="0"/>
              <a:buChar char="◙"/>
            </a:pPr>
            <a:r>
              <a:rPr lang="en-GB" altLang="en-US" dirty="0"/>
              <a:t>Perspectives of solid state photon detectors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19E0774-6FE0-424A-8E81-8F590DF16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Sergey Vinogradov	</a:t>
            </a:r>
            <a:r>
              <a:rPr lang="ru-RU" dirty="0"/>
              <a:t>Solid </a:t>
            </a:r>
            <a:r>
              <a:rPr lang="en-US" dirty="0"/>
              <a:t>S</a:t>
            </a:r>
            <a:r>
              <a:rPr lang="ru-RU" dirty="0"/>
              <a:t>tate </a:t>
            </a:r>
            <a:r>
              <a:rPr lang="en-US" dirty="0"/>
              <a:t>P</a:t>
            </a:r>
            <a:r>
              <a:rPr lang="ru-RU" dirty="0"/>
              <a:t>hoton </a:t>
            </a:r>
            <a:r>
              <a:rPr lang="en-US" dirty="0"/>
              <a:t>D</a:t>
            </a:r>
            <a:r>
              <a:rPr lang="ru-RU" dirty="0"/>
              <a:t>etectors</a:t>
            </a:r>
            <a:r>
              <a:rPr lang="en-US" altLang="ru-RU" dirty="0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2</a:t>
            </a:fld>
            <a:r>
              <a:rPr lang="en-US" altLang="ru-RU" dirty="0"/>
              <a:t>	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14015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F259E-E58F-4F39-BA11-046B52059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Highest DQE of market </a:t>
            </a:r>
            <a:r>
              <a:rPr lang="en-US" b="0" dirty="0" err="1"/>
              <a:t>SiPMs</a:t>
            </a:r>
            <a:r>
              <a:rPr lang="en-US" b="0" dirty="0"/>
              <a:t> (2014)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DA0BD0-B077-4A0A-A4D9-C1611FD157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20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E8202A-D6BB-4D04-AF58-05825D5612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149979"/>
            <a:ext cx="6552728" cy="51615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7584BB0D-17F5-40FA-9B12-F283949CF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5085184"/>
            <a:ext cx="52565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◙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―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 b="0" dirty="0">
                <a:solidFill>
                  <a:schemeClr val="accent2"/>
                </a:solidFill>
              </a:rPr>
              <a:t>Short light pulse detection (</a:t>
            </a:r>
            <a:r>
              <a:rPr lang="en-GB" altLang="en-US" sz="1400" b="0" dirty="0" err="1">
                <a:solidFill>
                  <a:schemeClr val="accent2"/>
                </a:solidFill>
              </a:rPr>
              <a:t>T</a:t>
            </a:r>
            <a:r>
              <a:rPr lang="en-GB" altLang="en-US" sz="1400" b="0" baseline="-25000" dirty="0" err="1">
                <a:solidFill>
                  <a:schemeClr val="accent2"/>
                </a:solidFill>
              </a:rPr>
              <a:t>pulse</a:t>
            </a:r>
            <a:r>
              <a:rPr lang="en-GB" altLang="en-US" sz="1400" b="0" dirty="0">
                <a:solidFill>
                  <a:schemeClr val="accent2"/>
                </a:solidFill>
              </a:rPr>
              <a:t> &lt; </a:t>
            </a:r>
            <a:r>
              <a:rPr lang="en-GB" altLang="en-US" sz="1400" b="0" dirty="0" err="1">
                <a:solidFill>
                  <a:schemeClr val="accent2"/>
                </a:solidFill>
              </a:rPr>
              <a:t>T</a:t>
            </a:r>
            <a:r>
              <a:rPr lang="en-GB" altLang="en-US" sz="1400" b="0" baseline="-25000" dirty="0" err="1">
                <a:solidFill>
                  <a:schemeClr val="accent2"/>
                </a:solidFill>
              </a:rPr>
              <a:t>dead</a:t>
            </a:r>
            <a:r>
              <a:rPr lang="en-GB" altLang="en-US" sz="1400" b="0" dirty="0">
                <a:solidFill>
                  <a:schemeClr val="accent2"/>
                </a:solidFill>
              </a:rPr>
              <a:t>), binomial nonlinearity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D611A1-DCC2-47AE-849D-E6E2451F8AB0}"/>
              </a:ext>
            </a:extLst>
          </p:cNvPr>
          <p:cNvSpPr/>
          <p:nvPr/>
        </p:nvSpPr>
        <p:spPr>
          <a:xfrm>
            <a:off x="3854354" y="599882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/>
              <a:t>S. Vinogradov, 2</a:t>
            </a:r>
            <a:r>
              <a:rPr lang="en-US" altLang="en-US" baseline="30000" dirty="0"/>
              <a:t>nd</a:t>
            </a:r>
            <a:r>
              <a:rPr lang="en-US" altLang="en-US" dirty="0"/>
              <a:t> Advanced SiPM Workshop, CTA, Geneva, 2014</a:t>
            </a:r>
            <a:endParaRPr lang="en-U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FD820C1-353A-4252-9FBB-838430266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2516" y="224596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BA683AF-5E37-4FDC-B7CD-8D2BB52DA3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25221"/>
              </p:ext>
            </p:extLst>
          </p:nvPr>
        </p:nvGraphicFramePr>
        <p:xfrm>
          <a:off x="6932516" y="1869827"/>
          <a:ext cx="182562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5" name="Equation" r:id="rId5" imgW="1396800" imgH="850680" progId="Equation.DSMT4">
                  <p:embed/>
                </p:oleObj>
              </mc:Choice>
              <mc:Fallback>
                <p:oleObj name="Equation" r:id="rId5" imgW="1396800" imgH="8506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2516" y="1869827"/>
                        <a:ext cx="1825625" cy="1127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rrow: Up 9">
            <a:extLst>
              <a:ext uri="{FF2B5EF4-FFF2-40B4-BE49-F238E27FC236}">
                <a16:creationId xmlns:a16="http://schemas.microsoft.com/office/drawing/2014/main" id="{68BB6A7C-0C78-4C41-B20D-B5247022C7F2}"/>
              </a:ext>
            </a:extLst>
          </p:cNvPr>
          <p:cNvSpPr/>
          <p:nvPr/>
        </p:nvSpPr>
        <p:spPr bwMode="auto">
          <a:xfrm>
            <a:off x="3491880" y="2924944"/>
            <a:ext cx="720080" cy="1337771"/>
          </a:xfrm>
          <a:prstGeom prst="up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Optimal DQE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B7D283-815D-41DD-825A-A77F35EC20AA}"/>
              </a:ext>
            </a:extLst>
          </p:cNvPr>
          <p:cNvSpPr/>
          <p:nvPr/>
        </p:nvSpPr>
        <p:spPr>
          <a:xfrm>
            <a:off x="6242495" y="1230612"/>
            <a:ext cx="7777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/>
              <a:t>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2887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3349AEB-E5CB-422D-97AC-5018940B2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dirty="0"/>
              <a:t>DQE trade-offs: PDE vs Crosstalk vs Dynamic Range</a:t>
            </a:r>
            <a:endParaRPr lang="ru-RU" altLang="en-US" b="0" dirty="0"/>
          </a:p>
        </p:txBody>
      </p:sp>
      <p:pic>
        <p:nvPicPr>
          <p:cNvPr id="16387" name="Picture 6">
            <a:extLst>
              <a:ext uri="{FF2B5EF4-FFF2-40B4-BE49-F238E27FC236}">
                <a16:creationId xmlns:a16="http://schemas.microsoft.com/office/drawing/2014/main" id="{86CBC707-AC92-49DF-B07F-7CB5D66EFC2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958" y="1181143"/>
            <a:ext cx="7351013" cy="50561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TextBox 1">
            <a:extLst>
              <a:ext uri="{FF2B5EF4-FFF2-40B4-BE49-F238E27FC236}">
                <a16:creationId xmlns:a16="http://schemas.microsoft.com/office/drawing/2014/main" id="{4FEFAD55-25CD-4AF0-BAC5-5A8A41EA0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194" y="5157192"/>
            <a:ext cx="56886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◙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―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 b="0" dirty="0">
                <a:solidFill>
                  <a:schemeClr val="accent2"/>
                </a:solidFill>
              </a:rPr>
              <a:t>Short light pulse detection (</a:t>
            </a:r>
            <a:r>
              <a:rPr lang="en-GB" altLang="en-US" sz="1400" b="0" dirty="0" err="1">
                <a:solidFill>
                  <a:schemeClr val="accent2"/>
                </a:solidFill>
              </a:rPr>
              <a:t>T</a:t>
            </a:r>
            <a:r>
              <a:rPr lang="en-GB" altLang="en-US" sz="1400" b="0" baseline="-25000" dirty="0" err="1">
                <a:solidFill>
                  <a:schemeClr val="accent2"/>
                </a:solidFill>
              </a:rPr>
              <a:t>pulse</a:t>
            </a:r>
            <a:r>
              <a:rPr lang="en-GB" altLang="en-US" sz="1400" b="0" dirty="0">
                <a:solidFill>
                  <a:schemeClr val="accent2"/>
                </a:solidFill>
              </a:rPr>
              <a:t> &lt; </a:t>
            </a:r>
            <a:r>
              <a:rPr lang="en-GB" altLang="en-US" sz="1400" b="0" dirty="0" err="1">
                <a:solidFill>
                  <a:schemeClr val="accent2"/>
                </a:solidFill>
              </a:rPr>
              <a:t>T</a:t>
            </a:r>
            <a:r>
              <a:rPr lang="en-GB" altLang="en-US" sz="1400" b="0" baseline="-25000" dirty="0" err="1">
                <a:solidFill>
                  <a:schemeClr val="accent2"/>
                </a:solidFill>
              </a:rPr>
              <a:t>dead</a:t>
            </a:r>
            <a:r>
              <a:rPr lang="en-GB" altLang="en-US" sz="1400" b="0" dirty="0">
                <a:solidFill>
                  <a:schemeClr val="accent2"/>
                </a:solidFill>
              </a:rPr>
              <a:t>), binomial nonlinearity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A79D68-EF8F-415B-83BA-C93467548E16}"/>
              </a:ext>
            </a:extLst>
          </p:cNvPr>
          <p:cNvSpPr/>
          <p:nvPr/>
        </p:nvSpPr>
        <p:spPr>
          <a:xfrm>
            <a:off x="3635896" y="599109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/>
              <a:t>S. Vinogradov, 2</a:t>
            </a:r>
            <a:r>
              <a:rPr lang="en-US" altLang="en-US" baseline="30000" dirty="0"/>
              <a:t>nd</a:t>
            </a:r>
            <a:r>
              <a:rPr lang="en-US" altLang="en-US" dirty="0"/>
              <a:t> Advanced SiPM Workshop, CTA, Geneva, 2014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487C9-2EA3-40A6-8C89-58ACDA7E5432}"/>
              </a:ext>
            </a:extLst>
          </p:cNvPr>
          <p:cNvSpPr txBox="1"/>
          <p:nvPr/>
        </p:nvSpPr>
        <p:spPr>
          <a:xfrm>
            <a:off x="2555776" y="2750731"/>
            <a:ext cx="165618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100um: high PDE=37% but high </a:t>
            </a:r>
            <a:r>
              <a:rPr lang="en-US" dirty="0" err="1">
                <a:solidFill>
                  <a:srgbClr val="FF0000"/>
                </a:solidFill>
              </a:rPr>
              <a:t>Pct</a:t>
            </a:r>
            <a:r>
              <a:rPr lang="en-US" dirty="0">
                <a:solidFill>
                  <a:srgbClr val="FF0000"/>
                </a:solidFill>
              </a:rPr>
              <a:t>=35%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5E6AE2-E03E-4758-B265-CC556FB7AE82}"/>
              </a:ext>
            </a:extLst>
          </p:cNvPr>
          <p:cNvSpPr txBox="1"/>
          <p:nvPr/>
        </p:nvSpPr>
        <p:spPr>
          <a:xfrm>
            <a:off x="2843808" y="3645024"/>
            <a:ext cx="185953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10um: high Dynamic Range but low PDE=10% &amp; low </a:t>
            </a:r>
            <a:r>
              <a:rPr lang="en-US" dirty="0" err="1">
                <a:solidFill>
                  <a:schemeClr val="tx1"/>
                </a:solidFill>
              </a:rPr>
              <a:t>Cpix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low Gain → electronic noise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44119C2-A515-4E3F-BBBF-D312B8F7BF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433758"/>
              </p:ext>
            </p:extLst>
          </p:nvPr>
        </p:nvGraphicFramePr>
        <p:xfrm>
          <a:off x="7181850" y="2013843"/>
          <a:ext cx="182562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8" name="Equation" r:id="rId5" imgW="1396800" imgH="850680" progId="Equation.DSMT4">
                  <p:embed/>
                </p:oleObj>
              </mc:Choice>
              <mc:Fallback>
                <p:oleObj name="Equation" r:id="rId5" imgW="1396800" imgH="8506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BA683AF-5E37-4FDC-B7CD-8D2BB52DA3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1850" y="2013843"/>
                        <a:ext cx="1825625" cy="1127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864C4FA1-5968-45EF-84DE-86A31A9E9C0F}"/>
              </a:ext>
            </a:extLst>
          </p:cNvPr>
          <p:cNvSpPr/>
          <p:nvPr/>
        </p:nvSpPr>
        <p:spPr>
          <a:xfrm>
            <a:off x="7106591" y="1246447"/>
            <a:ext cx="7777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/>
              <a:t>(2014)</a:t>
            </a:r>
            <a:endParaRPr lang="en-US" sz="1600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E5BB452-A351-4346-AB82-1299F0D9A2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Sergey Vinogradov	</a:t>
            </a:r>
            <a:r>
              <a:rPr lang="ru-RU" dirty="0"/>
              <a:t>Solid </a:t>
            </a:r>
            <a:r>
              <a:rPr lang="en-US" dirty="0"/>
              <a:t>S</a:t>
            </a:r>
            <a:r>
              <a:rPr lang="ru-RU" dirty="0"/>
              <a:t>tate </a:t>
            </a:r>
            <a:r>
              <a:rPr lang="en-US" dirty="0"/>
              <a:t>P</a:t>
            </a:r>
            <a:r>
              <a:rPr lang="ru-RU" dirty="0"/>
              <a:t>hoton </a:t>
            </a:r>
            <a:r>
              <a:rPr lang="en-US" dirty="0"/>
              <a:t>D</a:t>
            </a:r>
            <a:r>
              <a:rPr lang="ru-RU" dirty="0"/>
              <a:t>etectors</a:t>
            </a:r>
            <a:r>
              <a:rPr lang="en-US" altLang="ru-RU" dirty="0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21</a:t>
            </a:fld>
            <a:r>
              <a:rPr lang="en-US" altLang="ru-RU" dirty="0"/>
              <a:t>	</a:t>
            </a:r>
            <a:endParaRPr lang="ru-RU" alt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392D2-579C-42AF-8641-6AA7922F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DQE trade-off: PDE vs Crosstalk vs Dynamic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33F18-144A-4C08-8763-25BDD28E6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General: High PDE = QE · </a:t>
            </a:r>
            <a:r>
              <a:rPr lang="en-US" sz="1800" dirty="0" err="1"/>
              <a:t>Pav_trig</a:t>
            </a:r>
            <a:r>
              <a:rPr lang="en-US" sz="1800" dirty="0"/>
              <a:t> · Fill Factor (with QE, </a:t>
            </a:r>
            <a:r>
              <a:rPr lang="en-US" sz="1800" dirty="0" err="1"/>
              <a:t>Pav_trig</a:t>
            </a:r>
            <a:r>
              <a:rPr lang="en-US" sz="1800" dirty="0"/>
              <a:t> → 90%)</a:t>
            </a:r>
          </a:p>
          <a:p>
            <a:r>
              <a:rPr lang="en-US" sz="1800" dirty="0"/>
              <a:t>Direction 1: Large pixels (50…75 um) with high fill factor and max suppression of crosstalk (metal-filled trenches and more). Max priority – high DQE for low photons. Low Dynamic range as is.</a:t>
            </a:r>
          </a:p>
          <a:p>
            <a:r>
              <a:rPr lang="en-US" sz="1800" dirty="0"/>
              <a:t>Direction 2: Small pixels (5…15 um) with low crosstalk due to low gain (low capacitance) and fast recovery (low capacitance). Max priority – high Dynamic range. DQE as high as possible (no trenches, narrow pixel borders for higher fill factor)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48F2F7-1D6F-456F-9540-C5A18DE855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22</a:t>
            </a:fld>
            <a:r>
              <a:rPr lang="en-US" altLang="ru-RU"/>
              <a:t>	</a:t>
            </a:r>
            <a:endParaRPr lang="ru-RU" altLang="ru-RU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26E421-D395-498C-90CE-29673720B513}"/>
              </a:ext>
            </a:extLst>
          </p:cNvPr>
          <p:cNvGrpSpPr/>
          <p:nvPr/>
        </p:nvGrpSpPr>
        <p:grpSpPr>
          <a:xfrm>
            <a:off x="1763690" y="3140968"/>
            <a:ext cx="4752526" cy="3384376"/>
            <a:chOff x="401068" y="3068960"/>
            <a:chExt cx="4392486" cy="30960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38D688-24B6-4CBC-B756-92BD2F52E29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068" y="3068960"/>
              <a:ext cx="4170931" cy="30960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B8555695-B1B7-4817-BDD5-BFE483633DB3}"/>
                </a:ext>
              </a:extLst>
            </p:cNvPr>
            <p:cNvSpPr/>
            <p:nvPr/>
          </p:nvSpPr>
          <p:spPr bwMode="auto">
            <a:xfrm>
              <a:off x="1259632" y="4581128"/>
              <a:ext cx="576064" cy="403374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charset="0"/>
                  <a:cs typeface="Arial" charset="0"/>
                </a:rPr>
                <a:t>D</a:t>
              </a:r>
              <a:r>
                <a:rPr lang="en-US" b="1" dirty="0">
                  <a:latin typeface="Arial" charset="0"/>
                  <a:cs typeface="Arial" charset="0"/>
                </a:rPr>
                <a:t>CR</a:t>
              </a:r>
              <a:endParaRPr kumimoji="0" lang="en-US" sz="10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" name="Arrow: Left 7">
              <a:extLst>
                <a:ext uri="{FF2B5EF4-FFF2-40B4-BE49-F238E27FC236}">
                  <a16:creationId xmlns:a16="http://schemas.microsoft.com/office/drawing/2014/main" id="{48ABC6B9-21F4-496D-8A17-05103C2EEDEC}"/>
                </a:ext>
              </a:extLst>
            </p:cNvPr>
            <p:cNvSpPr/>
            <p:nvPr/>
          </p:nvSpPr>
          <p:spPr bwMode="auto">
            <a:xfrm>
              <a:off x="3635895" y="4509120"/>
              <a:ext cx="1157659" cy="501616"/>
            </a:xfrm>
            <a:prstGeom prst="leftArrow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err="1">
                  <a:ln>
                    <a:noFill/>
                  </a:ln>
                  <a:solidFill>
                    <a:schemeClr val="accent2"/>
                  </a:solidFill>
                  <a:effectLst/>
                  <a:latin typeface="Arial" charset="0"/>
                  <a:cs typeface="Arial" charset="0"/>
                </a:rPr>
                <a:t>Npix</a:t>
              </a:r>
              <a:r>
                <a:rPr kumimoji="0" lang="en-US" sz="1000" b="1" i="0" u="none" strike="noStrike" cap="none" normalizeH="0" baseline="0" dirty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charset="0"/>
                  <a:cs typeface="Arial" charset="0"/>
                </a:rPr>
                <a:t>, </a:t>
              </a:r>
              <a:r>
                <a:rPr kumimoji="0" lang="en-US" sz="1000" b="1" i="0" u="none" strike="noStrike" cap="none" normalizeH="0" baseline="0" dirty="0" err="1">
                  <a:ln>
                    <a:noFill/>
                  </a:ln>
                  <a:solidFill>
                    <a:schemeClr val="accent2"/>
                  </a:solidFill>
                  <a:effectLst/>
                  <a:latin typeface="Arial" charset="0"/>
                  <a:cs typeface="Arial" charset="0"/>
                </a:rPr>
                <a:t>Trecov</a:t>
              </a:r>
              <a:endParaRPr kumimoji="0" lang="en-US" sz="10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" name="Arrow: Left 12">
              <a:extLst>
                <a:ext uri="{FF2B5EF4-FFF2-40B4-BE49-F238E27FC236}">
                  <a16:creationId xmlns:a16="http://schemas.microsoft.com/office/drawing/2014/main" id="{4B490303-0052-4735-B35A-2A1570179507}"/>
                </a:ext>
              </a:extLst>
            </p:cNvPr>
            <p:cNvSpPr/>
            <p:nvPr/>
          </p:nvSpPr>
          <p:spPr bwMode="auto">
            <a:xfrm rot="16200000">
              <a:off x="2134571" y="3774422"/>
              <a:ext cx="933601" cy="501616"/>
            </a:xfrm>
            <a:prstGeom prst="leftArrow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charset="0"/>
                  <a:cs typeface="Arial" charset="0"/>
                </a:rPr>
                <a:t>Crosstalk</a:t>
              </a:r>
            </a:p>
          </p:txBody>
        </p:sp>
      </p:grpSp>
      <p:sp>
        <p:nvSpPr>
          <p:cNvPr id="11" name="Arrow: Up 10">
            <a:extLst>
              <a:ext uri="{FF2B5EF4-FFF2-40B4-BE49-F238E27FC236}">
                <a16:creationId xmlns:a16="http://schemas.microsoft.com/office/drawing/2014/main" id="{FBFE84E4-96CD-450D-A57B-E071203B2925}"/>
              </a:ext>
            </a:extLst>
          </p:cNvPr>
          <p:cNvSpPr/>
          <p:nvPr/>
        </p:nvSpPr>
        <p:spPr bwMode="auto">
          <a:xfrm>
            <a:off x="3912788" y="4852455"/>
            <a:ext cx="483008" cy="952809"/>
          </a:xfrm>
          <a:prstGeom prst="upArrow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cs typeface="Arial" charset="0"/>
              </a:rPr>
              <a:t>            PDE</a:t>
            </a:r>
          </a:p>
        </p:txBody>
      </p:sp>
    </p:spTree>
    <p:extLst>
      <p:ext uri="{BB962C8B-B14F-4D97-AF65-F5344CB8AC3E}">
        <p14:creationId xmlns:p14="http://schemas.microsoft.com/office/powerpoint/2010/main" val="527342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E127-DE35-4F9E-8ECD-F77B8D6A4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High PDE: </a:t>
            </a:r>
            <a:r>
              <a:rPr lang="en-US" dirty="0"/>
              <a:t>QE</a:t>
            </a:r>
            <a:r>
              <a:rPr lang="en-US" b="0" dirty="0"/>
              <a:t> · </a:t>
            </a:r>
            <a:r>
              <a:rPr lang="en-US" b="0" dirty="0" err="1"/>
              <a:t>Pav_trig</a:t>
            </a:r>
            <a:r>
              <a:rPr lang="en-US" b="0" dirty="0"/>
              <a:t> · Fill Factor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2C801-81DC-44DE-922F-80AD52CD7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AE849B-ECCE-4326-99DF-BC47A7229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23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0538A-54CC-41AE-9CF1-71F22373D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49" y="914733"/>
            <a:ext cx="6722101" cy="50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44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806A865A-1BDE-45B0-B454-C1DF29972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18" y="3861048"/>
            <a:ext cx="3012238" cy="280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5F27B-36BC-4D73-AEA0-42A655A0E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0" y="0"/>
            <a:ext cx="8785101" cy="836613"/>
          </a:xfrm>
        </p:spPr>
        <p:txBody>
          <a:bodyPr/>
          <a:lstStyle/>
          <a:p>
            <a:r>
              <a:rPr lang="en-US" b="0" dirty="0"/>
              <a:t>QE in UV: MPPC for Cherenkov and VUV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DFDF2-C1EF-42DF-9849-C6B780620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0" y="895624"/>
            <a:ext cx="8785101" cy="5329238"/>
          </a:xfrm>
        </p:spPr>
        <p:txBody>
          <a:bodyPr/>
          <a:lstStyle/>
          <a:p>
            <a:r>
              <a:rPr lang="en-US" altLang="ja-JP" sz="1600" b="1" u="sng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S14520</a:t>
            </a:r>
            <a:r>
              <a:rPr lang="ja-JP" altLang="en-US" sz="1600" b="1" u="sng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b="1" u="sng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Series (50 um) – developed for Cherenkov Telescope Array</a:t>
            </a:r>
          </a:p>
          <a:p>
            <a:endParaRPr lang="en-US" altLang="ja-JP" sz="1600" b="1" u="sng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600" b="1" u="sng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600" b="1" u="sng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600" b="1" u="sng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600" b="1" u="sng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600" b="1" u="sng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600" b="1" u="sng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600" b="1" u="sng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600" b="1" u="sng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ct val="50000"/>
              </a:spcBef>
            </a:pPr>
            <a:endParaRPr lang="en-US" altLang="ja-JP" sz="1600" b="1" u="sng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ct val="50000"/>
              </a:spcBef>
            </a:pPr>
            <a:r>
              <a:rPr lang="en-US" altLang="ja-JP" sz="1600" b="1" u="sng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S13370 series – developed for VUV 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Cryogenically reliable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Low optical crosstalk due to trenches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Fast recovery (stable </a:t>
            </a:r>
            <a:r>
              <a:rPr lang="en-US" altLang="ja-JP" sz="1600" b="1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Rq</a:t>
            </a:r>
            <a:r>
              <a: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vs. temperature)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ja-JP" sz="16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altLang="ja-JP" sz="1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605E66-716C-4567-8AA7-9EC3A5F5D5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24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F70075C-F7EF-49CD-AB90-A5EB4464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20" y="1268760"/>
            <a:ext cx="3012238" cy="25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059A-CFA2-4255-A7C8-B2C3C2DC3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268760"/>
            <a:ext cx="3458886" cy="249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31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4713-E592-4331-816C-A4A65E32C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High PDE: QE · </a:t>
            </a:r>
            <a:r>
              <a:rPr lang="en-US" dirty="0" err="1"/>
              <a:t>Pav_trig</a:t>
            </a:r>
            <a:r>
              <a:rPr lang="en-US" dirty="0"/>
              <a:t> </a:t>
            </a:r>
            <a:r>
              <a:rPr lang="en-US" b="0" dirty="0"/>
              <a:t>· Fill Factor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126F8-A646-4BD0-A498-95D799B68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5F5A4-7457-4F6E-895A-4284F126DD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25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A8490-E8E4-40E6-AD13-8120E835F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72" y="836613"/>
            <a:ext cx="7290938" cy="5454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E58C80-952D-43A3-A871-C4A19EC968EF}"/>
              </a:ext>
            </a:extLst>
          </p:cNvPr>
          <p:cNvSpPr txBox="1"/>
          <p:nvPr/>
        </p:nvSpPr>
        <p:spPr>
          <a:xfrm>
            <a:off x="6228184" y="112474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=&gt; </a:t>
            </a:r>
            <a:r>
              <a:rPr lang="en-US" sz="2400" dirty="0" err="1"/>
              <a:t>Pav_trig</a:t>
            </a:r>
            <a:r>
              <a:rPr lang="en-US" sz="2400" dirty="0"/>
              <a:t> ~ 95%</a:t>
            </a:r>
          </a:p>
        </p:txBody>
      </p:sp>
    </p:spTree>
    <p:extLst>
      <p:ext uri="{BB962C8B-B14F-4D97-AF65-F5344CB8AC3E}">
        <p14:creationId xmlns:p14="http://schemas.microsoft.com/office/powerpoint/2010/main" val="2330076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7B5B7-16D0-4464-91A3-309B3524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High PDE: QE · </a:t>
            </a:r>
            <a:r>
              <a:rPr lang="en-US" b="0" dirty="0" err="1"/>
              <a:t>Pav_trig</a:t>
            </a:r>
            <a:r>
              <a:rPr lang="en-US" b="0" dirty="0"/>
              <a:t> · </a:t>
            </a:r>
            <a:r>
              <a:rPr lang="en-US" dirty="0"/>
              <a:t>Fill Factor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71191-D998-404A-9C28-D15D429B8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C4C40-E60A-43AE-90E8-EED952FCA5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26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9CC2D-048D-461A-8D40-F79816365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7" y="843418"/>
            <a:ext cx="7344816" cy="54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12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5419B-7619-4A15-8864-FEA59BF5F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Large pixels with trenches: low crosstalk </a:t>
            </a:r>
            <a:br>
              <a:rPr lang="en-US" b="0" dirty="0"/>
            </a:br>
            <a:r>
              <a:rPr lang="en-US" b="0" dirty="0"/>
              <a:t>and high fill factor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D6C0F-E360-47E0-9C43-41FF6FB1B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F9A9F-8C09-4F0A-95E6-812D7ACB0E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27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7C79AB6-5158-43A2-BBE1-59B9B616D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44563"/>
            <a:ext cx="8640762" cy="464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8D0CB7E1-B77F-4454-9332-756485525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5645150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/>
              <a:t>F.Wiest</a:t>
            </a:r>
            <a:r>
              <a:rPr lang="en-US" altLang="en-US" dirty="0"/>
              <a:t> NDIP2014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79789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5419B-7619-4A15-8864-FEA59BF5F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Small pixels with low gain: low crosstalk</a:t>
            </a:r>
            <a:br>
              <a:rPr lang="en-US" b="0" dirty="0"/>
            </a:br>
            <a:r>
              <a:rPr lang="en-US" b="0" dirty="0"/>
              <a:t>and high dynamic range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C01B541-FA14-4776-96B6-9CB88F74F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0112" y="3926120"/>
            <a:ext cx="2784274" cy="259742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F9A9F-8C09-4F0A-95E6-812D7ACB0E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28</a:t>
            </a:fld>
            <a:r>
              <a:rPr lang="en-US" altLang="ru-RU"/>
              <a:t>	</a:t>
            </a:r>
            <a:endParaRPr lang="ru-RU" altLang="ru-RU" dirty="0"/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8D0CB7E1-B77F-4454-9332-756485525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936" y="3789040"/>
            <a:ext cx="14334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/>
              <a:t>F.Acerbi</a:t>
            </a:r>
            <a:r>
              <a:rPr lang="en-US" altLang="en-US" dirty="0"/>
              <a:t>, TREDI 2017</a:t>
            </a:r>
            <a:endParaRPr lang="ru-RU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C94983-CEDF-4AB1-A903-E245315B2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781" y="900336"/>
            <a:ext cx="3727626" cy="29081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006AB4-582B-463E-A255-CDBFFC770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54" y="947378"/>
            <a:ext cx="3855798" cy="2769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8E499B-4B9F-4023-BF7C-5866C297D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99" y="4212436"/>
            <a:ext cx="4883781" cy="22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9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70133-BE70-4F09-A666-BEE1C831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 Highest DQE of modern </a:t>
            </a:r>
            <a:r>
              <a:rPr lang="en-US" b="0" dirty="0" err="1"/>
              <a:t>SiPMs</a:t>
            </a:r>
            <a:r>
              <a:rPr lang="en-US" b="0" dirty="0"/>
              <a:t> (2018)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35135-3BF7-4867-8E27-EABCCC30D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4D200-52F3-4664-A8D9-22ABD79E37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29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1FD30-9D78-4336-A712-AB8827A12DF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272808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090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D115C-F32A-4CE9-A26E-0D233FC5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Cherenkov light detection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01DFC-178C-4A86-AB2A-5B55B638A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Cherenkov light pulse detection objectives:</a:t>
            </a:r>
          </a:p>
          <a:p>
            <a:pPr lvl="1"/>
            <a:r>
              <a:rPr lang="en-US" dirty="0"/>
              <a:t>Number of photons in the pulse</a:t>
            </a:r>
          </a:p>
          <a:p>
            <a:pPr lvl="1"/>
            <a:r>
              <a:rPr lang="en-US" dirty="0"/>
              <a:t>Time of arrival (TOF) of the pulse </a:t>
            </a:r>
          </a:p>
          <a:p>
            <a:pPr lvl="1"/>
            <a:r>
              <a:rPr lang="en-US" dirty="0"/>
              <a:t>Spatial distribution of the light </a:t>
            </a:r>
          </a:p>
          <a:p>
            <a:pPr lvl="1"/>
            <a:endParaRPr lang="en-US" dirty="0"/>
          </a:p>
          <a:p>
            <a:r>
              <a:rPr lang="en-US" dirty="0"/>
              <a:t>Cherenkov detection demands to photon detector:</a:t>
            </a:r>
          </a:p>
          <a:p>
            <a:pPr lvl="1"/>
            <a:r>
              <a:rPr lang="en-US" dirty="0"/>
              <a:t>Photon number resolution – starting from single photons</a:t>
            </a:r>
          </a:p>
          <a:p>
            <a:pPr lvl="1"/>
            <a:r>
              <a:rPr lang="en-US" dirty="0"/>
              <a:t>Time resolution – pico-…nanosecond range</a:t>
            </a:r>
          </a:p>
          <a:p>
            <a:pPr lvl="1"/>
            <a:r>
              <a:rPr lang="en-US" dirty="0"/>
              <a:t>Spatial resolution – (micro-?)… mm range</a:t>
            </a:r>
          </a:p>
          <a:p>
            <a:pPr lvl="1"/>
            <a:endParaRPr lang="en-US" dirty="0"/>
          </a:p>
          <a:p>
            <a:r>
              <a:rPr lang="en-US" sz="2000" dirty="0"/>
              <a:t>Ideally, we prefer the highest precision</a:t>
            </a:r>
          </a:p>
          <a:p>
            <a:pPr marL="0" indent="0">
              <a:buNone/>
            </a:pPr>
            <a:r>
              <a:rPr lang="en-US" sz="2000" dirty="0"/>
              <a:t>in measuring #photons in time and space</a:t>
            </a:r>
          </a:p>
          <a:p>
            <a:r>
              <a:rPr lang="en-US" sz="2000" dirty="0"/>
              <a:t>In fact, Cherenkov detection is </a:t>
            </a:r>
          </a:p>
          <a:p>
            <a:pPr marL="0" indent="0">
              <a:buNone/>
            </a:pPr>
            <a:r>
              <a:rPr lang="en-US" sz="2000" dirty="0"/>
              <a:t>an ultimate challenge for photon detectors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AFF40-E450-4BFE-AF97-437949F0D7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 dirty="0"/>
              <a:t>Sergey Vinogradov	</a:t>
            </a:r>
            <a:r>
              <a:rPr lang="ru-RU" dirty="0"/>
              <a:t>Solid </a:t>
            </a:r>
            <a:r>
              <a:rPr lang="en-US" dirty="0"/>
              <a:t>S</a:t>
            </a:r>
            <a:r>
              <a:rPr lang="ru-RU" dirty="0"/>
              <a:t>tate </a:t>
            </a:r>
            <a:r>
              <a:rPr lang="en-US" dirty="0"/>
              <a:t>P</a:t>
            </a:r>
            <a:r>
              <a:rPr lang="ru-RU" dirty="0"/>
              <a:t>hoton </a:t>
            </a:r>
            <a:r>
              <a:rPr lang="en-US" dirty="0"/>
              <a:t>D</a:t>
            </a:r>
            <a:r>
              <a:rPr lang="ru-RU" dirty="0"/>
              <a:t>etectors</a:t>
            </a:r>
            <a:r>
              <a:rPr lang="en-US" altLang="ru-RU" dirty="0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3</a:t>
            </a:fld>
            <a:r>
              <a:rPr lang="en-US" altLang="ru-RU" dirty="0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B13501-AC26-44A5-9F44-73A36B4DD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4062540"/>
            <a:ext cx="3312368" cy="2381894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AC5F22FA-1775-49B6-B144-05D88B187E13}"/>
              </a:ext>
            </a:extLst>
          </p:cNvPr>
          <p:cNvSpPr/>
          <p:nvPr/>
        </p:nvSpPr>
        <p:spPr bwMode="auto">
          <a:xfrm rot="2843752">
            <a:off x="5245815" y="4597229"/>
            <a:ext cx="537091" cy="829418"/>
          </a:xfrm>
          <a:prstGeom prst="upArrow">
            <a:avLst>
              <a:gd name="adj1" fmla="val 50000"/>
              <a:gd name="adj2" fmla="val 45717"/>
            </a:avLst>
          </a:prstGeom>
          <a:solidFill>
            <a:srgbClr val="00B050">
              <a:alpha val="60000"/>
            </a:srgbClr>
          </a:solidFill>
          <a:ln>
            <a:noFill/>
          </a:ln>
          <a:effectLst/>
          <a:ex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Photons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2F34EB0A-2255-4E0D-B9A3-D605EED50C1F}"/>
              </a:ext>
            </a:extLst>
          </p:cNvPr>
          <p:cNvSpPr/>
          <p:nvPr/>
        </p:nvSpPr>
        <p:spPr bwMode="auto">
          <a:xfrm rot="2941234">
            <a:off x="6267440" y="3599265"/>
            <a:ext cx="537091" cy="1025465"/>
          </a:xfrm>
          <a:prstGeom prst="upArrow">
            <a:avLst>
              <a:gd name="adj1" fmla="val 50000"/>
              <a:gd name="adj2" fmla="val 45717"/>
            </a:avLst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  <a:effectLst/>
          <a:extLst/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cs typeface="Arial" charset="0"/>
              </a:rPr>
              <a:t>Images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F8487-772C-4026-B842-771CFCEE8306}"/>
              </a:ext>
            </a:extLst>
          </p:cNvPr>
          <p:cNvSpPr txBox="1"/>
          <p:nvPr/>
        </p:nvSpPr>
        <p:spPr>
          <a:xfrm>
            <a:off x="6444208" y="6351131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E. </a:t>
            </a:r>
            <a:r>
              <a:rPr lang="en-US" dirty="0" err="1"/>
              <a:t>Fossum</a:t>
            </a:r>
            <a:r>
              <a:rPr lang="en-US" dirty="0"/>
              <a:t>, Sensors, 2016</a:t>
            </a:r>
          </a:p>
        </p:txBody>
      </p:sp>
    </p:spTree>
    <p:extLst>
      <p:ext uri="{BB962C8B-B14F-4D97-AF65-F5344CB8AC3E}">
        <p14:creationId xmlns:p14="http://schemas.microsoft.com/office/powerpoint/2010/main" val="3580807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0F2BF-C176-42AB-8050-A7081F72E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SiPM: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83B31-C0CE-4488-88D0-F2CBA9275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SiPM/SSPM: performance in time resolution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86883-01EA-4D53-8291-98B2C316EF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30</a:t>
            </a:fld>
            <a:r>
              <a:rPr lang="en-US" altLang="ru-RU"/>
              <a:t>	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44206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C8F8C-6A32-4568-81D7-710DA3FD4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SiPM time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8E1C6-8176-4A40-B818-911B2B19F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20"/>
            <a:ext cx="8785101" cy="5329238"/>
          </a:xfrm>
        </p:spPr>
        <p:txBody>
          <a:bodyPr/>
          <a:lstStyle/>
          <a:p>
            <a:r>
              <a:rPr lang="en-US" sz="1800" dirty="0"/>
              <a:t>Delta-pulses - Single Photon Time Resolution (SPTR) (+ +)</a:t>
            </a:r>
          </a:p>
          <a:p>
            <a:pPr lvl="1"/>
            <a:r>
              <a:rPr lang="en-US" sz="1400" dirty="0"/>
              <a:t>SiPM characterization; Time-Correlated Single-Photon Spectroscopy</a:t>
            </a:r>
          </a:p>
          <a:p>
            <a:r>
              <a:rPr lang="en-US" sz="1800" dirty="0"/>
              <a:t>Gaussian pulses of variable width (laser/LED) (+)</a:t>
            </a:r>
          </a:p>
          <a:p>
            <a:pPr lvl="1"/>
            <a:r>
              <a:rPr lang="en-US" sz="1400" dirty="0"/>
              <a:t>LIDAR</a:t>
            </a:r>
          </a:p>
          <a:p>
            <a:r>
              <a:rPr lang="en-US" sz="1800" dirty="0"/>
              <a:t>Scintillation pulses – Coincidence Time Resolution (+ + +)</a:t>
            </a:r>
          </a:p>
          <a:p>
            <a:pPr lvl="1"/>
            <a:r>
              <a:rPr lang="en-US" sz="1400" dirty="0"/>
              <a:t>TOF PET and more…</a:t>
            </a:r>
          </a:p>
          <a:p>
            <a:r>
              <a:rPr lang="en-US" sz="1800" dirty="0"/>
              <a:t>Arbitrary light waveforms – almost out of SiPM studies (-)</a:t>
            </a:r>
          </a:p>
          <a:p>
            <a:pPr lvl="1"/>
            <a:r>
              <a:rPr lang="en-US" sz="1400" dirty="0"/>
              <a:t>Cherenkov Fiber Beam Loss Monitoring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930BA-8E90-47D4-80E9-97C92CC645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31</a:t>
            </a:fld>
            <a:r>
              <a:rPr lang="en-US" altLang="ru-RU"/>
              <a:t>	</a:t>
            </a:r>
            <a:endParaRPr lang="ru-RU" altLang="ru-RU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F3DB13-0D9B-4586-A2A1-C4B1BD8E7D4A}"/>
              </a:ext>
            </a:extLst>
          </p:cNvPr>
          <p:cNvGrpSpPr/>
          <p:nvPr/>
        </p:nvGrpSpPr>
        <p:grpSpPr>
          <a:xfrm>
            <a:off x="173543" y="3496610"/>
            <a:ext cx="5163701" cy="2173698"/>
            <a:chOff x="495427" y="946519"/>
            <a:chExt cx="5381051" cy="2361157"/>
          </a:xfrm>
        </p:grpSpPr>
        <p:pic>
          <p:nvPicPr>
            <p:cNvPr id="8" name="Picture 4" descr="C:\My Work\AMCC\TDS data\MPPC\25\fast-c.jpg">
              <a:extLst>
                <a:ext uri="{FF2B5EF4-FFF2-40B4-BE49-F238E27FC236}">
                  <a16:creationId xmlns:a16="http://schemas.microsoft.com/office/drawing/2014/main" id="{03AC9745-8A6B-4927-946E-A5EBFECE5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177" y="946519"/>
              <a:ext cx="2621292" cy="1965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CA1A4F2-54D6-4775-A127-6F9582F764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5576" y="2453242"/>
              <a:ext cx="1728192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ADE1AF-F775-4B89-916E-BC84DB55CFAA}"/>
                </a:ext>
              </a:extLst>
            </p:cNvPr>
            <p:cNvSpPr txBox="1"/>
            <p:nvPr/>
          </p:nvSpPr>
          <p:spPr>
            <a:xfrm>
              <a:off x="495427" y="1499135"/>
              <a:ext cx="16601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Leading edge</a:t>
              </a:r>
            </a:p>
            <a:p>
              <a:r>
                <a:rPr lang="en-US" sz="1400" dirty="0"/>
                <a:t>or</a:t>
              </a:r>
            </a:p>
            <a:p>
              <a:r>
                <a:rPr lang="en-US" sz="1400" dirty="0"/>
                <a:t>Constant fraction discriminator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054B914-9B1F-4345-B1B5-60F8D2ED551F}"/>
                </a:ext>
              </a:extLst>
            </p:cNvPr>
            <p:cNvSpPr txBox="1"/>
            <p:nvPr/>
          </p:nvSpPr>
          <p:spPr>
            <a:xfrm>
              <a:off x="1784306" y="2999899"/>
              <a:ext cx="4092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Single-electron response (SER) shape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D6E96E5-94C7-4E85-AE58-D79E8F43E847}"/>
              </a:ext>
            </a:extLst>
          </p:cNvPr>
          <p:cNvGrpSpPr/>
          <p:nvPr/>
        </p:nvGrpSpPr>
        <p:grpSpPr>
          <a:xfrm>
            <a:off x="5548625" y="3501008"/>
            <a:ext cx="2978794" cy="2117725"/>
            <a:chOff x="268044" y="3990975"/>
            <a:chExt cx="2978794" cy="2117725"/>
          </a:xfrm>
        </p:grpSpPr>
        <p:grpSp>
          <p:nvGrpSpPr>
            <p:cNvPr id="12" name="Group 23">
              <a:extLst>
                <a:ext uri="{FF2B5EF4-FFF2-40B4-BE49-F238E27FC236}">
                  <a16:creationId xmlns:a16="http://schemas.microsoft.com/office/drawing/2014/main" id="{CC96BFF9-66CE-47B4-8054-3BFA5938C8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5650" y="4218364"/>
              <a:ext cx="2491188" cy="1461603"/>
              <a:chOff x="1109593" y="4077072"/>
              <a:chExt cx="2606421" cy="2088232"/>
            </a:xfrm>
          </p:grpSpPr>
          <p:grpSp>
            <p:nvGrpSpPr>
              <p:cNvPr id="27" name="Group 17">
                <a:extLst>
                  <a:ext uri="{FF2B5EF4-FFF2-40B4-BE49-F238E27FC236}">
                    <a16:creationId xmlns:a16="http://schemas.microsoft.com/office/drawing/2014/main" id="{20337E0A-C30E-498B-BB25-8DFFCC14D1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9593" y="4077072"/>
                <a:ext cx="2606421" cy="2088232"/>
                <a:chOff x="7711420" y="4797152"/>
                <a:chExt cx="763145" cy="1008112"/>
              </a:xfrm>
            </p:grpSpPr>
            <p:sp>
              <p:nvSpPr>
                <p:cNvPr id="30" name="Freeform 18">
                  <a:extLst>
                    <a:ext uri="{FF2B5EF4-FFF2-40B4-BE49-F238E27FC236}">
                      <a16:creationId xmlns:a16="http://schemas.microsoft.com/office/drawing/2014/main" id="{9E8C85C1-0FDD-4218-8833-2A97C0D5A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1420" y="4797152"/>
                  <a:ext cx="763145" cy="1008112"/>
                </a:xfrm>
                <a:custGeom>
                  <a:avLst/>
                  <a:gdLst>
                    <a:gd name="T0" fmla="*/ 0 w 347240"/>
                    <a:gd name="T1" fmla="*/ 238683 h 1238491"/>
                    <a:gd name="T2" fmla="*/ 88197166 w 347240"/>
                    <a:gd name="T3" fmla="*/ 0 h 1238491"/>
                    <a:gd name="T4" fmla="*/ 188993982 w 347240"/>
                    <a:gd name="T5" fmla="*/ 238683 h 1238491"/>
                    <a:gd name="T6" fmla="*/ 0 60000 65536"/>
                    <a:gd name="T7" fmla="*/ 0 60000 65536"/>
                    <a:gd name="T8" fmla="*/ 0 60000 65536"/>
                    <a:gd name="T9" fmla="*/ 0 w 347240"/>
                    <a:gd name="T10" fmla="*/ 0 h 1238491"/>
                    <a:gd name="T11" fmla="*/ 347240 w 347240"/>
                    <a:gd name="T12" fmla="*/ 1238491 h 123849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7240" h="1238491">
                      <a:moveTo>
                        <a:pt x="0" y="1238491"/>
                      </a:moveTo>
                      <a:cubicBezTo>
                        <a:pt x="52086" y="619245"/>
                        <a:pt x="104172" y="0"/>
                        <a:pt x="162045" y="0"/>
                      </a:cubicBezTo>
                      <a:cubicBezTo>
                        <a:pt x="219918" y="0"/>
                        <a:pt x="300941" y="1076446"/>
                        <a:pt x="347240" y="1238491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00CC"/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:a16="http://schemas.microsoft.com/office/drawing/2014/main" id="{ED004FF1-B5E4-4319-B60C-5C2EE9E500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53152" y="5157192"/>
                  <a:ext cx="673118" cy="648072"/>
                </a:xfrm>
                <a:custGeom>
                  <a:avLst/>
                  <a:gdLst>
                    <a:gd name="T0" fmla="*/ 0 w 347240"/>
                    <a:gd name="T1" fmla="*/ 6962 h 1238491"/>
                    <a:gd name="T2" fmla="*/ 32309241 w 347240"/>
                    <a:gd name="T3" fmla="*/ 0 h 1238491"/>
                    <a:gd name="T4" fmla="*/ 69234283 w 347240"/>
                    <a:gd name="T5" fmla="*/ 6962 h 1238491"/>
                    <a:gd name="T6" fmla="*/ 0 60000 65536"/>
                    <a:gd name="T7" fmla="*/ 0 60000 65536"/>
                    <a:gd name="T8" fmla="*/ 0 60000 65536"/>
                    <a:gd name="T9" fmla="*/ 0 w 347240"/>
                    <a:gd name="T10" fmla="*/ 0 h 1238491"/>
                    <a:gd name="T11" fmla="*/ 347240 w 347240"/>
                    <a:gd name="T12" fmla="*/ 1238491 h 123849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7240" h="1238491">
                      <a:moveTo>
                        <a:pt x="0" y="1238491"/>
                      </a:moveTo>
                      <a:cubicBezTo>
                        <a:pt x="52086" y="619245"/>
                        <a:pt x="104172" y="0"/>
                        <a:pt x="162045" y="0"/>
                      </a:cubicBezTo>
                      <a:cubicBezTo>
                        <a:pt x="219918" y="0"/>
                        <a:pt x="300941" y="1076446"/>
                        <a:pt x="347240" y="1238491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00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:a16="http://schemas.microsoft.com/office/drawing/2014/main" id="{FCB70424-ECF2-46CF-A55F-1AF0F26ED4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86486" y="5409220"/>
                  <a:ext cx="376845" cy="396044"/>
                </a:xfrm>
                <a:custGeom>
                  <a:avLst/>
                  <a:gdLst>
                    <a:gd name="T0" fmla="*/ 0 w 347240"/>
                    <a:gd name="T1" fmla="*/ 135 h 1238491"/>
                    <a:gd name="T2" fmla="*/ 311819 w 347240"/>
                    <a:gd name="T3" fmla="*/ 0 h 1238491"/>
                    <a:gd name="T4" fmla="*/ 668180 w 347240"/>
                    <a:gd name="T5" fmla="*/ 135 h 1238491"/>
                    <a:gd name="T6" fmla="*/ 0 60000 65536"/>
                    <a:gd name="T7" fmla="*/ 0 60000 65536"/>
                    <a:gd name="T8" fmla="*/ 0 60000 65536"/>
                    <a:gd name="T9" fmla="*/ 0 w 347240"/>
                    <a:gd name="T10" fmla="*/ 0 h 1238491"/>
                    <a:gd name="T11" fmla="*/ 347240 w 347240"/>
                    <a:gd name="T12" fmla="*/ 1238491 h 123849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7240" h="1238491">
                      <a:moveTo>
                        <a:pt x="0" y="1238491"/>
                      </a:moveTo>
                      <a:cubicBezTo>
                        <a:pt x="52086" y="619245"/>
                        <a:pt x="104172" y="0"/>
                        <a:pt x="162045" y="0"/>
                      </a:cubicBezTo>
                      <a:cubicBezTo>
                        <a:pt x="219918" y="0"/>
                        <a:pt x="300941" y="1076446"/>
                        <a:pt x="347240" y="1238491"/>
                      </a:cubicBezTo>
                    </a:path>
                  </a:pathLst>
                </a:custGeom>
                <a:noFill/>
                <a:ln w="9525" cap="flat" cmpd="sng" algn="ctr">
                  <a:solidFill>
                    <a:srgbClr val="0000CC"/>
                  </a:solidFill>
                  <a:prstDash val="sysDash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8" name="Left-Right Arrow 21">
                <a:extLst>
                  <a:ext uri="{FF2B5EF4-FFF2-40B4-BE49-F238E27FC236}">
                    <a16:creationId xmlns:a16="http://schemas.microsoft.com/office/drawing/2014/main" id="{E3B6B81F-47E4-48FF-B0C0-A9A97BD3A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1640" y="5494085"/>
                <a:ext cx="648072" cy="261029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noFill/>
              <a:ln w="9525" algn="ctr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altLang="en-US"/>
              </a:p>
            </p:txBody>
          </p:sp>
          <p:sp>
            <p:nvSpPr>
              <p:cNvPr id="29" name="Up-Down Arrow 22">
                <a:extLst>
                  <a:ext uri="{FF2B5EF4-FFF2-40B4-BE49-F238E27FC236}">
                    <a16:creationId xmlns:a16="http://schemas.microsoft.com/office/drawing/2014/main" id="{95637153-6145-4948-A7CE-EB59D87C4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096" y="4483415"/>
                <a:ext cx="360040" cy="1267855"/>
              </a:xfrm>
              <a:prstGeom prst="upDownArrow">
                <a:avLst>
                  <a:gd name="adj1" fmla="val 50000"/>
                  <a:gd name="adj2" fmla="val 50001"/>
                </a:avLst>
              </a:prstGeom>
              <a:noFill/>
              <a:ln w="9525" algn="ctr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altLang="en-US"/>
              </a:p>
            </p:txBody>
          </p:sp>
        </p:grpSp>
        <p:graphicFrame>
          <p:nvGraphicFramePr>
            <p:cNvPr id="33" name="Object 165">
              <a:extLst>
                <a:ext uri="{FF2B5EF4-FFF2-40B4-BE49-F238E27FC236}">
                  <a16:creationId xmlns:a16="http://schemas.microsoft.com/office/drawing/2014/main" id="{46900AB6-46E2-4614-BB36-FBB4E59619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082926"/>
                </p:ext>
              </p:extLst>
            </p:nvPr>
          </p:nvGraphicFramePr>
          <p:xfrm>
            <a:off x="888127" y="5486475"/>
            <a:ext cx="950913" cy="350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28" name="Equation" r:id="rId4" imgW="469800" imgH="228600" progId="Equation.3">
                    <p:embed/>
                  </p:oleObj>
                </mc:Choice>
                <mc:Fallback>
                  <p:oleObj name="Equation" r:id="rId4" imgW="469800" imgH="228600" progId="Equation.3">
                    <p:embed/>
                    <p:pic>
                      <p:nvPicPr>
                        <p:cNvPr id="23717" name="Object 1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8127" y="5486475"/>
                          <a:ext cx="950913" cy="3508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4" name="Straight Connector 54">
              <a:extLst>
                <a:ext uri="{FF2B5EF4-FFF2-40B4-BE49-F238E27FC236}">
                  <a16:creationId xmlns:a16="http://schemas.microsoft.com/office/drawing/2014/main" id="{5F6961A3-6C70-4265-9043-8DD6CA104B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27150" y="3990975"/>
              <a:ext cx="0" cy="2117725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35" name="Straight Connector 55">
              <a:extLst>
                <a:ext uri="{FF2B5EF4-FFF2-40B4-BE49-F238E27FC236}">
                  <a16:creationId xmlns:a16="http://schemas.microsoft.com/office/drawing/2014/main" id="{B41562AA-7B63-4C59-8FA7-C3091F78164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5288" y="5135563"/>
              <a:ext cx="931862" cy="14287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</p:cxnSp>
        <p:graphicFrame>
          <p:nvGraphicFramePr>
            <p:cNvPr id="36" name="Object 167">
              <a:extLst>
                <a:ext uri="{FF2B5EF4-FFF2-40B4-BE49-F238E27FC236}">
                  <a16:creationId xmlns:a16="http://schemas.microsoft.com/office/drawing/2014/main" id="{334A9886-178A-4DEA-B1C9-71B4056A00C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3633338"/>
                </p:ext>
              </p:extLst>
            </p:nvPr>
          </p:nvGraphicFramePr>
          <p:xfrm>
            <a:off x="268044" y="4051300"/>
            <a:ext cx="847725" cy="601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29" name="Microsoft Equation 3.0" r:id="rId6" imgW="431640" imgH="253800" progId="Equation.3">
                    <p:embed/>
                  </p:oleObj>
                </mc:Choice>
                <mc:Fallback>
                  <p:oleObj name="Microsoft Equation 3.0" r:id="rId6" imgW="431640" imgH="253800" progId="Equation.3">
                    <p:embed/>
                    <p:pic>
                      <p:nvPicPr>
                        <p:cNvPr id="23719" name="Object 1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044" y="4051300"/>
                          <a:ext cx="847725" cy="6016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168">
              <a:extLst>
                <a:ext uri="{FF2B5EF4-FFF2-40B4-BE49-F238E27FC236}">
                  <a16:creationId xmlns:a16="http://schemas.microsoft.com/office/drawing/2014/main" id="{96E131B2-F999-4907-98DF-DAF8AF8236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9335474"/>
                </p:ext>
              </p:extLst>
            </p:nvPr>
          </p:nvGraphicFramePr>
          <p:xfrm>
            <a:off x="1603375" y="4591660"/>
            <a:ext cx="1074738" cy="569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30" name="Equation" r:id="rId8" imgW="431640" imgH="228600" progId="Equation.3">
                    <p:embed/>
                  </p:oleObj>
                </mc:Choice>
                <mc:Fallback>
                  <p:oleObj name="Equation" r:id="rId8" imgW="431640" imgH="228600" progId="Equation.3">
                    <p:embed/>
                    <p:pic>
                      <p:nvPicPr>
                        <p:cNvPr id="23720" name="Object 1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3375" y="4591660"/>
                          <a:ext cx="1074738" cy="5699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220F376-F482-411C-8F3D-8371DEFB809C}"/>
                  </a:ext>
                </a:extLst>
              </p:cNvPr>
              <p:cNvSpPr/>
              <p:nvPr/>
            </p:nvSpPr>
            <p:spPr>
              <a:xfrm>
                <a:off x="4678180" y="3020754"/>
                <a:ext cx="42119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altLang="en-US" sz="1800" i="1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1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en-US" sz="1800" i="1" baseline="-25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𝑜𝑢𝑡</m:t>
                    </m:r>
                    <m:d>
                      <m:dPr>
                        <m:ctrlPr>
                          <a:rPr lang="en-US" alt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altLang="en-US" sz="1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altLang="en-US" sz="1800" i="1" dirty="0"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r>
                      <m:rPr>
                        <m:nor/>
                      </m:rPr>
                      <a:rPr lang="en-GB" altLang="en-US" sz="1800" i="1" baseline="-25000" dirty="0"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GB" altLang="en-US" sz="1800" i="1" dirty="0"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GB" altLang="en-US" sz="1800" i="1" dirty="0"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GB" altLang="en-US" sz="1800" i="1" dirty="0">
                        <a:cs typeface="Times New Roman" panose="02020603050405020304" pitchFamily="18" charset="0"/>
                      </a:rPr>
                      <m:t>)</m:t>
                    </m:r>
                    <m:r>
                      <a:rPr lang="en-GB" altLang="en-US" sz="18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m:rPr>
                        <m:nor/>
                      </m:rPr>
                      <a:rPr lang="en-GB" altLang="en-US" sz="1800" i="1" dirty="0"/>
                      <m:t>𝜌</m:t>
                    </m:r>
                    <m:r>
                      <m:rPr>
                        <m:nor/>
                      </m:rPr>
                      <a:rPr lang="en-GB" altLang="en-US" sz="1800" i="1" baseline="-25000" dirty="0"/>
                      <m:t>sptr</m:t>
                    </m:r>
                    <m:r>
                      <m:rPr>
                        <m:nor/>
                      </m:rPr>
                      <a:rPr lang="en-GB" altLang="en-US" sz="1800" i="1" dirty="0"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GB" altLang="en-US" sz="1800" i="1" dirty="0"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GB" altLang="en-US" sz="1800" i="1" dirty="0">
                        <a:cs typeface="Times New Roman" panose="02020603050405020304" pitchFamily="18" charset="0"/>
                      </a:rPr>
                      <m:t>)</m:t>
                    </m:r>
                    <m:r>
                      <a:rPr lang="en-GB" alt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m:rPr>
                        <m:nor/>
                      </m:rPr>
                      <a:rPr lang="en-GB" altLang="en-US" sz="1800" i="1" dirty="0"/>
                      <m:t>𝜌</m:t>
                    </m:r>
                    <m:r>
                      <m:rPr>
                        <m:nor/>
                      </m:rPr>
                      <a:rPr lang="en-GB" altLang="en-US" sz="1800" i="1" baseline="-25000" dirty="0"/>
                      <m:t>sec</m:t>
                    </m:r>
                    <m:r>
                      <m:rPr>
                        <m:nor/>
                      </m:rPr>
                      <a:rPr lang="en-GB" altLang="en-US" sz="1800" i="1" dirty="0"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GB" altLang="en-US" sz="1800" i="1" dirty="0"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GB" altLang="en-US" sz="1800" i="1" dirty="0">
                        <a:cs typeface="Times New Roman" panose="02020603050405020304" pitchFamily="18" charset="0"/>
                      </a:rPr>
                      <m:t>)</m:t>
                    </m:r>
                    <m:r>
                      <a:rPr lang="en-GB" altLang="en-US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m:rPr>
                        <m:nor/>
                      </m:rPr>
                      <a:rPr lang="en-GB" altLang="en-US" sz="1800" i="1" dirty="0"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GB" altLang="en-US" sz="1800" i="1" baseline="-25000" dirty="0"/>
                      <m:t>ser</m:t>
                    </m:r>
                    <m:r>
                      <m:rPr>
                        <m:nor/>
                      </m:rPr>
                      <a:rPr lang="en-GB" altLang="en-US" sz="1800" i="1" dirty="0"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GB" altLang="en-US" sz="1800" i="1" dirty="0"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GB" altLang="en-US" sz="1800" i="1" dirty="0"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220F376-F482-411C-8F3D-8371DEFB80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180" y="3020754"/>
                <a:ext cx="4211956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465E7E1B-B580-424E-8EA5-5451FE8F50E1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296493599"/>
              </p:ext>
            </p:extLst>
          </p:nvPr>
        </p:nvGraphicFramePr>
        <p:xfrm>
          <a:off x="4820717" y="5570805"/>
          <a:ext cx="3926882" cy="976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1" name="Equation" r:id="rId11" imgW="3670200" imgH="914400" progId="Equation.3">
                  <p:embed/>
                </p:oleObj>
              </mc:Choice>
              <mc:Fallback>
                <p:oleObj name="Equation" r:id="rId11" imgW="3670200" imgH="914400" progId="Equation.3">
                  <p:embed/>
                  <p:pic>
                    <p:nvPicPr>
                      <p:cNvPr id="5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0717" y="5570805"/>
                        <a:ext cx="3926882" cy="9767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9">
            <a:extLst>
              <a:ext uri="{FF2B5EF4-FFF2-40B4-BE49-F238E27FC236}">
                <a16:creationId xmlns:a16="http://schemas.microsoft.com/office/drawing/2014/main" id="{3913E1AB-83C2-4C2F-B1DF-FA2BF101B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690" y="6223612"/>
            <a:ext cx="23871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S. Vinogradov, NDIP 2014, NIMA 2015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490975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E51C-EF61-45E9-8A3A-DB0FE42DE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Main trade-off: fast timing vs large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99609-A5BA-4976-8A01-E97332C8A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Larger area =&gt; higher noise + slower response =&gt; lower TR</a:t>
            </a:r>
          </a:p>
          <a:p>
            <a:pPr lvl="1"/>
            <a:r>
              <a:rPr lang="en-US" sz="1800" dirty="0"/>
              <a:t>DCR noise ~ area</a:t>
            </a:r>
          </a:p>
          <a:p>
            <a:pPr lvl="1"/>
            <a:r>
              <a:rPr lang="en-US" sz="1800" dirty="0"/>
              <a:t>Electronic noise ~ capacitance ~ area</a:t>
            </a:r>
          </a:p>
          <a:p>
            <a:pPr lvl="1"/>
            <a:r>
              <a:rPr lang="en-US" sz="1800" dirty="0"/>
              <a:t>Signal rising slope ~ SER rise time ~ capacitance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1559D-145D-4ABF-BB0E-7C76EC5B7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32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383E5-B2E2-4D4A-ABB1-59443442B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79" y="2708920"/>
            <a:ext cx="4342129" cy="3445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ECF0F-F40C-4963-96D6-C8957CB84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374" y="2708920"/>
            <a:ext cx="4315295" cy="3445778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89E0CA8F-89B0-49EE-AC3F-23D37C305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928" y="6135107"/>
            <a:ext cx="20842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/>
              <a:t>F.Acerbi</a:t>
            </a:r>
            <a:r>
              <a:rPr lang="en-US" altLang="en-US" dirty="0"/>
              <a:t>, FAST 2014, NIMA 2015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696119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A309E-22D2-43BA-B84F-62935E591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Compensation of large capacitance by transformer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A740B4-C14F-4BA5-9D29-CCF960C2D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7984" y="3000530"/>
            <a:ext cx="4301707" cy="345280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BECACD-F601-49CB-9EF4-9670235C05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33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039F0-0B14-4A6F-97BA-A454D4C79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479" y="1052736"/>
            <a:ext cx="5313001" cy="1908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30B04F-25B8-4204-8503-29C3726D6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51" y="2300281"/>
            <a:ext cx="3706106" cy="364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16768-55C6-4D72-B45B-B497D2CB9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6165304"/>
            <a:ext cx="4685718" cy="2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35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AF360-C65E-4509-813D-F76CE6A76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SPTR and CTR of modern </a:t>
            </a:r>
            <a:r>
              <a:rPr lang="en-US" b="0" dirty="0" err="1"/>
              <a:t>SiPMs</a:t>
            </a:r>
            <a:r>
              <a:rPr lang="en-US" b="0" dirty="0"/>
              <a:t> to be reconsidered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4BDC5-7384-40D0-A046-59ABB489E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037AD-315C-4C71-9C13-BED8C37520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34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9BEECC-F21F-4878-9B4D-6ED4A3BCE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836613"/>
            <a:ext cx="7429898" cy="555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27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EC68F-BE34-4329-AB89-F81FB482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Strip SiPM with dual differential readout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23C28-1960-472C-9189-D360756176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35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C16C6D-5C6B-4B2D-A3F8-619136824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290" y="3284984"/>
            <a:ext cx="4034182" cy="2913595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0836B58-6452-4259-BBFB-2B9D86356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338" y="1088109"/>
            <a:ext cx="4166436" cy="5101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711F1-D241-462A-B84D-16246755A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418" y="980728"/>
            <a:ext cx="4229070" cy="2217058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973EE29A-8E64-4C52-8C97-17FC0364F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6285777"/>
            <a:ext cx="174278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K. </a:t>
            </a:r>
            <a:r>
              <a:rPr lang="en-US" altLang="en-US" dirty="0" err="1"/>
              <a:t>Doroud</a:t>
            </a:r>
            <a:r>
              <a:rPr lang="en-US" altLang="en-US" dirty="0"/>
              <a:t> et al, NIMA 2017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715665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9DE766-E487-47D9-932E-95DF3AC1D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SPTR ~ 70 ps due to dual differential readout </a:t>
            </a:r>
          </a:p>
          <a:p>
            <a:pPr lvl="1"/>
            <a:r>
              <a:rPr lang="en-US" dirty="0"/>
              <a:t>Typical SPTR of  3x3mm</a:t>
            </a:r>
            <a:r>
              <a:rPr lang="en-US" baseline="30000" dirty="0"/>
              <a:t>2</a:t>
            </a:r>
            <a:r>
              <a:rPr lang="en-US" dirty="0"/>
              <a:t> SiPM ~ 200 ps</a:t>
            </a:r>
          </a:p>
          <a:p>
            <a:r>
              <a:rPr lang="en-US" dirty="0"/>
              <a:t>Position resolution by time delay encoding (50 ps) ~ 750 um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3EC68F-BE34-4329-AB89-F81FB4820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Performance of Strip SiPM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23C28-1960-472C-9189-D360756176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36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C16C6D-5C6B-4B2D-A3F8-619136824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72" y="2889682"/>
            <a:ext cx="4394828" cy="3174063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973EE29A-8E64-4C52-8C97-17FC0364F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6285777"/>
            <a:ext cx="174278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K. </a:t>
            </a:r>
            <a:r>
              <a:rPr lang="en-US" altLang="en-US" dirty="0" err="1"/>
              <a:t>Doroud</a:t>
            </a:r>
            <a:r>
              <a:rPr lang="en-US" altLang="en-US" dirty="0"/>
              <a:t> et al, NIMA 2017</a:t>
            </a:r>
            <a:endParaRPr lang="ru-RU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5A07FE-E041-4561-9D87-5AB6F1537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825920"/>
            <a:ext cx="3825941" cy="338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0F2BF-C176-42AB-8050-A7081F72E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SiPM: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83B31-C0CE-4488-88D0-F2CBA9275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SiPM/SSPM: approaches to high spatial resolution</a:t>
            </a:r>
          </a:p>
          <a:p>
            <a:pPr lvl="2"/>
            <a:r>
              <a:rPr lang="en-US" dirty="0"/>
              <a:t>Position Sensitive </a:t>
            </a:r>
            <a:r>
              <a:rPr lang="en-US" dirty="0" err="1"/>
              <a:t>SiPMs</a:t>
            </a:r>
            <a:endParaRPr lang="en-US" dirty="0"/>
          </a:p>
          <a:p>
            <a:pPr lvl="2"/>
            <a:r>
              <a:rPr lang="en-US" dirty="0"/>
              <a:t>SPAD arrays</a:t>
            </a:r>
          </a:p>
          <a:p>
            <a:pPr lvl="2"/>
            <a:r>
              <a:rPr lang="en-US" dirty="0"/>
              <a:t>Quantum Image Sensors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86883-01EA-4D53-8291-98B2C316EF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37</a:t>
            </a:fld>
            <a:r>
              <a:rPr lang="en-US" altLang="ru-RU"/>
              <a:t>	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49802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1329F-93BC-4586-91D7-C6583E94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Position-Sensitive SiPM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ABAF2-039E-465C-85C2-BF890EE82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5A544B-1687-4185-BB97-0492B129C7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38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901B7-9AAB-4040-828B-1D9A8A0B7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9" y="914732"/>
            <a:ext cx="8962801" cy="5329237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99F0B14B-2D37-400B-950D-923FEB958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804" y="6198977"/>
            <a:ext cx="14895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D. Han, </a:t>
            </a:r>
            <a:r>
              <a:rPr lang="en-US" altLang="en-US" dirty="0" err="1"/>
              <a:t>ICASiPM</a:t>
            </a:r>
            <a:r>
              <a:rPr lang="en-US" altLang="en-US" dirty="0"/>
              <a:t> 2018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050638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4010-6F05-418D-A8B1-ED963F662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3x3mm</a:t>
            </a:r>
            <a:r>
              <a:rPr lang="en-US" b="0" baseline="30000" dirty="0"/>
              <a:t>2</a:t>
            </a:r>
            <a:r>
              <a:rPr lang="en-US" b="0" dirty="0"/>
              <a:t> PS SiPM of Novel Device Lab (Beijing)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91A9E-5275-4AE7-A0AD-3E0350513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High position resolution (26…40 um)</a:t>
            </a:r>
          </a:p>
          <a:p>
            <a:r>
              <a:rPr lang="en-US" sz="1800" dirty="0"/>
              <a:t>High photon number resolution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5022F-8481-47CE-9406-865904C90F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39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B8007-917B-4A32-8142-E95CFF9B0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55" y="1990260"/>
            <a:ext cx="4204200" cy="411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C04675-559C-4843-BEF8-11E272474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065" y="950708"/>
            <a:ext cx="3879423" cy="2750167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8243A9A5-D604-43E8-A2D4-57FE3D8FC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804" y="6198977"/>
            <a:ext cx="14895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D. Han, </a:t>
            </a:r>
            <a:r>
              <a:rPr lang="en-US" altLang="en-US" dirty="0" err="1"/>
              <a:t>ICASiPM</a:t>
            </a:r>
            <a:r>
              <a:rPr lang="en-US" altLang="en-US" dirty="0"/>
              <a:t> 2018</a:t>
            </a:r>
            <a:endParaRPr lang="ru-RU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093613-22C7-451D-BE48-733771F01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3736733"/>
            <a:ext cx="2816569" cy="250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96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1435-D7A4-4C88-AEB8-EF522F5D3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Why Solid State Photon Detectors?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6CC2D-F4B9-465D-9B2E-2A4098A8B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Advantages of solid state (semiconductor) photodetectors</a:t>
            </a:r>
          </a:p>
          <a:p>
            <a:pPr lvl="1"/>
            <a:r>
              <a:rPr lang="en-US" sz="1600" dirty="0"/>
              <a:t>High photon detection efficiency (PDE) due to internal photoemission</a:t>
            </a:r>
          </a:p>
          <a:p>
            <a:pPr lvl="2"/>
            <a:r>
              <a:rPr lang="en-US" sz="1600" dirty="0"/>
              <a:t>For good photon number resolution</a:t>
            </a:r>
          </a:p>
          <a:p>
            <a:pPr lvl="1"/>
            <a:r>
              <a:rPr lang="en-US" sz="1600" dirty="0"/>
              <a:t>Fast timing due to µm-scale thickness of sensitive layers</a:t>
            </a:r>
          </a:p>
          <a:p>
            <a:pPr lvl="2"/>
            <a:r>
              <a:rPr lang="en-US" sz="1600" dirty="0"/>
              <a:t>For good time resolution</a:t>
            </a:r>
          </a:p>
          <a:p>
            <a:pPr lvl="1"/>
            <a:r>
              <a:rPr lang="en-US" sz="1600" dirty="0"/>
              <a:t>Scalable active areas in µm – mm range due to solid state technology</a:t>
            </a:r>
          </a:p>
          <a:p>
            <a:pPr lvl="2"/>
            <a:r>
              <a:rPr lang="en-US" sz="1600" dirty="0"/>
              <a:t> for good spatial resolution</a:t>
            </a:r>
          </a:p>
          <a:p>
            <a:pPr lvl="1"/>
            <a:r>
              <a:rPr lang="en-US" sz="1600" dirty="0"/>
              <a:t>Solid state technology</a:t>
            </a:r>
          </a:p>
          <a:p>
            <a:pPr lvl="1"/>
            <a:r>
              <a:rPr lang="en-US" sz="1600" dirty="0"/>
              <a:t> </a:t>
            </a:r>
          </a:p>
          <a:p>
            <a:r>
              <a:rPr lang="en-US" sz="1800" dirty="0"/>
              <a:t>Trade-offs</a:t>
            </a:r>
          </a:p>
          <a:p>
            <a:pPr lvl="1"/>
            <a:r>
              <a:rPr lang="en-US" sz="1600" dirty="0"/>
              <a:t>Fast timing =&gt; high electronic noise</a:t>
            </a:r>
          </a:p>
          <a:p>
            <a:pPr marL="457200" lvl="1" indent="0">
              <a:buNone/>
            </a:pPr>
            <a:r>
              <a:rPr lang="en-US" sz="1600" dirty="0"/>
              <a:t> ~ 10K electrons @ 1 GHz BW</a:t>
            </a:r>
          </a:p>
          <a:p>
            <a:pPr lvl="1"/>
            <a:r>
              <a:rPr lang="en-US" sz="1600" dirty="0"/>
              <a:t>=&gt; multiplication with gain &gt; 10K</a:t>
            </a:r>
          </a:p>
          <a:p>
            <a:pPr marL="457200" lvl="1" indent="0">
              <a:buNone/>
            </a:pPr>
            <a:r>
              <a:rPr lang="en-US" sz="1600" dirty="0"/>
              <a:t>for single photon detection =&gt; APD </a:t>
            </a:r>
          </a:p>
          <a:p>
            <a:pPr lvl="1"/>
            <a:r>
              <a:rPr lang="en-US" sz="1600" dirty="0"/>
              <a:t>High gain APD =&gt; </a:t>
            </a:r>
          </a:p>
          <a:p>
            <a:pPr marL="457200" lvl="1" indent="0">
              <a:buNone/>
            </a:pPr>
            <a:r>
              <a:rPr lang="en-US" sz="1600" dirty="0"/>
              <a:t>high excess noise of avalanche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sz="1600" dirty="0"/>
              <a:t>no photon number resolution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FB3300-8069-42C2-BCDC-9CB91A30E0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4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8E5F02A-635E-4A21-9FFB-33D565E27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672" y="3861048"/>
            <a:ext cx="4792816" cy="263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557A5E9C-23EC-4F88-AE80-687F00C76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583" y="6237312"/>
            <a:ext cx="26638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◙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―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b="0" dirty="0">
                <a:solidFill>
                  <a:schemeClr val="accent2"/>
                </a:solidFill>
              </a:rPr>
              <a:t>W. Farr, SPIE LEOS 2009</a:t>
            </a:r>
            <a:endParaRPr lang="en-GB" altLang="en-US" sz="1000" b="0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1A3B90-0398-4C0A-BD25-6E0C5D494A84}"/>
              </a:ext>
            </a:extLst>
          </p:cNvPr>
          <p:cNvSpPr txBox="1"/>
          <p:nvPr/>
        </p:nvSpPr>
        <p:spPr>
          <a:xfrm>
            <a:off x="3635896" y="3327325"/>
            <a:ext cx="550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New kind of APD with high gain, low noise, fast timing is required:</a:t>
            </a:r>
          </a:p>
          <a:p>
            <a:pPr algn="ctr"/>
            <a:r>
              <a:rPr lang="en-US" sz="1400" u="sng" dirty="0"/>
              <a:t>Solid State / Silicon Photomultiplier (SSPM / SiPM)</a:t>
            </a:r>
          </a:p>
        </p:txBody>
      </p:sp>
    </p:spTree>
    <p:extLst>
      <p:ext uri="{BB962C8B-B14F-4D97-AF65-F5344CB8AC3E}">
        <p14:creationId xmlns:p14="http://schemas.microsoft.com/office/powerpoint/2010/main" val="33042636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34B49-F0FE-4E24-86A0-8672BE2A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SPAD arrays trade-off: TDC multiplexing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A5C5A-D6BA-4EEC-AEED-6BC90C115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95B570-0FE8-4079-8A3F-4FA72930F3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40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14224-4EC2-4C44-8812-784484E65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12776"/>
            <a:ext cx="8165061" cy="45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38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D46F2-7749-4B2D-84D7-B72A442A1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SPAD arrays trade-off: PDE vs functionalities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2B8EE-EAF4-4F56-AB56-98FAE3DD0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F11A8C-8EBF-4E26-B01E-79CCFA2AAE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41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83A81E-42EE-4D33-93AB-95AC43E88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72989"/>
            <a:ext cx="7819573" cy="55447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CC3F8-8167-440C-9D78-A80BCAF8B7EC}"/>
              </a:ext>
            </a:extLst>
          </p:cNvPr>
          <p:cNvSpPr/>
          <p:nvPr/>
        </p:nvSpPr>
        <p:spPr>
          <a:xfrm>
            <a:off x="1187624" y="5958384"/>
            <a:ext cx="16530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OTfbba3ace.B"/>
              </a:rPr>
              <a:t>J. F. Pratte et al.,  FAST 2014</a:t>
            </a:r>
          </a:p>
        </p:txBody>
      </p:sp>
    </p:spTree>
    <p:extLst>
      <p:ext uri="{BB962C8B-B14F-4D97-AF65-F5344CB8AC3E}">
        <p14:creationId xmlns:p14="http://schemas.microsoft.com/office/powerpoint/2010/main" val="25329133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71926A30-F690-4C37-AEAB-AC5AE34E231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altLang="en-US" b="0" dirty="0"/>
              <a:t>Digital SiPM</a:t>
            </a:r>
            <a:br>
              <a:rPr lang="en-GB" altLang="en-US" b="0" dirty="0"/>
            </a:br>
            <a:r>
              <a:rPr lang="en-GB" altLang="en-US" b="0" dirty="0"/>
              <a:t>Philips digital photon counter 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4A3ECB59-EF6C-435B-BE2B-E556579D24FF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GB" altLang="en-US" sz="2000" dirty="0"/>
              <a:t>Fill Factor ~ 50%</a:t>
            </a:r>
          </a:p>
          <a:p>
            <a:r>
              <a:rPr lang="en-GB" altLang="en-US" sz="2000" dirty="0"/>
              <a:t>PDE ~ 30%</a:t>
            </a:r>
          </a:p>
          <a:p>
            <a:r>
              <a:rPr lang="en-GB" altLang="en-US" sz="2000" dirty="0"/>
              <a:t>SPRT~ 85 ps for “pixel” of 3200 cells (3.2 x 3.9 mm</a:t>
            </a:r>
            <a:r>
              <a:rPr lang="en-GB" altLang="en-US" sz="2000" baseline="30000" dirty="0"/>
              <a:t>2</a:t>
            </a:r>
            <a:r>
              <a:rPr lang="en-GB" altLang="en-US" sz="2000" dirty="0"/>
              <a:t>)</a:t>
            </a:r>
          </a:p>
          <a:p>
            <a:r>
              <a:rPr lang="en-GB" altLang="en-US" sz="2000" dirty="0"/>
              <a:t>SPTR ~ 100 ps for SiPM of 4 “pixels”</a:t>
            </a:r>
          </a:p>
          <a:p>
            <a:r>
              <a:rPr lang="en-GB" altLang="en-US" sz="2000" dirty="0"/>
              <a:t>Readout time = 327 µs</a:t>
            </a:r>
          </a:p>
          <a:p>
            <a:endParaRPr lang="en-GB" altLang="en-US" sz="2000" dirty="0"/>
          </a:p>
        </p:txBody>
      </p:sp>
      <p:pic>
        <p:nvPicPr>
          <p:cNvPr id="16390" name="Picture 11">
            <a:extLst>
              <a:ext uri="{FF2B5EF4-FFF2-40B4-BE49-F238E27FC236}">
                <a16:creationId xmlns:a16="http://schemas.microsoft.com/office/drawing/2014/main" id="{5BC90D6C-C29D-4618-8E26-7EC042F3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021" y="908720"/>
            <a:ext cx="25304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mage result for digital SiPM Philips">
            <a:extLst>
              <a:ext uri="{FF2B5EF4-FFF2-40B4-BE49-F238E27FC236}">
                <a16:creationId xmlns:a16="http://schemas.microsoft.com/office/drawing/2014/main" id="{3E191537-6189-42D9-8B24-C4FEF02B5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8368605" cy="304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4359EF-EB67-4C0E-AC58-46F84EA8F677}"/>
              </a:ext>
            </a:extLst>
          </p:cNvPr>
          <p:cNvSpPr/>
          <p:nvPr/>
        </p:nvSpPr>
        <p:spPr>
          <a:xfrm>
            <a:off x="3681197" y="6110623"/>
            <a:ext cx="20393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OTfbba3ace.B"/>
              </a:rPr>
              <a:t>T. </a:t>
            </a:r>
            <a:r>
              <a:rPr lang="en-US" dirty="0" err="1">
                <a:latin typeface="AdvOTfbba3ace.B"/>
              </a:rPr>
              <a:t>Frach</a:t>
            </a:r>
            <a:r>
              <a:rPr lang="en-US" dirty="0">
                <a:latin typeface="AdvOTfbba3ace.B"/>
              </a:rPr>
              <a:t> et al.,  IEEE NSS/MIC 2009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C80F756-1D19-4261-9919-15FC62C7AC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Sergey Vinogradov	</a:t>
            </a:r>
            <a:r>
              <a:rPr lang="ru-RU" dirty="0"/>
              <a:t>Solid </a:t>
            </a:r>
            <a:r>
              <a:rPr lang="en-US" dirty="0"/>
              <a:t>S</a:t>
            </a:r>
            <a:r>
              <a:rPr lang="ru-RU" dirty="0"/>
              <a:t>tate </a:t>
            </a:r>
            <a:r>
              <a:rPr lang="en-US" dirty="0"/>
              <a:t>P</a:t>
            </a:r>
            <a:r>
              <a:rPr lang="ru-RU" dirty="0"/>
              <a:t>hoton </a:t>
            </a:r>
            <a:r>
              <a:rPr lang="en-US" dirty="0"/>
              <a:t>D</a:t>
            </a:r>
            <a:r>
              <a:rPr lang="ru-RU" dirty="0"/>
              <a:t>etectors</a:t>
            </a:r>
            <a:r>
              <a:rPr lang="en-US" altLang="ru-RU" dirty="0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42</a:t>
            </a:fld>
            <a:r>
              <a:rPr lang="en-US" altLang="ru-RU" dirty="0"/>
              <a:t>	</a:t>
            </a:r>
            <a:endParaRPr lang="ru-RU" alt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D6CF-E8E9-4110-80A1-28236D5A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48" y="78120"/>
            <a:ext cx="8785101" cy="836613"/>
          </a:xfrm>
        </p:spPr>
        <p:txBody>
          <a:bodyPr/>
          <a:lstStyle/>
          <a:p>
            <a:r>
              <a:rPr lang="en-US" b="0" dirty="0"/>
              <a:t>SPAD arrays: Multi-Digital SiPM and more… </a:t>
            </a:r>
            <a:br>
              <a:rPr lang="en-US" b="0" dirty="0"/>
            </a:br>
            <a:r>
              <a:rPr lang="en-US" b="0" dirty="0"/>
              <a:t>Aqua Lab EPFL / TU Delft (</a:t>
            </a:r>
            <a:r>
              <a:rPr lang="en-US" b="0" dirty="0" err="1"/>
              <a:t>Edoardo</a:t>
            </a:r>
            <a:r>
              <a:rPr lang="en-US" b="0" dirty="0"/>
              <a:t> </a:t>
            </a:r>
            <a:r>
              <a:rPr lang="en-US" b="0" dirty="0" err="1"/>
              <a:t>Charbon</a:t>
            </a:r>
            <a:r>
              <a:rPr lang="en-US" b="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89717-07AE-4F8E-9164-5FC7655F3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2909D-5370-4BAE-BEBA-1F29DC60E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43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B6CA4-0533-4BC3-A3E7-20D870AD6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28" y="992206"/>
            <a:ext cx="4004286" cy="2995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E55D16-251B-4058-BF86-3972AE479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794" y="989092"/>
            <a:ext cx="4585186" cy="3429994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D8C26302-71A5-4A33-B207-050AB4B03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4" y="6205802"/>
            <a:ext cx="15440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E. </a:t>
            </a:r>
            <a:r>
              <a:rPr lang="en-US" altLang="en-US" dirty="0" err="1"/>
              <a:t>Charbon</a:t>
            </a:r>
            <a:r>
              <a:rPr lang="en-US" altLang="en-US" dirty="0"/>
              <a:t>, FAST 2018</a:t>
            </a:r>
            <a:endParaRPr lang="ru-RU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07635E-98DD-47C5-90F6-352EF1D03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877" y="3999130"/>
            <a:ext cx="2104188" cy="23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82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9E29A-0DAD-432E-BD56-A26DA6441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Performance of SPADs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D3937-388F-4EBE-A32B-B236B230F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4774A-588C-4A57-88FE-84020A17B2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44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4110A-B9EB-405D-B295-191FB8B31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10463"/>
            <a:ext cx="8087523" cy="4938817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943AED8D-FAFE-444C-900B-2F989C7D2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804" y="6198977"/>
            <a:ext cx="15440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E. </a:t>
            </a:r>
            <a:r>
              <a:rPr lang="en-US" altLang="en-US" dirty="0" err="1"/>
              <a:t>Charbon</a:t>
            </a:r>
            <a:r>
              <a:rPr lang="en-US" altLang="en-US" dirty="0"/>
              <a:t>, FAST 2018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9155037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5CA77-50DF-4D4B-9A64-55788A017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0" y="0"/>
            <a:ext cx="8785101" cy="836613"/>
          </a:xfrm>
        </p:spPr>
        <p:txBody>
          <a:bodyPr/>
          <a:lstStyle/>
          <a:p>
            <a:r>
              <a:rPr lang="en-US" b="0" dirty="0"/>
              <a:t>3D SiPM (SPAD Array), Sherbrook University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3BDAA1-F700-4721-BFFD-08078A804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4128" y="917452"/>
            <a:ext cx="2451405" cy="243071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D6340-E1E9-42F2-9531-33C3B4C526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45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D1262-31C1-45E5-A275-CAC6727B1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69" y="980728"/>
            <a:ext cx="5058901" cy="3338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0FB6BC-A0EA-421F-9321-6FB52E30D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3429001"/>
            <a:ext cx="4308408" cy="30448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5ABA51-BDAE-42AA-8F2D-332C84A081CA}"/>
              </a:ext>
            </a:extLst>
          </p:cNvPr>
          <p:cNvSpPr/>
          <p:nvPr/>
        </p:nvSpPr>
        <p:spPr>
          <a:xfrm>
            <a:off x="467544" y="4659049"/>
            <a:ext cx="9108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dvOTfbba3ace.B"/>
              </a:rPr>
              <a:t>J. F. Pratte et al.,  FAST 2014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>
                <a:latin typeface="AdvOTfbba3ace.B"/>
              </a:rPr>
              <a:t>F. </a:t>
            </a:r>
            <a:r>
              <a:rPr lang="en-US" sz="1400" dirty="0" err="1">
                <a:latin typeface="AdvOTfbba3ace.B"/>
              </a:rPr>
              <a:t>Nolet</a:t>
            </a:r>
            <a:r>
              <a:rPr lang="en-US" sz="1400" dirty="0">
                <a:latin typeface="AdvOTfbba3ace.B"/>
              </a:rPr>
              <a:t> et  al., NDIP 2017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81512-99F7-4172-B967-CDAACE59D25D}"/>
              </a:ext>
            </a:extLst>
          </p:cNvPr>
          <p:cNvSpPr/>
          <p:nvPr/>
        </p:nvSpPr>
        <p:spPr>
          <a:xfrm>
            <a:off x="467544" y="5426565"/>
            <a:ext cx="38352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dvOTfbba3ace.B"/>
              </a:rPr>
              <a:t>SPTR of single SPAD + TDC = 17.5 ps FWHM</a:t>
            </a:r>
          </a:p>
        </p:txBody>
      </p:sp>
    </p:spTree>
    <p:extLst>
      <p:ext uri="{BB962C8B-B14F-4D97-AF65-F5344CB8AC3E}">
        <p14:creationId xmlns:p14="http://schemas.microsoft.com/office/powerpoint/2010/main" val="3935356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A46A9-FEC1-4209-A35A-0021B4BE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Quantum Image Sensor: ultimate CMOS imager</a:t>
            </a:r>
            <a:br>
              <a:rPr lang="en-US" b="0" dirty="0"/>
            </a:br>
            <a:r>
              <a:rPr lang="en-US" b="0" dirty="0"/>
              <a:t>Dartmouth College (Eric </a:t>
            </a:r>
            <a:r>
              <a:rPr lang="en-US" b="0" dirty="0" err="1"/>
              <a:t>Fossum</a:t>
            </a:r>
            <a:r>
              <a:rPr lang="en-US" b="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35E96-7759-4D08-B0C3-C18127907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Size &lt; 500 nm</a:t>
            </a:r>
          </a:p>
          <a:p>
            <a:r>
              <a:rPr lang="en-US" sz="1800" dirty="0"/>
              <a:t>Capacitance &lt; 1 </a:t>
            </a:r>
            <a:r>
              <a:rPr lang="en-US" sz="1800" dirty="0" err="1"/>
              <a:t>fF</a:t>
            </a:r>
            <a:endParaRPr lang="en-US" sz="1800" dirty="0"/>
          </a:p>
          <a:p>
            <a:r>
              <a:rPr lang="en-US" sz="1800" dirty="0"/>
              <a:t>Gain ~ 1mV/e</a:t>
            </a:r>
          </a:p>
          <a:p>
            <a:r>
              <a:rPr lang="en-US" sz="1800" dirty="0"/>
              <a:t>Noise &lt; 0.15 e RMS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5FD27-04E2-4DB8-A585-6EFCD8881F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46</a:t>
            </a:fld>
            <a:r>
              <a:rPr lang="en-US" altLang="ru-RU"/>
              <a:t>	</a:t>
            </a:r>
            <a:endParaRPr lang="ru-RU" altLang="ru-R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5966C-F6D3-479B-B92D-35E109029B88}"/>
              </a:ext>
            </a:extLst>
          </p:cNvPr>
          <p:cNvSpPr/>
          <p:nvPr/>
        </p:nvSpPr>
        <p:spPr>
          <a:xfrm>
            <a:off x="35371" y="6033928"/>
            <a:ext cx="91086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dvOTfbba3ace.B"/>
              </a:rPr>
              <a:t>J. Ma et al., Photon-number-resolving megapixel image sensor at room temperature without avalanche gain, Optica 2017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5DD7B-FA0A-4EBA-BD1A-D1EE6A078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529115"/>
            <a:ext cx="5816488" cy="4247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2E7F6B-4DE8-4A08-A15D-14E1E7A17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35" y="2431530"/>
            <a:ext cx="2715521" cy="328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245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FD638-A3BC-4903-98CC-4BB71B271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0A690-D409-47FA-8E5E-6BFB2F4AB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◙"/>
              <a:defRPr/>
            </a:pPr>
            <a:r>
              <a:rPr lang="en-US" altLang="en-US" sz="1800" dirty="0"/>
              <a:t>SiPM technology: breakthrough in photon detection</a:t>
            </a:r>
          </a:p>
          <a:p>
            <a:pPr lvl="1">
              <a:defRPr/>
            </a:pPr>
            <a:r>
              <a:rPr lang="en-US" altLang="en-US" sz="1600" dirty="0"/>
              <a:t>Superior photon number resolution and time resolution</a:t>
            </a:r>
          </a:p>
          <a:p>
            <a:pPr lvl="1">
              <a:defRPr/>
            </a:pPr>
            <a:r>
              <a:rPr lang="en-US" altLang="en-US" sz="1600" dirty="0"/>
              <a:t>Highly competitive in short (ps – ns range) pulse detection</a:t>
            </a:r>
          </a:p>
          <a:p>
            <a:pPr lvl="1">
              <a:defRPr/>
            </a:pPr>
            <a:r>
              <a:rPr lang="en-US" altLang="en-US" sz="1600" dirty="0"/>
              <a:t>CMOS-compatible / mass production / low cost / reliable technology</a:t>
            </a:r>
          </a:p>
          <a:p>
            <a:pPr lvl="1">
              <a:defRPr/>
            </a:pPr>
            <a:r>
              <a:rPr lang="en-US" altLang="en-US" sz="1600" dirty="0"/>
              <a:t>Position-sensitive </a:t>
            </a:r>
            <a:r>
              <a:rPr lang="en-US" altLang="en-US" sz="1600" dirty="0" err="1"/>
              <a:t>SiPMs</a:t>
            </a:r>
            <a:r>
              <a:rPr lang="en-US" altLang="en-US" sz="1600" dirty="0"/>
              <a:t> are promising as inexpensive imagers</a:t>
            </a:r>
          </a:p>
          <a:p>
            <a:pPr lvl="1">
              <a:defRPr/>
            </a:pPr>
            <a:r>
              <a:rPr lang="en-US" altLang="en-US" sz="1600" dirty="0"/>
              <a:t>Fast progress in: </a:t>
            </a:r>
          </a:p>
          <a:p>
            <a:pPr lvl="2">
              <a:defRPr/>
            </a:pPr>
            <a:r>
              <a:rPr lang="en-US" altLang="en-US" sz="1600" dirty="0"/>
              <a:t>PDE </a:t>
            </a:r>
          </a:p>
          <a:p>
            <a:pPr lvl="2">
              <a:defRPr/>
            </a:pPr>
            <a:r>
              <a:rPr lang="en-US" altLang="en-US" sz="1600" dirty="0"/>
              <a:t>Dynamic range </a:t>
            </a:r>
          </a:p>
          <a:p>
            <a:pPr lvl="2">
              <a:defRPr/>
            </a:pPr>
            <a:r>
              <a:rPr lang="en-US" altLang="en-US" sz="1600" dirty="0"/>
              <a:t>SPTR</a:t>
            </a:r>
          </a:p>
          <a:p>
            <a:pPr lvl="2">
              <a:defRPr/>
            </a:pPr>
            <a:r>
              <a:rPr lang="en-US" altLang="en-US" sz="1600" dirty="0"/>
              <a:t>Non-silicon SSPM</a:t>
            </a:r>
          </a:p>
          <a:p>
            <a:pPr lvl="3">
              <a:defRPr/>
            </a:pPr>
            <a:r>
              <a:rPr lang="en-US" altLang="en-US" sz="1600" dirty="0"/>
              <a:t>NIR</a:t>
            </a:r>
          </a:p>
          <a:p>
            <a:pPr lvl="3">
              <a:defRPr/>
            </a:pPr>
            <a:r>
              <a:rPr lang="en-US" altLang="en-US" sz="1600" dirty="0"/>
              <a:t>UV</a:t>
            </a:r>
          </a:p>
          <a:p>
            <a:pPr lvl="3">
              <a:defRPr/>
            </a:pPr>
            <a:r>
              <a:rPr lang="en-US" altLang="en-US" sz="1600" dirty="0" err="1"/>
              <a:t>RadHard</a:t>
            </a:r>
            <a:endParaRPr lang="en-US" altLang="en-US" sz="1600" dirty="0"/>
          </a:p>
          <a:p>
            <a:pPr lvl="1">
              <a:defRPr/>
            </a:pPr>
            <a:r>
              <a:rPr lang="en-US" altLang="en-US" sz="1600" dirty="0"/>
              <a:t>Convergence of</a:t>
            </a:r>
          </a:p>
          <a:p>
            <a:pPr lvl="2">
              <a:defRPr/>
            </a:pPr>
            <a:r>
              <a:rPr lang="en-US" altLang="en-US" sz="1600" dirty="0"/>
              <a:t> Analog </a:t>
            </a:r>
            <a:r>
              <a:rPr lang="en-US" altLang="en-US" sz="1600" dirty="0" err="1"/>
              <a:t>SiPMs</a:t>
            </a:r>
            <a:endParaRPr lang="en-US" altLang="en-US" sz="1600" dirty="0"/>
          </a:p>
          <a:p>
            <a:pPr lvl="2">
              <a:defRPr/>
            </a:pPr>
            <a:r>
              <a:rPr lang="en-US" altLang="en-US" sz="1600" dirty="0"/>
              <a:t> Digital </a:t>
            </a:r>
            <a:r>
              <a:rPr lang="en-US" altLang="en-US" sz="1600" dirty="0" err="1"/>
              <a:t>SiPMs</a:t>
            </a:r>
            <a:endParaRPr lang="en-US" altLang="en-US" sz="1600" dirty="0"/>
          </a:p>
          <a:p>
            <a:pPr lvl="2">
              <a:defRPr/>
            </a:pPr>
            <a:r>
              <a:rPr lang="en-US" altLang="en-US" sz="1600" dirty="0"/>
              <a:t> SPAD arrays</a:t>
            </a:r>
          </a:p>
          <a:p>
            <a:pPr lvl="2">
              <a:defRPr/>
            </a:pPr>
            <a:r>
              <a:rPr lang="en-US" altLang="en-US" sz="1600" dirty="0"/>
              <a:t>3D </a:t>
            </a:r>
            <a:r>
              <a:rPr lang="en-US" altLang="en-US" sz="1600" dirty="0" err="1"/>
              <a:t>SiPMs</a:t>
            </a:r>
            <a:endParaRPr lang="en-US" altLang="en-US" sz="16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661642-C052-4D74-8700-D2DBD50AF5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47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D4CA6A-B5FE-46C7-8B29-72A852140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662" y="2574198"/>
            <a:ext cx="5864860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05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8472" y="1872878"/>
            <a:ext cx="5511800" cy="908050"/>
          </a:xfrm>
        </p:spPr>
        <p:txBody>
          <a:bodyPr/>
          <a:lstStyle/>
          <a:p>
            <a:pPr eaLnBrk="1" hangingPunct="1"/>
            <a:r>
              <a:rPr lang="en-US" altLang="en-US" b="0" dirty="0"/>
              <a:t>Acknowledgements</a:t>
            </a:r>
            <a:endParaRPr lang="ru-RU" altLang="en-US" b="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646" y="3068960"/>
            <a:ext cx="7488832" cy="3558872"/>
          </a:xfrm>
        </p:spPr>
        <p:txBody>
          <a:bodyPr/>
          <a:lstStyle/>
          <a:p>
            <a:pPr algn="l"/>
            <a:r>
              <a:rPr lang="en-US" altLang="ru-RU" dirty="0"/>
              <a:t>This work was supported in part by EC under</a:t>
            </a:r>
          </a:p>
          <a:p>
            <a:pPr lvl="1" algn="l"/>
            <a:endParaRPr lang="en-GB" altLang="ru-RU" dirty="0"/>
          </a:p>
          <a:p>
            <a:pPr algn="l"/>
            <a:r>
              <a:rPr lang="en-GB" altLang="ru-RU" sz="2000" dirty="0"/>
              <a:t>Grant Agreement FP7 329100 “SiPM in-depth”</a:t>
            </a:r>
          </a:p>
          <a:p>
            <a:pPr lvl="1" algn="l"/>
            <a:endParaRPr lang="en-GB" altLang="ru-RU" dirty="0">
              <a:ea typeface="+mn-ea"/>
            </a:endParaRPr>
          </a:p>
          <a:p>
            <a:pPr algn="l"/>
            <a:r>
              <a:rPr lang="en-GB" altLang="ru-RU" sz="2000" dirty="0"/>
              <a:t>FAST (Fast Advanced Scintillation Timing) COST </a:t>
            </a:r>
            <a:r>
              <a:rPr lang="en-US" sz="2000" dirty="0"/>
              <a:t>TD1401 </a:t>
            </a:r>
            <a:r>
              <a:rPr lang="en-GB" altLang="ru-RU" sz="2000" dirty="0"/>
              <a:t>action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“SENSE – a roadmap for the ideal low light level sensor development” Horizon 2020 FET-Open CSA project</a:t>
            </a:r>
          </a:p>
          <a:p>
            <a:pPr lvl="1" algn="l"/>
            <a:endParaRPr lang="en-GB" altLang="ru-RU" dirty="0"/>
          </a:p>
          <a:p>
            <a:pPr eaLnBrk="1" hangingPunct="1"/>
            <a:endParaRPr lang="en-US" altLang="en-US" sz="3200" dirty="0"/>
          </a:p>
          <a:p>
            <a:pPr eaLnBrk="1" hangingPunct="1"/>
            <a:endParaRPr lang="en-US" altLang="en-US" b="1" dirty="0"/>
          </a:p>
        </p:txBody>
      </p:sp>
      <p:pic>
        <p:nvPicPr>
          <p:cNvPr id="5" name="Picture 6" descr="fast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35" y="4534954"/>
            <a:ext cx="1017391" cy="47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57" y="3789040"/>
            <a:ext cx="1017391" cy="410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D55EFF-9111-402B-BC36-8ED5804B7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0" y="5157192"/>
            <a:ext cx="1079764" cy="1241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C438E-3006-4F13-ACC7-6476C5AC3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764704"/>
            <a:ext cx="3491880" cy="485185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EDB4B2-BC84-45D2-B043-6E9FCBE239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Sergey Vinogradov	</a:t>
            </a:r>
            <a:r>
              <a:rPr lang="ru-RU" dirty="0"/>
              <a:t>Solid </a:t>
            </a:r>
            <a:r>
              <a:rPr lang="en-US" dirty="0"/>
              <a:t>S</a:t>
            </a:r>
            <a:r>
              <a:rPr lang="ru-RU" dirty="0"/>
              <a:t>tate </a:t>
            </a:r>
            <a:r>
              <a:rPr lang="en-US" dirty="0"/>
              <a:t>P</a:t>
            </a:r>
            <a:r>
              <a:rPr lang="ru-RU" dirty="0"/>
              <a:t>hoton </a:t>
            </a:r>
            <a:r>
              <a:rPr lang="en-US" dirty="0"/>
              <a:t>D</a:t>
            </a:r>
            <a:r>
              <a:rPr lang="ru-RU" dirty="0"/>
              <a:t>etectors</a:t>
            </a:r>
            <a:r>
              <a:rPr lang="en-US" altLang="ru-RU" dirty="0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48</a:t>
            </a:fld>
            <a:r>
              <a:rPr lang="en-US" altLang="ru-RU" dirty="0"/>
              <a:t>	</a:t>
            </a:r>
            <a:endParaRPr lang="ru-RU" alt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8472" y="1872878"/>
            <a:ext cx="5511800" cy="908050"/>
          </a:xfrm>
        </p:spPr>
        <p:txBody>
          <a:bodyPr/>
          <a:lstStyle/>
          <a:p>
            <a:pPr eaLnBrk="1" hangingPunct="1"/>
            <a:r>
              <a:rPr lang="en-US" altLang="en-US" b="0" dirty="0"/>
              <a:t>The end</a:t>
            </a:r>
            <a:endParaRPr lang="ru-RU" altLang="en-US" b="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576" y="2983790"/>
            <a:ext cx="7488832" cy="3558872"/>
          </a:xfrm>
        </p:spPr>
        <p:txBody>
          <a:bodyPr/>
          <a:lstStyle/>
          <a:p>
            <a:pPr eaLnBrk="1" hangingPunct="1"/>
            <a:r>
              <a:rPr lang="en-US" altLang="en-US" dirty="0"/>
              <a:t>Thank you for your attention!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Questions?</a:t>
            </a:r>
          </a:p>
          <a:p>
            <a:pPr eaLnBrk="1" hangingPunct="1"/>
            <a:r>
              <a:rPr lang="en-US" altLang="en-US" dirty="0"/>
              <a:t>Objections?</a:t>
            </a:r>
          </a:p>
          <a:p>
            <a:pPr eaLnBrk="1" hangingPunct="1"/>
            <a:r>
              <a:rPr lang="en-US" altLang="en-US" dirty="0"/>
              <a:t>Opinions?</a:t>
            </a:r>
          </a:p>
          <a:p>
            <a:pPr eaLnBrk="1" hangingPunct="1"/>
            <a:r>
              <a:rPr lang="en-US" altLang="en-US" dirty="0"/>
              <a:t>…</a:t>
            </a:r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sz="2000" i="1" u="sng" dirty="0">
                <a:solidFill>
                  <a:srgbClr val="0000CC"/>
                </a:solidFill>
              </a:rPr>
              <a:t>vin@lebedev.ru</a:t>
            </a:r>
          </a:p>
          <a:p>
            <a:pPr lvl="1" algn="l"/>
            <a:endParaRPr lang="en-GB" altLang="ru-RU" dirty="0"/>
          </a:p>
          <a:p>
            <a:pPr lvl="1" algn="l"/>
            <a:endParaRPr lang="en-GB" altLang="ru-RU" dirty="0"/>
          </a:p>
          <a:p>
            <a:pPr eaLnBrk="1" hangingPunct="1"/>
            <a:endParaRPr lang="en-US" altLang="en-US" sz="3200" dirty="0"/>
          </a:p>
          <a:p>
            <a:pPr eaLnBrk="1" hangingPunct="1"/>
            <a:endParaRPr lang="en-US" alt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6C438E-3006-4F13-ACC7-6476C5AC3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742385"/>
            <a:ext cx="3491880" cy="485185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EDB4B2-BC84-45D2-B043-6E9FCBE239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Sergey Vinogradov	</a:t>
            </a:r>
            <a:r>
              <a:rPr lang="ru-RU" dirty="0"/>
              <a:t>Solid </a:t>
            </a:r>
            <a:r>
              <a:rPr lang="en-US" dirty="0"/>
              <a:t>S</a:t>
            </a:r>
            <a:r>
              <a:rPr lang="ru-RU" dirty="0"/>
              <a:t>tate </a:t>
            </a:r>
            <a:r>
              <a:rPr lang="en-US" dirty="0"/>
              <a:t>P</a:t>
            </a:r>
            <a:r>
              <a:rPr lang="ru-RU" dirty="0"/>
              <a:t>hoton </a:t>
            </a:r>
            <a:r>
              <a:rPr lang="en-US" dirty="0"/>
              <a:t>D</a:t>
            </a:r>
            <a:r>
              <a:rPr lang="ru-RU" dirty="0"/>
              <a:t>etectors</a:t>
            </a:r>
            <a:r>
              <a:rPr lang="en-US" altLang="ru-RU" dirty="0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49</a:t>
            </a:fld>
            <a:r>
              <a:rPr lang="en-US" altLang="ru-RU" dirty="0"/>
              <a:t>	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76613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0F2BF-C176-42AB-8050-A7081F72E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SiPM: concept, physics, designs.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83B31-C0CE-4488-88D0-F2CBA9275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SiPM/SSPM: concept, physics, designs. developments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86883-01EA-4D53-8291-98B2C316EF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5</a:t>
            </a:fld>
            <a:r>
              <a:rPr lang="en-US" altLang="ru-RU"/>
              <a:t>	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65083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4E582-A235-42E4-AA82-ED32EEF38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79E39-796B-485C-987E-FE1A19453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E16EDF-62B4-4E81-8261-C36301E3C5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50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80947B-FD03-4F12-A131-AC0305D03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9"/>
            <a:ext cx="9144000" cy="683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70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F641D-3F80-43E0-A778-FA8439BF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5D01F8-211D-4BCD-9682-8911A86C7B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51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3E73B-80FE-428B-A30A-5755CB20C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49" y="914733"/>
            <a:ext cx="6961451" cy="52075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A1C5C6-5930-4019-B2B7-6F5E8334C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48" y="78120"/>
            <a:ext cx="8785101" cy="836613"/>
          </a:xfrm>
        </p:spPr>
        <p:txBody>
          <a:bodyPr/>
          <a:lstStyle/>
          <a:p>
            <a:r>
              <a:rPr lang="en-US" b="0" dirty="0"/>
              <a:t>SPAD arrays: Multi-Digital SiPM and more…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C6532CED-F717-4081-998D-6C07ABD9E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804" y="6198977"/>
            <a:ext cx="15440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E. </a:t>
            </a:r>
            <a:r>
              <a:rPr lang="en-US" altLang="en-US" dirty="0" err="1"/>
              <a:t>Charbon</a:t>
            </a:r>
            <a:r>
              <a:rPr lang="en-US" altLang="en-US" dirty="0"/>
              <a:t>, FAST 2018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14555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3BCF760B-BC15-4C5E-AD7E-F02D54738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795" y="3212976"/>
            <a:ext cx="2477541" cy="311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591583-537A-4164-A23E-1CB24966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SiPM concept:</a:t>
            </a:r>
            <a:br>
              <a:rPr lang="en-US" b="0" dirty="0"/>
            </a:br>
            <a:r>
              <a:rPr lang="en-US" altLang="en-US" b="0" dirty="0"/>
              <a:t>Basic studies at </a:t>
            </a:r>
            <a:r>
              <a:rPr lang="en-US" b="0" dirty="0"/>
              <a:t>Lebedev Physical Institute (1970s-1990s)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82005-09E3-44F6-AB09-BB7AFE277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Avalanche with Negative Feedback (ANF) concept:</a:t>
            </a:r>
          </a:p>
          <a:p>
            <a:pPr lvl="1"/>
            <a:r>
              <a:rPr lang="en-US" altLang="en-US" sz="1800" dirty="0"/>
              <a:t>Strong positive feedback: avalanche development as fast as possible</a:t>
            </a:r>
          </a:p>
          <a:p>
            <a:pPr lvl="1">
              <a:buFontTx/>
              <a:buNone/>
            </a:pPr>
            <a:r>
              <a:rPr lang="en-US" altLang="en-US" sz="1800" dirty="0"/>
              <a:t>	→ Geiger mode avalanche breakdown with high overvoltage</a:t>
            </a:r>
          </a:p>
          <a:p>
            <a:pPr lvl="1"/>
            <a:r>
              <a:rPr lang="en-US" altLang="en-US" sz="1800" dirty="0"/>
              <a:t>Strong negative feedback: avalanche quenching as fast as possible</a:t>
            </a:r>
          </a:p>
          <a:p>
            <a:pPr lvl="1">
              <a:buFontTx/>
              <a:buNone/>
            </a:pPr>
            <a:r>
              <a:rPr lang="en-US" altLang="en-US" sz="1800" dirty="0"/>
              <a:t>     → Passive quenching by built-in elements (ANF or NAF APD)</a:t>
            </a:r>
          </a:p>
          <a:p>
            <a:pPr lvl="1">
              <a:buNone/>
            </a:pPr>
            <a:r>
              <a:rPr lang="en-US" altLang="en-US" sz="1800" dirty="0"/>
              <a:t>			Capacitive (feedback ~ avalanche charge)</a:t>
            </a:r>
          </a:p>
          <a:p>
            <a:pPr lvl="1">
              <a:buNone/>
            </a:pPr>
            <a:r>
              <a:rPr lang="en-US" altLang="en-US" sz="1800" dirty="0"/>
              <a:t>			Resistive (feedback ~ avalanche current) 			</a:t>
            </a:r>
          </a:p>
          <a:p>
            <a:pPr marL="457200" lvl="1" indent="0">
              <a:buNone/>
            </a:pPr>
            <a:r>
              <a:rPr lang="en-US" altLang="en-US" dirty="0"/>
              <a:t>		</a:t>
            </a:r>
          </a:p>
          <a:p>
            <a:pPr lvl="1">
              <a:buNone/>
            </a:pP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34C52-1134-420B-96A0-891EC56E33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6</a:t>
            </a:fld>
            <a:r>
              <a:rPr lang="en-US" altLang="ru-RU"/>
              <a:t>	</a:t>
            </a:r>
            <a:endParaRPr lang="ru-RU" altLang="ru-RU" dirty="0"/>
          </a:p>
        </p:txBody>
      </p:sp>
      <p:sp>
        <p:nvSpPr>
          <p:cNvPr id="5" name="Oval 2">
            <a:extLst>
              <a:ext uri="{FF2B5EF4-FFF2-40B4-BE49-F238E27FC236}">
                <a16:creationId xmlns:a16="http://schemas.microsoft.com/office/drawing/2014/main" id="{A6585BA0-A900-4C1A-86D6-FF5F6AEBA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240" y="3169043"/>
            <a:ext cx="305374" cy="331965"/>
          </a:xfrm>
          <a:prstGeom prst="ellipse">
            <a:avLst/>
          </a:prstGeom>
          <a:solidFill>
            <a:srgbClr val="FF0000">
              <a:alpha val="14902"/>
            </a:srgb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◙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―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000">
              <a:solidFill>
                <a:schemeClr val="accent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C9D29A-C8E6-429C-9A56-6B29DF0AA958}"/>
              </a:ext>
            </a:extLst>
          </p:cNvPr>
          <p:cNvGrpSpPr/>
          <p:nvPr/>
        </p:nvGrpSpPr>
        <p:grpSpPr>
          <a:xfrm>
            <a:off x="971600" y="3700040"/>
            <a:ext cx="4824536" cy="2393256"/>
            <a:chOff x="2927350" y="4183063"/>
            <a:chExt cx="3805238" cy="1809750"/>
          </a:xfrm>
        </p:grpSpPr>
        <p:graphicFrame>
          <p:nvGraphicFramePr>
            <p:cNvPr id="11" name="Object 7">
              <a:extLst>
                <a:ext uri="{FF2B5EF4-FFF2-40B4-BE49-F238E27FC236}">
                  <a16:creationId xmlns:a16="http://schemas.microsoft.com/office/drawing/2014/main" id="{BFB99D45-AC96-4D6A-8432-DF6FA17579C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3343225"/>
                </p:ext>
              </p:extLst>
            </p:nvPr>
          </p:nvGraphicFramePr>
          <p:xfrm>
            <a:off x="3115988" y="4183063"/>
            <a:ext cx="3616600" cy="17567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7" name="Рисунок" r:id="rId5" imgW="4968240" imgH="2606040" progId="Word.Picture.8">
                    <p:embed/>
                  </p:oleObj>
                </mc:Choice>
                <mc:Fallback>
                  <p:oleObj name="Рисунок" r:id="rId5" imgW="4968240" imgH="2606040" progId="Word.Picture.8">
                    <p:embed/>
                    <p:pic>
                      <p:nvPicPr>
                        <p:cNvPr id="6163" name="Object 7">
                          <a:extLst>
                            <a:ext uri="{FF2B5EF4-FFF2-40B4-BE49-F238E27FC236}">
                              <a16:creationId xmlns:a16="http://schemas.microsoft.com/office/drawing/2014/main" id="{11D73099-1746-4288-B142-E1992DD9195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5988" y="4183063"/>
                          <a:ext cx="3616600" cy="17567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Oval 2">
              <a:extLst>
                <a:ext uri="{FF2B5EF4-FFF2-40B4-BE49-F238E27FC236}">
                  <a16:creationId xmlns:a16="http://schemas.microsoft.com/office/drawing/2014/main" id="{EEDA2AC9-858B-4CCA-A662-DA6760E24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7350" y="5445250"/>
              <a:ext cx="1774236" cy="547563"/>
            </a:xfrm>
            <a:prstGeom prst="ellipse">
              <a:avLst/>
            </a:prstGeom>
            <a:solidFill>
              <a:srgbClr val="FF0000">
                <a:alpha val="14902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◙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80000"/>
                <a:buBlip>
                  <a:blip r:embed="rId4"/>
                </a:buBlip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―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GB" altLang="en-US" sz="1000">
                <a:solidFill>
                  <a:schemeClr val="accent2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A48F1FD-7A69-4839-9173-159E7B615B5A}"/>
              </a:ext>
            </a:extLst>
          </p:cNvPr>
          <p:cNvSpPr/>
          <p:nvPr/>
        </p:nvSpPr>
        <p:spPr>
          <a:xfrm>
            <a:off x="683568" y="6309320"/>
            <a:ext cx="61040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Arial" charset="0"/>
              </a:rPr>
              <a:t>V. Shubin</a:t>
            </a:r>
            <a:r>
              <a:rPr lang="en-US" dirty="0">
                <a:latin typeface="Arial" charset="0"/>
              </a:rPr>
              <a:t>, D</a:t>
            </a:r>
            <a:r>
              <a:rPr lang="ru-RU" dirty="0">
                <a:latin typeface="Arial" charset="0"/>
              </a:rPr>
              <a:t>. Shushakov</a:t>
            </a:r>
            <a:r>
              <a:rPr lang="en-US" dirty="0">
                <a:latin typeface="Arial" charset="0"/>
              </a:rPr>
              <a:t>, </a:t>
            </a:r>
            <a:r>
              <a:rPr lang="ru-RU" dirty="0">
                <a:latin typeface="Arial" charset="0"/>
              </a:rPr>
              <a:t>Encyclopedia of Optical Engineering</a:t>
            </a:r>
            <a:r>
              <a:rPr lang="en-US" dirty="0">
                <a:latin typeface="Arial" charset="0"/>
              </a:rPr>
              <a:t> 2003; </a:t>
            </a:r>
            <a:r>
              <a:rPr lang="ru-RU" dirty="0">
                <a:latin typeface="Arial" charset="0"/>
              </a:rPr>
              <a:t>DOI: 10.1081/E-EOE 120009727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235DC6-5BEE-4452-A696-A5BA9229CF68}"/>
              </a:ext>
            </a:extLst>
          </p:cNvPr>
          <p:cNvSpPr txBox="1"/>
          <p:nvPr/>
        </p:nvSpPr>
        <p:spPr>
          <a:xfrm>
            <a:off x="7869460" y="1412776"/>
            <a:ext cx="10169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ANF</a:t>
            </a:r>
          </a:p>
          <a:p>
            <a:r>
              <a:rPr lang="en-US" sz="1400" dirty="0"/>
              <a:t>=&gt;</a:t>
            </a:r>
          </a:p>
          <a:p>
            <a:r>
              <a:rPr lang="en-US" sz="1400" dirty="0"/>
              <a:t>High gain</a:t>
            </a:r>
          </a:p>
          <a:p>
            <a:r>
              <a:rPr lang="en-US" sz="1400" dirty="0"/>
              <a:t>+</a:t>
            </a:r>
          </a:p>
          <a:p>
            <a:r>
              <a:rPr lang="en-US" sz="1400" dirty="0"/>
              <a:t>Low noise</a:t>
            </a:r>
          </a:p>
          <a:p>
            <a:r>
              <a:rPr lang="en-US" sz="1400" dirty="0"/>
              <a:t>+ </a:t>
            </a:r>
          </a:p>
          <a:p>
            <a:r>
              <a:rPr lang="en-US" sz="1400" dirty="0"/>
              <a:t>Fast time</a:t>
            </a:r>
          </a:p>
        </p:txBody>
      </p:sp>
    </p:spTree>
    <p:extLst>
      <p:ext uri="{BB962C8B-B14F-4D97-AF65-F5344CB8AC3E}">
        <p14:creationId xmlns:p14="http://schemas.microsoft.com/office/powerpoint/2010/main" val="4032553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C3F3663-7325-490B-903D-B5B3DC6967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0" dirty="0"/>
              <a:t>SiPM physics: </a:t>
            </a:r>
            <a:br>
              <a:rPr lang="en-US" sz="2000" b="0" dirty="0"/>
            </a:br>
            <a:r>
              <a:rPr lang="en-US" sz="2000" b="0" dirty="0"/>
              <a:t>model of </a:t>
            </a:r>
            <a:r>
              <a:rPr lang="en-GB" altLang="en-US" sz="2000" b="0" dirty="0"/>
              <a:t>single-electron ANF process</a:t>
            </a:r>
            <a:endParaRPr lang="ru-RU" altLang="en-US" sz="2000" b="0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65190DC-50F0-41F4-B232-E15866217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07950" y="942975"/>
            <a:ext cx="6935788" cy="5329238"/>
          </a:xfrm>
        </p:spPr>
        <p:txBody>
          <a:bodyPr/>
          <a:lstStyle/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>
              <a:defRPr/>
            </a:pPr>
            <a:endParaRPr lang="en-US" altLang="en-US" b="0" dirty="0"/>
          </a:p>
        </p:txBody>
      </p:sp>
      <p:pic>
        <p:nvPicPr>
          <p:cNvPr id="6149" name="Picture 12" descr="F_M">
            <a:extLst>
              <a:ext uri="{FF2B5EF4-FFF2-40B4-BE49-F238E27FC236}">
                <a16:creationId xmlns:a16="http://schemas.microsoft.com/office/drawing/2014/main" id="{929B87EB-CE4F-44BA-8333-E034440F3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53901"/>
            <a:ext cx="3080115" cy="256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BBDF2AAD-75F4-4AD6-9510-A8B621BED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4" y="1116869"/>
            <a:ext cx="3843599" cy="276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3">
            <a:extLst>
              <a:ext uri="{FF2B5EF4-FFF2-40B4-BE49-F238E27FC236}">
                <a16:creationId xmlns:a16="http://schemas.microsoft.com/office/drawing/2014/main" id="{096D77BF-9469-4A9D-AB03-C61CFCCF3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910301"/>
            <a:ext cx="84249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Arial" charset="0"/>
                <a:cs typeface="+mn-cs"/>
              </a:rPr>
              <a:t>D</a:t>
            </a:r>
            <a:r>
              <a:rPr lang="en-US" sz="1600" dirty="0">
                <a:solidFill>
                  <a:schemeClr val="accent2"/>
                </a:solidFill>
                <a:latin typeface="Arial" charset="0"/>
                <a:cs typeface="+mn-cs"/>
              </a:rPr>
              <a:t>istribution of single electron Gain		       </a:t>
            </a:r>
            <a:r>
              <a:rPr lang="en-US" sz="1600" dirty="0">
                <a:latin typeface="Arial" charset="0"/>
              </a:rPr>
              <a:t>Excess Noise Factor of Gain</a:t>
            </a:r>
            <a:endParaRPr lang="ru-RU" sz="1600" dirty="0">
              <a:solidFill>
                <a:schemeClr val="accent2"/>
              </a:solidFill>
              <a:latin typeface="Arial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8F22A-6F24-42D9-B8C7-37896EA6E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4113022"/>
            <a:ext cx="3096344" cy="2268305"/>
          </a:xfrm>
          <a:prstGeom prst="rect">
            <a:avLst/>
          </a:prstGeom>
        </p:spPr>
      </p:pic>
      <p:sp>
        <p:nvSpPr>
          <p:cNvPr id="30" name="Text Box 13">
            <a:extLst>
              <a:ext uri="{FF2B5EF4-FFF2-40B4-BE49-F238E27FC236}">
                <a16:creationId xmlns:a16="http://schemas.microsoft.com/office/drawing/2014/main" id="{6BA9A24C-212E-45CB-BCE6-4313A7A98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408" y="3810526"/>
            <a:ext cx="70640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2"/>
                </a:solidFill>
                <a:latin typeface="Arial" charset="0"/>
                <a:cs typeface="+mn-cs"/>
              </a:rPr>
              <a:t>Gain vs Overvoltage			ANF process time	</a:t>
            </a:r>
            <a:endParaRPr lang="ru-RU" sz="1600" dirty="0">
              <a:solidFill>
                <a:schemeClr val="accent2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3A5E6B-C1E1-4433-863E-54CBD1F39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7" y="4123604"/>
            <a:ext cx="2931115" cy="2238674"/>
          </a:xfrm>
          <a:prstGeom prst="rect">
            <a:avLst/>
          </a:prstGeom>
        </p:spPr>
      </p:pic>
      <p:sp>
        <p:nvSpPr>
          <p:cNvPr id="34" name="TextBox 9">
            <a:extLst>
              <a:ext uri="{FF2B5EF4-FFF2-40B4-BE49-F238E27FC236}">
                <a16:creationId xmlns:a16="http://schemas.microsoft.com/office/drawing/2014/main" id="{B03884DE-ABA5-4252-91D9-0DEE46B1F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6279281"/>
            <a:ext cx="63373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◙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7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―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000" b="0" dirty="0">
                <a:solidFill>
                  <a:schemeClr val="accent2"/>
                </a:solidFill>
                <a:latin typeface="Arial" charset="0"/>
              </a:rPr>
              <a:t>D. </a:t>
            </a:r>
            <a:r>
              <a:rPr lang="en-US" altLang="en-US" sz="1000" b="0" dirty="0" err="1">
                <a:solidFill>
                  <a:schemeClr val="accent2"/>
                </a:solidFill>
                <a:latin typeface="Arial" charset="0"/>
              </a:rPr>
              <a:t>Shushakov</a:t>
            </a:r>
            <a:r>
              <a:rPr lang="en-US" altLang="en-US" sz="1000" b="0" dirty="0">
                <a:solidFill>
                  <a:schemeClr val="accent2"/>
                </a:solidFill>
                <a:latin typeface="Arial" charset="0"/>
              </a:rPr>
              <a:t>, </a:t>
            </a:r>
            <a:r>
              <a:rPr lang="en-GB" altLang="en-US" sz="1000" b="0" dirty="0">
                <a:solidFill>
                  <a:schemeClr val="accent2"/>
                </a:solidFill>
                <a:latin typeface="Arial" charset="0"/>
              </a:rPr>
              <a:t>V. </a:t>
            </a:r>
            <a:r>
              <a:rPr lang="en-US" altLang="en-US" sz="1000" b="0" dirty="0">
                <a:solidFill>
                  <a:schemeClr val="accent2"/>
                </a:solidFill>
                <a:latin typeface="Arial" charset="0"/>
              </a:rPr>
              <a:t>Shubin, New Solid State Photomultiplier, SPIE (1995)</a:t>
            </a:r>
            <a:r>
              <a:rPr lang="en-US" altLang="en-US" sz="1000" b="0" dirty="0"/>
              <a:t>		</a:t>
            </a:r>
            <a:endParaRPr lang="en-GB" altLang="en-US" sz="1000" b="0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55250C7-EC1A-4ABB-8466-70BA25EBAF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Sergey Vinogradov	</a:t>
            </a:r>
            <a:r>
              <a:rPr lang="ru-RU" dirty="0"/>
              <a:t>Solid </a:t>
            </a:r>
            <a:r>
              <a:rPr lang="en-US" dirty="0"/>
              <a:t>S</a:t>
            </a:r>
            <a:r>
              <a:rPr lang="ru-RU" dirty="0"/>
              <a:t>tate </a:t>
            </a:r>
            <a:r>
              <a:rPr lang="en-US" dirty="0"/>
              <a:t>P</a:t>
            </a:r>
            <a:r>
              <a:rPr lang="ru-RU" dirty="0"/>
              <a:t>hoton </a:t>
            </a:r>
            <a:r>
              <a:rPr lang="en-US" dirty="0"/>
              <a:t>D</a:t>
            </a:r>
            <a:r>
              <a:rPr lang="ru-RU" dirty="0"/>
              <a:t>etectors</a:t>
            </a:r>
            <a:r>
              <a:rPr lang="en-US" altLang="ru-RU" dirty="0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7</a:t>
            </a:fld>
            <a:r>
              <a:rPr lang="en-US" altLang="ru-RU" dirty="0"/>
              <a:t>	</a:t>
            </a:r>
            <a:endParaRPr lang="ru-RU" alt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C3F3663-7325-490B-903D-B5B3DC6967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0" dirty="0"/>
              <a:t>SiPM physics: </a:t>
            </a:r>
            <a:br>
              <a:rPr lang="en-US" sz="2000" b="0" dirty="0"/>
            </a:br>
            <a:r>
              <a:rPr lang="en-GB" altLang="en-US" sz="2000" b="0" dirty="0"/>
              <a:t>experiment on single-electron ANF process</a:t>
            </a:r>
            <a:endParaRPr lang="ru-RU" altLang="en-US" sz="2000" b="0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65190DC-50F0-41F4-B232-E15866217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07950" y="942975"/>
            <a:ext cx="6935788" cy="5329238"/>
          </a:xfrm>
        </p:spPr>
        <p:txBody>
          <a:bodyPr/>
          <a:lstStyle/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 lvl="1">
              <a:defRPr/>
            </a:pPr>
            <a:endParaRPr lang="en-US" altLang="en-US" sz="1600" b="0" dirty="0"/>
          </a:p>
          <a:p>
            <a:pPr>
              <a:defRPr/>
            </a:pPr>
            <a:endParaRPr lang="en-US" altLang="en-US" b="0" dirty="0"/>
          </a:p>
        </p:txBody>
      </p:sp>
      <p:sp>
        <p:nvSpPr>
          <p:cNvPr id="6148" name="TextBox 9">
            <a:extLst>
              <a:ext uri="{FF2B5EF4-FFF2-40B4-BE49-F238E27FC236}">
                <a16:creationId xmlns:a16="http://schemas.microsoft.com/office/drawing/2014/main" id="{11C1FDFB-5D6B-4620-8921-BC97CA364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6207273"/>
            <a:ext cx="63373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◙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80000"/>
              <a:buBlip>
                <a:blip r:embed="rId3"/>
              </a:buBlip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―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000" b="0" dirty="0">
                <a:solidFill>
                  <a:schemeClr val="accent2"/>
                </a:solidFill>
                <a:latin typeface="Arial" charset="0"/>
              </a:rPr>
              <a:t>D. </a:t>
            </a:r>
            <a:r>
              <a:rPr lang="en-US" altLang="en-US" sz="1000" b="0" dirty="0" err="1">
                <a:solidFill>
                  <a:schemeClr val="accent2"/>
                </a:solidFill>
                <a:latin typeface="Arial" charset="0"/>
              </a:rPr>
              <a:t>Shushakov</a:t>
            </a:r>
            <a:r>
              <a:rPr lang="en-US" altLang="en-US" sz="1000" b="0" dirty="0">
                <a:solidFill>
                  <a:schemeClr val="accent2"/>
                </a:solidFill>
                <a:latin typeface="Arial" charset="0"/>
              </a:rPr>
              <a:t>, </a:t>
            </a:r>
            <a:r>
              <a:rPr lang="en-GB" altLang="en-US" sz="1000" b="0" dirty="0">
                <a:solidFill>
                  <a:schemeClr val="accent2"/>
                </a:solidFill>
                <a:latin typeface="Arial" charset="0"/>
              </a:rPr>
              <a:t>V. </a:t>
            </a:r>
            <a:r>
              <a:rPr lang="en-US" altLang="en-US" sz="1000" b="0" dirty="0">
                <a:solidFill>
                  <a:schemeClr val="accent2"/>
                </a:solidFill>
                <a:latin typeface="Arial" charset="0"/>
              </a:rPr>
              <a:t>Shubin, New Solid State Photomultiplier, SPIE (1995)</a:t>
            </a:r>
            <a:r>
              <a:rPr lang="en-US" altLang="en-US" sz="1000" b="0" dirty="0"/>
              <a:t>		</a:t>
            </a:r>
            <a:endParaRPr lang="en-GB" altLang="en-US" sz="1000" b="0" dirty="0"/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F32FAF10-4208-43AC-A9AD-C03CC64BB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491" y="836712"/>
            <a:ext cx="30089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latin typeface="Arial" charset="0"/>
                <a:cs typeface="+mn-cs"/>
              </a:rPr>
              <a:t>A</a:t>
            </a:r>
            <a:r>
              <a:rPr lang="en-US" sz="1400" dirty="0">
                <a:solidFill>
                  <a:schemeClr val="accent2"/>
                </a:solidFill>
                <a:latin typeface="Arial" charset="0"/>
                <a:cs typeface="+mn-cs"/>
              </a:rPr>
              <a:t> few photon pulse detection</a:t>
            </a:r>
            <a:r>
              <a:rPr lang="en-US" sz="1400" dirty="0">
                <a:latin typeface="Arial" charset="0"/>
                <a:cs typeface="+mn-cs"/>
              </a:rPr>
              <a:t> by c</a:t>
            </a:r>
            <a:r>
              <a:rPr lang="en-US" sz="1400" dirty="0">
                <a:solidFill>
                  <a:schemeClr val="accent2"/>
                </a:solidFill>
                <a:latin typeface="Arial" charset="0"/>
                <a:cs typeface="+mn-cs"/>
              </a:rPr>
              <a:t>harge sensitive preamp</a:t>
            </a:r>
            <a:endParaRPr lang="ru-RU" sz="1400" dirty="0">
              <a:solidFill>
                <a:schemeClr val="accent2"/>
              </a:solidFill>
              <a:latin typeface="Arial" charset="0"/>
              <a:cs typeface="+mn-cs"/>
            </a:endParaRPr>
          </a:p>
        </p:txBody>
      </p:sp>
      <p:sp>
        <p:nvSpPr>
          <p:cNvPr id="17" name="AutoShape 26">
            <a:extLst>
              <a:ext uri="{FF2B5EF4-FFF2-40B4-BE49-F238E27FC236}">
                <a16:creationId xmlns:a16="http://schemas.microsoft.com/office/drawing/2014/main" id="{678893A2-D515-4446-8928-A5906B112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380" y="3645024"/>
            <a:ext cx="215900" cy="287338"/>
          </a:xfrm>
          <a:prstGeom prst="downArrow">
            <a:avLst>
              <a:gd name="adj1" fmla="val 50000"/>
              <a:gd name="adj2" fmla="val 33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pic>
        <p:nvPicPr>
          <p:cNvPr id="18" name="Picture 25">
            <a:extLst>
              <a:ext uri="{FF2B5EF4-FFF2-40B4-BE49-F238E27FC236}">
                <a16:creationId xmlns:a16="http://schemas.microsoft.com/office/drawing/2014/main" id="{0AA18764-1F96-4C5B-BB42-F77632ED4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4" y="1169449"/>
            <a:ext cx="3637436" cy="261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22">
            <a:extLst>
              <a:ext uri="{FF2B5EF4-FFF2-40B4-BE49-F238E27FC236}">
                <a16:creationId xmlns:a16="http://schemas.microsoft.com/office/drawing/2014/main" id="{BB9DDC1A-07E9-4954-A223-E3E660151803}"/>
              </a:ext>
            </a:extLst>
          </p:cNvPr>
          <p:cNvGrpSpPr>
            <a:grpSpLocks/>
          </p:cNvGrpSpPr>
          <p:nvPr/>
        </p:nvGrpSpPr>
        <p:grpSpPr bwMode="auto">
          <a:xfrm>
            <a:off x="325061" y="3710400"/>
            <a:ext cx="6295729" cy="2791690"/>
            <a:chOff x="3334" y="2189"/>
            <a:chExt cx="3938" cy="2007"/>
          </a:xfrm>
        </p:grpSpPr>
        <p:sp>
          <p:nvSpPr>
            <p:cNvPr id="21" name="Text Box 14">
              <a:extLst>
                <a:ext uri="{FF2B5EF4-FFF2-40B4-BE49-F238E27FC236}">
                  <a16:creationId xmlns:a16="http://schemas.microsoft.com/office/drawing/2014/main" id="{237DE9FD-99FB-4C27-936C-23C2079272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4" y="2189"/>
              <a:ext cx="322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latin typeface="Arial" charset="0"/>
                </a:rPr>
                <a:t>Experimental histograms of s</a:t>
              </a:r>
              <a:r>
                <a:rPr lang="en-US" sz="1400" dirty="0">
                  <a:solidFill>
                    <a:schemeClr val="accent2"/>
                  </a:solidFill>
                  <a:latin typeface="Arial" charset="0"/>
                  <a:cs typeface="+mn-cs"/>
                </a:rPr>
                <a:t>ingle photoelectron Gain</a:t>
              </a:r>
              <a:endParaRPr lang="ru-RU" sz="1400" b="1" dirty="0">
                <a:solidFill>
                  <a:schemeClr val="accent2"/>
                </a:solidFill>
                <a:latin typeface="Arial" charset="0"/>
                <a:cs typeface="+mn-cs"/>
              </a:endParaRPr>
            </a:p>
          </p:txBody>
        </p:sp>
        <p:pic>
          <p:nvPicPr>
            <p:cNvPr id="22" name="Picture 18">
              <a:extLst>
                <a:ext uri="{FF2B5EF4-FFF2-40B4-BE49-F238E27FC236}">
                  <a16:creationId xmlns:a16="http://schemas.microsoft.com/office/drawing/2014/main" id="{18A90242-9F42-4A79-836E-E1122D485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2478"/>
              <a:ext cx="2170" cy="1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9">
              <a:extLst>
                <a:ext uri="{FF2B5EF4-FFF2-40B4-BE49-F238E27FC236}">
                  <a16:creationId xmlns:a16="http://schemas.microsoft.com/office/drawing/2014/main" id="{7E9DBB2B-065C-40B2-A794-AF65DEA12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" y="2976"/>
              <a:ext cx="862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>
                  <a:solidFill>
                    <a:schemeClr val="accent2"/>
                  </a:solidFill>
                  <a:latin typeface="Arial" charset="0"/>
                  <a:cs typeface="+mn-cs"/>
                </a:rPr>
                <a:t>Pedestal</a:t>
              </a:r>
              <a:endParaRPr lang="ru-RU" sz="1200">
                <a:solidFill>
                  <a:schemeClr val="accent2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4" name="Text Box 20">
              <a:extLst>
                <a:ext uri="{FF2B5EF4-FFF2-40B4-BE49-F238E27FC236}">
                  <a16:creationId xmlns:a16="http://schemas.microsoft.com/office/drawing/2014/main" id="{B5713C0A-1E6D-4481-9307-EE29BD8D5C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659"/>
              <a:ext cx="635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dirty="0">
                  <a:solidFill>
                    <a:schemeClr val="accent2"/>
                  </a:solidFill>
                  <a:latin typeface="Arial" charset="0"/>
                  <a:cs typeface="+mn-cs"/>
                </a:rPr>
                <a:t>1 </a:t>
              </a:r>
              <a:r>
                <a:rPr lang="en-US" sz="1200" dirty="0" err="1">
                  <a:solidFill>
                    <a:schemeClr val="accent2"/>
                  </a:solidFill>
                  <a:latin typeface="Arial" charset="0"/>
                  <a:cs typeface="+mn-cs"/>
                </a:rPr>
                <a:t>phe</a:t>
              </a:r>
              <a:endParaRPr lang="ru-RU" sz="1200" dirty="0">
                <a:solidFill>
                  <a:schemeClr val="accent2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7" name="Line 21">
              <a:extLst>
                <a:ext uri="{FF2B5EF4-FFF2-40B4-BE49-F238E27FC236}">
                  <a16:creationId xmlns:a16="http://schemas.microsoft.com/office/drawing/2014/main" id="{00775A86-8A20-4BB4-9CAC-5693F7BDC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8" y="3113"/>
              <a:ext cx="362" cy="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 sz="900">
                <a:latin typeface="Arial" charset="0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BFB6EA-EBE4-433B-816A-FDB3D0AA7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448" y="3994092"/>
            <a:ext cx="2970000" cy="2243220"/>
          </a:xfrm>
          <a:prstGeom prst="rect">
            <a:avLst/>
          </a:prstGeom>
        </p:spPr>
      </p:pic>
      <p:sp>
        <p:nvSpPr>
          <p:cNvPr id="28" name="Text Box 13">
            <a:extLst>
              <a:ext uri="{FF2B5EF4-FFF2-40B4-BE49-F238E27FC236}">
                <a16:creationId xmlns:a16="http://schemas.microsoft.com/office/drawing/2014/main" id="{C8A9903C-2898-49A8-9632-0D7366D76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2" y="954674"/>
            <a:ext cx="55492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2"/>
                </a:solidFill>
                <a:latin typeface="Arial" charset="0"/>
                <a:cs typeface="+mn-cs"/>
              </a:rPr>
              <a:t>Simulated distribution of single electron Gain</a:t>
            </a:r>
            <a:endParaRPr lang="ru-RU" sz="1400" dirty="0">
              <a:solidFill>
                <a:schemeClr val="accent2"/>
              </a:solidFill>
              <a:latin typeface="Arial" charset="0"/>
              <a:cs typeface="+mn-cs"/>
            </a:endParaRP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B8949274-C7A8-431B-A1B8-C604E3FB97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27832"/>
            <a:ext cx="9144000" cy="260649"/>
          </a:xfrm>
        </p:spPr>
        <p:txBody>
          <a:bodyPr/>
          <a:lstStyle/>
          <a:p>
            <a:pPr>
              <a:defRPr/>
            </a:pPr>
            <a:r>
              <a:rPr lang="en-US" altLang="ru-RU" dirty="0"/>
              <a:t>Sergey Vinogradov	</a:t>
            </a:r>
            <a:r>
              <a:rPr lang="ru-RU" dirty="0"/>
              <a:t>Solid </a:t>
            </a:r>
            <a:r>
              <a:rPr lang="en-US" dirty="0"/>
              <a:t>S</a:t>
            </a:r>
            <a:r>
              <a:rPr lang="ru-RU" dirty="0"/>
              <a:t>tate </a:t>
            </a:r>
            <a:r>
              <a:rPr lang="en-US" dirty="0"/>
              <a:t>P</a:t>
            </a:r>
            <a:r>
              <a:rPr lang="ru-RU" dirty="0"/>
              <a:t>hoton </a:t>
            </a:r>
            <a:r>
              <a:rPr lang="en-US" dirty="0"/>
              <a:t>D</a:t>
            </a:r>
            <a:r>
              <a:rPr lang="ru-RU" dirty="0"/>
              <a:t>etectors</a:t>
            </a:r>
            <a:r>
              <a:rPr lang="en-US" altLang="ru-RU" dirty="0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8</a:t>
            </a:fld>
            <a:r>
              <a:rPr lang="en-US" altLang="ru-RU" dirty="0"/>
              <a:t>	</a:t>
            </a:r>
            <a:endParaRPr lang="ru-RU" alt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E6E7A-767A-4FF4-90B7-314F216A3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595" y="1416490"/>
            <a:ext cx="2887500" cy="22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58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84F44-5F09-4C55-A114-1CDE681D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SiPM designs: </a:t>
            </a:r>
            <a:br>
              <a:rPr lang="en-US" b="0" dirty="0"/>
            </a:br>
            <a:r>
              <a:rPr lang="en-US" b="0" dirty="0"/>
              <a:t>Basic developments (1988-1998)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8ED87C-FFEA-48B2-95BE-11CB8238B0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ru-RU"/>
              <a:t>Sergey Vinogradov	</a:t>
            </a:r>
            <a:r>
              <a:rPr lang="ru-RU"/>
              <a:t>Solid </a:t>
            </a:r>
            <a:r>
              <a:rPr lang="en-US"/>
              <a:t>S</a:t>
            </a:r>
            <a:r>
              <a:rPr lang="ru-RU"/>
              <a:t>tate </a:t>
            </a:r>
            <a:r>
              <a:rPr lang="en-US"/>
              <a:t>P</a:t>
            </a:r>
            <a:r>
              <a:rPr lang="ru-RU"/>
              <a:t>hoton </a:t>
            </a:r>
            <a:r>
              <a:rPr lang="en-US"/>
              <a:t>D</a:t>
            </a:r>
            <a:r>
              <a:rPr lang="ru-RU"/>
              <a:t>etectors</a:t>
            </a:r>
            <a:r>
              <a:rPr lang="en-US" altLang="ru-RU"/>
              <a:t>		RICH	31-07-2018	          Moscow, Russia	               </a:t>
            </a:r>
            <a:fld id="{A684B3BE-E04E-4C08-A9E3-8828D8CC8E79}" type="slidenum">
              <a:rPr lang="en-US" altLang="ru-RU" smtClean="0"/>
              <a:pPr>
                <a:defRPr/>
              </a:pPr>
              <a:t>9</a:t>
            </a:fld>
            <a:r>
              <a:rPr lang="en-US" altLang="ru-RU"/>
              <a:t>	</a:t>
            </a:r>
            <a:endParaRPr lang="ru-RU" alt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8F3BB1-BDC3-4B33-96C4-3F5C612DC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70" y="908720"/>
            <a:ext cx="3657600" cy="1631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B09605-F514-42D4-9914-AB14C6DF1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08" y="2714957"/>
            <a:ext cx="3657600" cy="1710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6F3169-3D50-4BA8-B748-C2FDD07F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20" y="4509120"/>
            <a:ext cx="3657600" cy="1674667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1D8288B-8B07-4756-A88C-05C8337DF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434" y="980728"/>
            <a:ext cx="3209934" cy="163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0E7684-65B7-4277-AC70-99D70944064E}"/>
              </a:ext>
            </a:extLst>
          </p:cNvPr>
          <p:cNvSpPr txBox="1"/>
          <p:nvPr/>
        </p:nvSpPr>
        <p:spPr>
          <a:xfrm>
            <a:off x="1580063" y="2147801"/>
            <a:ext cx="1976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MOS APD (1970s-1980s)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9FE3F4-AD63-4262-96EF-BA2E559D0A4A}"/>
              </a:ext>
            </a:extLst>
          </p:cNvPr>
          <p:cNvSpPr txBox="1"/>
          <p:nvPr/>
        </p:nvSpPr>
        <p:spPr>
          <a:xfrm>
            <a:off x="1627076" y="4046875"/>
            <a:ext cx="22248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Planar MRS APD (1988)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C2CDA3-94BA-4080-89F6-85473E521774}"/>
              </a:ext>
            </a:extLst>
          </p:cNvPr>
          <p:cNvSpPr txBox="1"/>
          <p:nvPr/>
        </p:nvSpPr>
        <p:spPr>
          <a:xfrm>
            <a:off x="1475656" y="6020970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Needle MRS APD (1989)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41AB929E-5FEF-40C0-ADE6-0D632B276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856" y="5085184"/>
            <a:ext cx="240873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MRS APD with trenches (1998</a:t>
            </a:r>
            <a:r>
              <a:rPr lang="en-US" altLang="en-US" sz="1200" b="0" dirty="0"/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319194-EFD9-4AAA-921F-409B76BD9470}"/>
              </a:ext>
            </a:extLst>
          </p:cNvPr>
          <p:cNvSpPr/>
          <p:nvPr/>
        </p:nvSpPr>
        <p:spPr>
          <a:xfrm>
            <a:off x="3556337" y="6209696"/>
            <a:ext cx="29546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Z. </a:t>
            </a:r>
            <a:r>
              <a:rPr lang="en-US" altLang="en-US" dirty="0" err="1"/>
              <a:t>Sadygov</a:t>
            </a:r>
            <a:r>
              <a:rPr lang="en-US" altLang="en-US" dirty="0"/>
              <a:t>, NDIP 2005, 2008; </a:t>
            </a:r>
            <a:r>
              <a:rPr lang="en-US" altLang="en-US" dirty="0" err="1"/>
              <a:t>ICASiPM</a:t>
            </a:r>
            <a:r>
              <a:rPr lang="en-US" altLang="en-US" dirty="0"/>
              <a:t> 2018 	</a:t>
            </a:r>
            <a:endParaRPr lang="en-US" dirty="0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ED24C7C4-6EEB-4B19-A0A1-82469F6C5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4922" y="5563408"/>
            <a:ext cx="19208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Key developers:</a:t>
            </a:r>
          </a:p>
          <a:p>
            <a:pPr eaLnBrk="1" hangingPunct="1"/>
            <a:r>
              <a:rPr lang="en-US" altLang="en-US" sz="1200" b="0" dirty="0"/>
              <a:t>Z. </a:t>
            </a:r>
            <a:r>
              <a:rPr lang="en-US" altLang="en-US" sz="1200" b="0" dirty="0" err="1"/>
              <a:t>Sadygov</a:t>
            </a:r>
            <a:r>
              <a:rPr lang="en-US" altLang="en-US" sz="1200" b="0" dirty="0"/>
              <a:t> (INR, JINR)</a:t>
            </a:r>
          </a:p>
          <a:p>
            <a:pPr eaLnBrk="1" hangingPunct="1"/>
            <a:r>
              <a:rPr lang="en-US" altLang="en-US" sz="1200" b="0" dirty="0"/>
              <a:t>V. </a:t>
            </a:r>
            <a:r>
              <a:rPr lang="en-US" altLang="en-US" sz="1200" b="0" dirty="0" err="1"/>
              <a:t>Golovin</a:t>
            </a:r>
            <a:r>
              <a:rPr lang="en-US" altLang="en-US" sz="1200" b="0" dirty="0"/>
              <a:t> (MELZ, CPTA)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019C05-E98C-452E-9873-DA00EEB95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370" y="3020541"/>
            <a:ext cx="3215449" cy="179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06782"/>
      </p:ext>
    </p:extLst>
  </p:cSld>
  <p:clrMapOvr>
    <a:masterClrMapping/>
  </p:clrMapOvr>
</p:sld>
</file>

<file path=ppt/theme/theme1.xml><?xml version="1.0" encoding="utf-8"?>
<a:theme xmlns:a="http://schemas.openxmlformats.org/drawingml/2006/main" name="Vinogradov - ОФТТ-OKRF 2015">
  <a:themeElements>
    <a:clrScheme name="Vin - LP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n - LPI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Vin - LP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n - LP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n - LP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n - LP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n - LP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n - LP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n - LP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n - LP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n - LP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n - LP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n - LP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n - LP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63575</TotalTime>
  <Words>2055</Words>
  <Application>Microsoft Office PowerPoint</Application>
  <PresentationFormat>On-screen Show (4:3)</PresentationFormat>
  <Paragraphs>441</Paragraphs>
  <Slides>51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Meiryo UI</vt:lpstr>
      <vt:lpstr>AdvOTfbba3ace.B</vt:lpstr>
      <vt:lpstr>Arial</vt:lpstr>
      <vt:lpstr>Cambria Math</vt:lpstr>
      <vt:lpstr>Symbol</vt:lpstr>
      <vt:lpstr>Times New Roman</vt:lpstr>
      <vt:lpstr>Vinogradov - ОФТТ-OKRF 2015</vt:lpstr>
      <vt:lpstr>Рисунок</vt:lpstr>
      <vt:lpstr>Equation</vt:lpstr>
      <vt:lpstr>Microsoft Equation 3.0</vt:lpstr>
      <vt:lpstr>Document</vt:lpstr>
      <vt:lpstr>Status and perspectives of solid state photon detectors</vt:lpstr>
      <vt:lpstr>Scope &amp; outline</vt:lpstr>
      <vt:lpstr>Cherenkov light detection challenge</vt:lpstr>
      <vt:lpstr>Why Solid State Photon Detectors?</vt:lpstr>
      <vt:lpstr>SiPM: concept, physics, designs. developments</vt:lpstr>
      <vt:lpstr>SiPM concept: Basic studies at Lebedev Physical Institute (1970s-1990s)</vt:lpstr>
      <vt:lpstr>SiPM physics:  model of single-electron ANF process</vt:lpstr>
      <vt:lpstr>SiPM physics:  experiment on single-electron ANF process</vt:lpstr>
      <vt:lpstr>SiPM designs:  Basic developments (1988-1998)</vt:lpstr>
      <vt:lpstr>SiPM designs:  Advanced developments (2000s) </vt:lpstr>
      <vt:lpstr>Modern SiPMs</vt:lpstr>
      <vt:lpstr>SiPM: performance</vt:lpstr>
      <vt:lpstr>SiPM: photon number resolution</vt:lpstr>
      <vt:lpstr>Excess noise factor (ENF) as a measure of noisiness  of multipliers and amplifiers</vt:lpstr>
      <vt:lpstr>Resolution of photon detection: Excess Noise Factor approach[1]</vt:lpstr>
      <vt:lpstr>Key SiPM parameters in ENF metrics</vt:lpstr>
      <vt:lpstr>Resolution, total ENF, and Detective Quantum Efficiency (DQE)</vt:lpstr>
      <vt:lpstr>Performance of photodetectors in DQE</vt:lpstr>
      <vt:lpstr>The highest max DQE ~ 55% (2011) PDE ~ 58%, Crosstalk ~ 4%</vt:lpstr>
      <vt:lpstr>Highest DQE of market SiPMs (2014)</vt:lpstr>
      <vt:lpstr>DQE trade-offs: PDE vs Crosstalk vs Dynamic Range</vt:lpstr>
      <vt:lpstr>DQE trade-off: PDE vs Crosstalk vs Dynamic Range</vt:lpstr>
      <vt:lpstr>High PDE: QE · Pav_trig · Fill Factor </vt:lpstr>
      <vt:lpstr>QE in UV: MPPC for Cherenkov and VUV detection</vt:lpstr>
      <vt:lpstr>High PDE: QE · Pav_trig · Fill Factor </vt:lpstr>
      <vt:lpstr>High PDE: QE · Pav_trig · Fill Factor </vt:lpstr>
      <vt:lpstr>Large pixels with trenches: low crosstalk  and high fill factor</vt:lpstr>
      <vt:lpstr>Small pixels with low gain: low crosstalk and high dynamic range</vt:lpstr>
      <vt:lpstr> Highest DQE of modern SiPMs (2018)</vt:lpstr>
      <vt:lpstr>SiPM: performance</vt:lpstr>
      <vt:lpstr>SiPM time resolution</vt:lpstr>
      <vt:lpstr>Main trade-off: fast timing vs large area</vt:lpstr>
      <vt:lpstr>Compensation of large capacitance by transformer</vt:lpstr>
      <vt:lpstr>SPTR and CTR of modern SiPMs to be reconsidered</vt:lpstr>
      <vt:lpstr>Strip SiPM with dual differential readout</vt:lpstr>
      <vt:lpstr>Performance of Strip SiPM</vt:lpstr>
      <vt:lpstr>SiPM: performance</vt:lpstr>
      <vt:lpstr>Position-Sensitive SiPM</vt:lpstr>
      <vt:lpstr>3x3mm2 PS SiPM of Novel Device Lab (Beijing)</vt:lpstr>
      <vt:lpstr>SPAD arrays trade-off: TDC multiplexing</vt:lpstr>
      <vt:lpstr>SPAD arrays trade-off: PDE vs functionalities </vt:lpstr>
      <vt:lpstr>Digital SiPM Philips digital photon counter </vt:lpstr>
      <vt:lpstr>SPAD arrays: Multi-Digital SiPM and more…  Aqua Lab EPFL / TU Delft (Edoardo Charbon)</vt:lpstr>
      <vt:lpstr>Performance of SPADs</vt:lpstr>
      <vt:lpstr>3D SiPM (SPAD Array), Sherbrook University</vt:lpstr>
      <vt:lpstr>Quantum Image Sensor: ultimate CMOS imager Dartmouth College (Eric Fossum)</vt:lpstr>
      <vt:lpstr>Summary</vt:lpstr>
      <vt:lpstr>Acknowledgements</vt:lpstr>
      <vt:lpstr>The end</vt:lpstr>
      <vt:lpstr>PowerPoint Presentation</vt:lpstr>
      <vt:lpstr>SPAD arrays: Multi-Digital SiPM and more…</vt:lpstr>
    </vt:vector>
  </TitlesOfParts>
  <Company>Daresbury Laboratory (STFC)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Silicon Photomultipliers  for  accelerator and medical  applications</dc:title>
  <dc:creator>user</dc:creator>
  <cp:lastModifiedBy>Sergey Vinogradov</cp:lastModifiedBy>
  <cp:revision>862</cp:revision>
  <cp:lastPrinted>2013-12-02T14:37:26Z</cp:lastPrinted>
  <dcterms:created xsi:type="dcterms:W3CDTF">2014-06-23T10:51:45Z</dcterms:created>
  <dcterms:modified xsi:type="dcterms:W3CDTF">2018-07-31T07:15:26Z</dcterms:modified>
</cp:coreProperties>
</file>