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34"/>
  </p:notesMasterIdLst>
  <p:sldIdLst>
    <p:sldId id="257" r:id="rId2"/>
    <p:sldId id="286" r:id="rId3"/>
    <p:sldId id="271" r:id="rId4"/>
    <p:sldId id="272" r:id="rId5"/>
    <p:sldId id="273" r:id="rId6"/>
    <p:sldId id="275" r:id="rId7"/>
    <p:sldId id="281" r:id="rId8"/>
    <p:sldId id="287" r:id="rId9"/>
    <p:sldId id="265" r:id="rId10"/>
    <p:sldId id="256" r:id="rId11"/>
    <p:sldId id="258" r:id="rId12"/>
    <p:sldId id="284" r:id="rId13"/>
    <p:sldId id="267" r:id="rId14"/>
    <p:sldId id="266" r:id="rId15"/>
    <p:sldId id="274" r:id="rId16"/>
    <p:sldId id="282" r:id="rId17"/>
    <p:sldId id="260" r:id="rId18"/>
    <p:sldId id="261" r:id="rId19"/>
    <p:sldId id="269" r:id="rId20"/>
    <p:sldId id="283" r:id="rId21"/>
    <p:sldId id="288" r:id="rId22"/>
    <p:sldId id="291" r:id="rId23"/>
    <p:sldId id="263" r:id="rId24"/>
    <p:sldId id="268" r:id="rId25"/>
    <p:sldId id="264" r:id="rId26"/>
    <p:sldId id="289" r:id="rId27"/>
    <p:sldId id="278" r:id="rId28"/>
    <p:sldId id="279" r:id="rId29"/>
    <p:sldId id="280" r:id="rId30"/>
    <p:sldId id="276" r:id="rId31"/>
    <p:sldId id="259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590" autoAdjust="0"/>
    <p:restoredTop sz="94659" autoAdjust="0"/>
  </p:normalViewPr>
  <p:slideViewPr>
    <p:cSldViewPr>
      <p:cViewPr varScale="1">
        <p:scale>
          <a:sx n="71" d="100"/>
          <a:sy n="71" d="100"/>
        </p:scale>
        <p:origin x="-8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456C1-1F37-43F0-91DF-4166678162CC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DDA03-8B4C-4CE9-96B3-72DE117A7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CB1A4D-2840-4971-91C5-980365982EF1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29CE1F-96CF-4F19-B44D-7ADD9CCF3751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29A050-B39C-4A7D-8239-969AA7FAEDF3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FBB1D5-C1F6-4274-A6E6-09A319625792}" type="slidenum">
              <a:rPr lang="ru-RU" smtClean="0"/>
              <a:pPr/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12B03F-DEA8-4BD2-9FD9-1419CCD36043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D7B50A-36C4-4FDE-AED7-8BE32E8B8592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9EE2-96F7-4FAE-9E01-DB6914C1798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9EE2-96F7-4FAE-9E01-DB6914C1798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37E761-F15D-4A53-8FB4-3A7D372ABD4E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9FC5B1-6029-4D2A-A2B5-14578DA86F73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C2708C-3CB6-4A28-808B-F8979FE119C8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9EE2-96F7-4FAE-9E01-DB6914C1798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BA5855-23E4-4B49-B10C-7EC2E28A7DBB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AA29C39-8F96-4093-9B79-5865609C02ED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B90976-F958-4FF4-93B8-4C1ACACFB3B2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DA03-8B4C-4CE9-96B3-72DE117A7A5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9EE2-96F7-4FAE-9E01-DB6914C1798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AA7FB3-2727-49ED-8D9C-E559B825AAD7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73200-8D4D-41E5-BD1C-502998200B77}" type="datetimeFigureOut">
              <a:rPr lang="ru-RU" smtClean="0"/>
              <a:pPr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6043A-FC87-4EA8-92EF-7807AE97B7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 err="1" smtClean="0"/>
              <a:t>Yu.A</a:t>
            </a:r>
            <a:r>
              <a:rPr lang="en-US" sz="1800" dirty="0" smtClean="0"/>
              <a:t>. </a:t>
            </a:r>
            <a:r>
              <a:rPr lang="en-US" sz="1800" dirty="0" err="1" smtClean="0"/>
              <a:t>Bashmakov</a:t>
            </a:r>
            <a:r>
              <a:rPr lang="en-US" sz="1800" dirty="0" smtClean="0"/>
              <a:t> </a:t>
            </a:r>
          </a:p>
          <a:p>
            <a:endParaRPr lang="en-US" sz="1800" dirty="0" smtClean="0"/>
          </a:p>
          <a:p>
            <a:r>
              <a:rPr lang="en-US" sz="1800" dirty="0" err="1" smtClean="0"/>
              <a:t>P.N.Lebedev</a:t>
            </a:r>
            <a:r>
              <a:rPr lang="en-US" sz="1800" dirty="0" smtClean="0"/>
              <a:t> Physical Institute, Russian Academy of </a:t>
            </a:r>
          </a:p>
          <a:p>
            <a:r>
              <a:rPr lang="en-US" sz="1800" dirty="0" smtClean="0"/>
              <a:t>Sciences </a:t>
            </a:r>
          </a:p>
          <a:p>
            <a:r>
              <a:rPr lang="en-US" sz="1800" dirty="0" smtClean="0"/>
              <a:t>National Research Nuclear University ‘</a:t>
            </a:r>
            <a:r>
              <a:rPr lang="en-US" sz="1800" dirty="0" err="1" smtClean="0"/>
              <a:t>MEPhI</a:t>
            </a:r>
            <a:r>
              <a:rPr lang="en-US" sz="1800" dirty="0" smtClean="0"/>
              <a:t>’</a:t>
            </a:r>
          </a:p>
          <a:p>
            <a:r>
              <a:rPr lang="en-US" sz="1800" dirty="0" smtClean="0"/>
              <a:t>Moscow  </a:t>
            </a:r>
            <a:r>
              <a:rPr lang="ru-RU" sz="1800" dirty="0" smtClean="0"/>
              <a:t>2018 </a:t>
            </a:r>
            <a:endParaRPr lang="en-US" sz="1800" dirty="0" smtClean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71472" y="1357298"/>
            <a:ext cx="7772400" cy="1470025"/>
          </a:xfrm>
        </p:spPr>
        <p:txBody>
          <a:bodyPr/>
          <a:lstStyle/>
          <a:p>
            <a:r>
              <a:rPr lang="en-US" dirty="0" smtClean="0"/>
              <a:t>P.A. Cherenkov in the mirror of world science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Electron </a:t>
            </a:r>
            <a:r>
              <a:rPr lang="en-US" dirty="0" smtClean="0"/>
              <a:t>synchrotron of FIAN </a:t>
            </a:r>
            <a:r>
              <a:rPr lang="en-US" dirty="0" smtClean="0"/>
              <a:t>on energy </a:t>
            </a:r>
            <a:r>
              <a:rPr lang="en-US" dirty="0" smtClean="0"/>
              <a:t>280 </a:t>
            </a:r>
            <a:r>
              <a:rPr lang="en-US" dirty="0" err="1" smtClean="0"/>
              <a:t>MeV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p01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6811" r="6811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dirty="0" smtClean="0"/>
              <a:t>  </a:t>
            </a:r>
            <a:r>
              <a:rPr lang="en-US" dirty="0" smtClean="0"/>
              <a:t>The </a:t>
            </a:r>
            <a:r>
              <a:rPr lang="en-US" dirty="0" smtClean="0"/>
              <a:t>magnetic structure of the synchrotron, over </a:t>
            </a:r>
            <a:r>
              <a:rPr lang="en-US" dirty="0" smtClean="0"/>
              <a:t>view.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4786322"/>
            <a:ext cx="5486400" cy="566738"/>
          </a:xfrm>
        </p:spPr>
        <p:txBody>
          <a:bodyPr>
            <a:normAutofit/>
          </a:bodyPr>
          <a:lstStyle/>
          <a:p>
            <a:r>
              <a:rPr lang="en-US" dirty="0" smtClean="0"/>
              <a:t>Electron </a:t>
            </a:r>
            <a:r>
              <a:rPr lang="en-US" dirty="0" smtClean="0"/>
              <a:t>synchrotron of FIAN on energy 280 </a:t>
            </a:r>
            <a:r>
              <a:rPr lang="en-US" dirty="0" err="1" smtClean="0"/>
              <a:t>MeV</a:t>
            </a:r>
            <a:endParaRPr lang="ru-RU" dirty="0"/>
          </a:p>
        </p:txBody>
      </p:sp>
      <p:pic>
        <p:nvPicPr>
          <p:cNvPr id="5" name="Рисунок 4" descr="p01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5986" r="598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Synchrotron weakly focusing, with axially </a:t>
            </a:r>
            <a:r>
              <a:rPr lang="en-US" dirty="0" smtClean="0"/>
              <a:t>symmetric magnetic </a:t>
            </a:r>
            <a:r>
              <a:rPr lang="en-US" dirty="0" smtClean="0"/>
              <a:t>field. </a:t>
            </a:r>
            <a:endParaRPr lang="en-US" dirty="0" smtClean="0"/>
          </a:p>
          <a:p>
            <a:pPr algn="ctr"/>
            <a:r>
              <a:rPr lang="en-US" dirty="0" smtClean="0"/>
              <a:t>The </a:t>
            </a:r>
            <a:r>
              <a:rPr lang="en-US" dirty="0" smtClean="0"/>
              <a:t>radius of the circular orbit is about 1 m. Clearly visible is a porcelain vacuum chamber with suction pipes.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synchrotron of FIAN on energy 280 </a:t>
            </a:r>
            <a:r>
              <a:rPr lang="en-US" dirty="0" err="1" smtClean="0"/>
              <a:t>MeV</a:t>
            </a:r>
            <a:endParaRPr lang="ru-RU" dirty="0"/>
          </a:p>
        </p:txBody>
      </p:sp>
      <p:pic>
        <p:nvPicPr>
          <p:cNvPr id="5" name="Рисунок 4" descr="PA+Gromov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0367" r="1036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1600" dirty="0" smtClean="0"/>
              <a:t>For the first time, the external injection of electrons from the </a:t>
            </a:r>
            <a:r>
              <a:rPr lang="en-US" sz="1600" dirty="0" err="1" smtClean="0"/>
              <a:t>microtron</a:t>
            </a:r>
            <a:r>
              <a:rPr lang="en-US" sz="1600" dirty="0" smtClean="0"/>
              <a:t> was used.</a:t>
            </a:r>
            <a:endParaRPr lang="en-US" sz="1600" dirty="0" smtClean="0"/>
          </a:p>
          <a:p>
            <a:pPr algn="ctr"/>
            <a:r>
              <a:rPr lang="en-US" sz="1600" dirty="0" smtClean="0"/>
              <a:t>Control room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370638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</a:schemeClr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E5764-DA8D-4C10-B396-D5E152BA8C5E}" type="slidenum">
              <a:rPr lang="ru-RU">
                <a:solidFill>
                  <a:schemeClr val="tx1">
                    <a:lumMod val="65000"/>
                  </a:schemeClr>
                </a:solidFill>
              </a:rPr>
              <a:pPr>
                <a:defRPr/>
              </a:pPr>
              <a:t>13</a:t>
            </a:fld>
            <a:endParaRPr lang="ru-RU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91139" name="Picture 3" descr="D:\Vyacheslav\present_fian\ra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1472" y="1142984"/>
            <a:ext cx="5057775" cy="4295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7" name="TextBox 6"/>
          <p:cNvSpPr txBox="1"/>
          <p:nvPr/>
        </p:nvSpPr>
        <p:spPr>
          <a:xfrm>
            <a:off x="5429256" y="1428736"/>
            <a:ext cx="3500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of Cherenkov radiation from cosmic rays passing through</a:t>
            </a:r>
          </a:p>
          <a:p>
            <a:r>
              <a:rPr lang="en-US" dirty="0" smtClean="0"/>
              <a:t>atmosphere (1952)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00364" y="428604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Recognition </a:t>
            </a:r>
            <a:r>
              <a:rPr lang="en-US" sz="2400" b="1" dirty="0" smtClean="0"/>
              <a:t>of merit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>
                <a:latin typeface="Arial" charset="0"/>
              </a:rPr>
              <a:t>Discovery of the antiproton (</a:t>
            </a:r>
            <a:r>
              <a:rPr lang="en-US" sz="2800" dirty="0" err="1" smtClean="0">
                <a:latin typeface="Arial" charset="0"/>
              </a:rPr>
              <a:t>Bevatron</a:t>
            </a:r>
            <a:r>
              <a:rPr lang="en-US" sz="2800" dirty="0" smtClean="0">
                <a:latin typeface="Arial" charset="0"/>
              </a:rPr>
              <a:t>, 1955). The experimental scheme.</a:t>
            </a:r>
            <a:br>
              <a:rPr lang="en-US" sz="2800" dirty="0" smtClean="0">
                <a:latin typeface="Arial" charset="0"/>
              </a:rPr>
            </a:br>
            <a:endParaRPr lang="ru-RU" sz="28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747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86165FA6-5967-4904-8B02-FFB43D5C8506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14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571604" y="1619250"/>
            <a:ext cx="6121400" cy="5238750"/>
            <a:chOff x="453" y="822"/>
            <a:chExt cx="3856" cy="3300"/>
          </a:xfrm>
        </p:grpSpPr>
        <p:pic>
          <p:nvPicPr>
            <p:cNvPr id="31750" name="Picture 2" descr="D:\Vyacheslav\present_fian\bevatr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3" y="822"/>
              <a:ext cx="2316" cy="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Picture 6" descr="D:\Vyacheslav\present_fian\scheme_bevatro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1" y="1638"/>
              <a:ext cx="1848" cy="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3929058" y="1071546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of Anti-protons </a:t>
            </a:r>
          </a:p>
          <a:p>
            <a:r>
              <a:rPr lang="en-US" dirty="0" smtClean="0"/>
              <a:t>O. Chamberlain, E. Segre, C. </a:t>
            </a:r>
            <a:r>
              <a:rPr lang="en-US" dirty="0" err="1" smtClean="0"/>
              <a:t>Wiegand</a:t>
            </a:r>
            <a:r>
              <a:rPr lang="en-US" dirty="0" smtClean="0"/>
              <a:t>, T. </a:t>
            </a:r>
            <a:r>
              <a:rPr lang="en-US" dirty="0" err="1" smtClean="0"/>
              <a:t>Ypsilantis</a:t>
            </a:r>
            <a:r>
              <a:rPr lang="en-US" dirty="0" smtClean="0"/>
              <a:t> (UC, Berkeley &amp; LBL, Berkeley). Nov 1955. 4 pp. </a:t>
            </a:r>
          </a:p>
          <a:p>
            <a:r>
              <a:rPr lang="en-US" dirty="0" smtClean="0"/>
              <a:t>Published in </a:t>
            </a:r>
            <a:r>
              <a:rPr lang="en-US" dirty="0" err="1" smtClean="0"/>
              <a:t>Phys.Rev</a:t>
            </a:r>
            <a:r>
              <a:rPr lang="en-US" dirty="0" smtClean="0"/>
              <a:t>. 100 (1955) 947-950 </a:t>
            </a:r>
            <a:endParaRPr lang="en-US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072066" y="1142984"/>
          <a:ext cx="3714776" cy="1571636"/>
        </p:xfrm>
        <a:graphic>
          <a:graphicData uri="http://schemas.openxmlformats.org/drawingml/2006/table">
            <a:tbl>
              <a:tblPr/>
              <a:tblGrid>
                <a:gridCol w="1857388"/>
                <a:gridCol w="1857388"/>
              </a:tblGrid>
              <a:tr h="1571636"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D5262306-D062-4D0A-B6CE-16B8270937B2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15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pic>
        <p:nvPicPr>
          <p:cNvPr id="25604" name="Picture 5" descr="D:\Vyacheslav\present_fian\Fot_66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" y="3117850"/>
            <a:ext cx="3163888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D:\Vyacheslav\present_fian\Fot_51Р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3141663"/>
            <a:ext cx="5761037" cy="3311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Picture 6" descr="D:\Vyacheslav\present_fian\pic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1300" y="44450"/>
            <a:ext cx="54371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Presentation of the Nobel Prize.</a:t>
            </a:r>
            <a:br>
              <a:rPr lang="en-US" dirty="0" smtClean="0"/>
            </a:br>
            <a:endParaRPr lang="ru-RU" dirty="0"/>
          </a:p>
        </p:txBody>
      </p:sp>
      <p:pic>
        <p:nvPicPr>
          <p:cNvPr id="7" name="Рисунок 6" descr="PA_Nobel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3023" b="23023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dirty="0" smtClean="0"/>
              <a:t>Stockholm, December 1958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F7340612-AFC4-43C3-8037-4FB118DED72B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17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pic>
        <p:nvPicPr>
          <p:cNvPr id="32772" name="Picture 2" descr="Diplom_ne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063" y="692150"/>
            <a:ext cx="86106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8775" y="115888"/>
            <a:ext cx="63129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</a:t>
            </a:r>
            <a:r>
              <a:rPr lang="it-IT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obel </a:t>
            </a:r>
            <a:r>
              <a:rPr lang="it-IT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Prize in 1958. Diploma, medal</a:t>
            </a:r>
            <a:endParaRPr lang="ru-RU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E8697EA9-7EEF-49E8-A3AF-EAD036414061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18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7" name="Picture 8" descr="me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1143000"/>
            <a:ext cx="457200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 descr="me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3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3175E576-31BA-4324-94C7-4A690D1CCD71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19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pic>
        <p:nvPicPr>
          <p:cNvPr id="36868" name="Picture 2" descr="D:\Vyacheslav\present_fian\Fot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549275"/>
            <a:ext cx="7940675" cy="5126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7" name="TextBox 1"/>
          <p:cNvSpPr txBox="1">
            <a:spLocks noChangeArrowheads="1"/>
          </p:cNvSpPr>
          <p:nvPr/>
        </p:nvSpPr>
        <p:spPr bwMode="auto">
          <a:xfrm>
            <a:off x="571472" y="5857892"/>
            <a:ext cx="818365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Employees and students. State Prize of the USSR in 1974</a:t>
            </a:r>
            <a:endParaRPr lang="ru-RU" sz="23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786" y="714356"/>
            <a:ext cx="79296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sz="2000" dirty="0" smtClean="0"/>
          </a:p>
          <a:p>
            <a:pPr algn="ctr"/>
            <a:r>
              <a:rPr lang="en-US" sz="2400" dirty="0" smtClean="0"/>
              <a:t>Chronology</a:t>
            </a:r>
          </a:p>
          <a:p>
            <a:endParaRPr lang="en-US" dirty="0" smtClean="0"/>
          </a:p>
          <a:p>
            <a:pPr algn="ctr"/>
            <a:r>
              <a:rPr lang="en-US" sz="2000" dirty="0" smtClean="0"/>
              <a:t>Basic stages of scientific activity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The entire scientific career of </a:t>
            </a:r>
            <a:r>
              <a:rPr lang="en-US" dirty="0" err="1" smtClean="0"/>
              <a:t>P.A.Cherenkov</a:t>
            </a:r>
            <a:r>
              <a:rPr lang="en-US" dirty="0" smtClean="0"/>
              <a:t> </a:t>
            </a:r>
            <a:r>
              <a:rPr lang="en-US" dirty="0" smtClean="0"/>
              <a:t>was held in </a:t>
            </a:r>
            <a:r>
              <a:rPr lang="en-US" dirty="0" smtClean="0"/>
              <a:t>FIAN (LPI).</a:t>
            </a:r>
          </a:p>
          <a:p>
            <a:endParaRPr lang="en-US" dirty="0" smtClean="0"/>
          </a:p>
          <a:p>
            <a:r>
              <a:rPr lang="en-US" dirty="0" smtClean="0"/>
              <a:t> 1930 - admission to preparatory courses for graduate school of FIAN  (LPI)</a:t>
            </a:r>
          </a:p>
          <a:p>
            <a:r>
              <a:rPr lang="en-US" dirty="0"/>
              <a:t> </a:t>
            </a:r>
            <a:r>
              <a:rPr lang="en-US" dirty="0" smtClean="0"/>
              <a:t>          - Leningrad.</a:t>
            </a:r>
          </a:p>
          <a:p>
            <a:endParaRPr lang="en-US" dirty="0" smtClean="0"/>
          </a:p>
          <a:p>
            <a:r>
              <a:rPr lang="en-US" dirty="0" smtClean="0"/>
              <a:t> 1932 - admission to graduate school of FIAN to SI </a:t>
            </a:r>
            <a:r>
              <a:rPr lang="en-US" dirty="0" err="1" smtClean="0"/>
              <a:t>Vavilov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1934 - the first observation of the effect </a:t>
            </a:r>
            <a:r>
              <a:rPr lang="en-US" dirty="0" smtClean="0"/>
              <a:t>by </a:t>
            </a:r>
            <a:r>
              <a:rPr lang="en-US" dirty="0" smtClean="0"/>
              <a:t>the </a:t>
            </a:r>
            <a:r>
              <a:rPr lang="en-US" dirty="0" smtClean="0"/>
              <a:t>eye.</a:t>
            </a:r>
          </a:p>
          <a:p>
            <a:endParaRPr lang="en-US" dirty="0" smtClean="0"/>
          </a:p>
          <a:p>
            <a:r>
              <a:rPr lang="en-US" dirty="0" smtClean="0"/>
              <a:t> 1937 - the opening of a sharp radiation direction - photo.</a:t>
            </a:r>
          </a:p>
          <a:p>
            <a:endParaRPr lang="en-US" dirty="0" smtClean="0"/>
          </a:p>
          <a:p>
            <a:r>
              <a:rPr lang="en-US" dirty="0" smtClean="0"/>
              <a:t> 1940 - doctoral dissertation defense.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Electron </a:t>
            </a:r>
            <a:r>
              <a:rPr lang="en-US" dirty="0" smtClean="0"/>
              <a:t>synchrotron "</a:t>
            </a:r>
            <a:r>
              <a:rPr lang="en-US" dirty="0" err="1" smtClean="0"/>
              <a:t>Pakhra</a:t>
            </a:r>
            <a:r>
              <a:rPr lang="en-US" dirty="0" smtClean="0"/>
              <a:t>". </a:t>
            </a:r>
            <a:endParaRPr lang="ru-RU" dirty="0"/>
          </a:p>
        </p:txBody>
      </p:sp>
      <p:pic>
        <p:nvPicPr>
          <p:cNvPr id="5" name="Рисунок 4" descr="PA+C-25R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0502" r="10502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dirty="0" smtClean="0"/>
              <a:t>In the accelerator </a:t>
            </a:r>
            <a:r>
              <a:rPr lang="en-US" sz="1600" dirty="0" smtClean="0"/>
              <a:t>hall</a:t>
            </a:r>
            <a:r>
              <a:rPr lang="en-US" dirty="0" smtClean="0"/>
              <a:t>. </a:t>
            </a:r>
            <a:r>
              <a:rPr lang="en-US" dirty="0" smtClean="0"/>
              <a:t>Standing </a:t>
            </a:r>
            <a:r>
              <a:rPr lang="en-US" dirty="0" smtClean="0"/>
              <a:t>in front </a:t>
            </a:r>
            <a:r>
              <a:rPr lang="en-US" dirty="0" smtClean="0"/>
              <a:t>of </a:t>
            </a:r>
            <a:r>
              <a:rPr lang="en-US" dirty="0" smtClean="0"/>
              <a:t>the accelerating </a:t>
            </a:r>
            <a:r>
              <a:rPr lang="en-US" dirty="0" smtClean="0"/>
              <a:t>cavity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82771"/>
            <a:ext cx="70723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1959 - creation of the Laboratory of </a:t>
            </a:r>
            <a:r>
              <a:rPr lang="en-US" dirty="0" err="1" smtClean="0"/>
              <a:t>photomeon</a:t>
            </a:r>
            <a:r>
              <a:rPr lang="en-US" dirty="0" smtClean="0"/>
              <a:t> processes FIAN - head.</a:t>
            </a:r>
          </a:p>
          <a:p>
            <a:r>
              <a:rPr lang="en-US" dirty="0" smtClean="0"/>
              <a:t>                                                                         </a:t>
            </a:r>
          </a:p>
          <a:p>
            <a:r>
              <a:rPr lang="en-US" dirty="0" smtClean="0"/>
              <a:t> 1963 - work on the use of a </a:t>
            </a:r>
            <a:r>
              <a:rPr lang="en-US" dirty="0" err="1" smtClean="0"/>
              <a:t>microtron</a:t>
            </a:r>
            <a:r>
              <a:rPr lang="en-US" dirty="0" smtClean="0"/>
              <a:t> as an electron injector</a:t>
            </a:r>
          </a:p>
          <a:p>
            <a:r>
              <a:rPr lang="en-US" dirty="0" smtClean="0"/>
              <a:t>      into the synchrotron on 280 </a:t>
            </a:r>
            <a:r>
              <a:rPr lang="en-US" dirty="0" err="1" smtClean="0"/>
              <a:t>MeV</a:t>
            </a:r>
            <a:r>
              <a:rPr lang="en-US" dirty="0" smtClean="0"/>
              <a:t> with KA </a:t>
            </a:r>
            <a:r>
              <a:rPr lang="en-US" dirty="0" err="1" smtClean="0"/>
              <a:t>Belovintsev</a:t>
            </a:r>
            <a:r>
              <a:rPr lang="en-US" dirty="0" smtClean="0"/>
              <a:t> and others.</a:t>
            </a:r>
          </a:p>
          <a:p>
            <a:endParaRPr lang="en-US" dirty="0" smtClean="0"/>
          </a:p>
          <a:p>
            <a:r>
              <a:rPr lang="en-US" dirty="0" smtClean="0"/>
              <a:t> 1964 - election of the Corresponding Member of the USSR Academy of Sciences.</a:t>
            </a:r>
          </a:p>
          <a:p>
            <a:endParaRPr lang="en-US" dirty="0" smtClean="0"/>
          </a:p>
          <a:p>
            <a:r>
              <a:rPr lang="en-US" dirty="0" smtClean="0"/>
              <a:t> 1964 - 1967 work on the storage of electron and positron beams in</a:t>
            </a:r>
          </a:p>
          <a:p>
            <a:r>
              <a:rPr lang="en-US" dirty="0" smtClean="0"/>
              <a:t>      in the synchrotron on 280 </a:t>
            </a:r>
            <a:r>
              <a:rPr lang="en-US" dirty="0" err="1" smtClean="0"/>
              <a:t>MeV</a:t>
            </a:r>
            <a:r>
              <a:rPr lang="en-US" dirty="0" smtClean="0"/>
              <a:t> with </a:t>
            </a:r>
            <a:r>
              <a:rPr lang="en-US" dirty="0" err="1" smtClean="0"/>
              <a:t>Yu.M</a:t>
            </a:r>
            <a:r>
              <a:rPr lang="en-US" dirty="0" smtClean="0"/>
              <a:t>. Ado, EG </a:t>
            </a:r>
            <a:r>
              <a:rPr lang="en-US" dirty="0" err="1" smtClean="0"/>
              <a:t>Bessonov</a:t>
            </a:r>
            <a:r>
              <a:rPr lang="en-US" dirty="0" smtClean="0"/>
              <a:t> and others.</a:t>
            </a:r>
          </a:p>
          <a:p>
            <a:endParaRPr lang="en-US" dirty="0" smtClean="0"/>
          </a:p>
          <a:p>
            <a:r>
              <a:rPr lang="en-US" dirty="0" smtClean="0"/>
              <a:t> 1967 and later on management of works on the construction in </a:t>
            </a:r>
            <a:r>
              <a:rPr lang="en-US" dirty="0" err="1" smtClean="0"/>
              <a:t>Troitsk</a:t>
            </a:r>
            <a:r>
              <a:rPr lang="en-US" dirty="0" smtClean="0"/>
              <a:t> of the </a:t>
            </a:r>
            <a:r>
              <a:rPr lang="en-US" dirty="0" err="1" smtClean="0"/>
              <a:t>electroni</a:t>
            </a:r>
            <a:r>
              <a:rPr lang="en-US" dirty="0" smtClean="0"/>
              <a:t> synchrotron "</a:t>
            </a:r>
            <a:r>
              <a:rPr lang="en-US" dirty="0" err="1" smtClean="0"/>
              <a:t>Pakhra</a:t>
            </a:r>
            <a:r>
              <a:rPr lang="en-US" dirty="0" smtClean="0"/>
              <a:t>" for the energy of 1.3 </a:t>
            </a:r>
            <a:r>
              <a:rPr lang="en-US" dirty="0" err="1" smtClean="0"/>
              <a:t>GeV</a:t>
            </a:r>
            <a:r>
              <a:rPr lang="en-US" dirty="0" smtClean="0"/>
              <a:t> in conjunction with EI Tamm.</a:t>
            </a:r>
          </a:p>
          <a:p>
            <a:endParaRPr lang="en-US" dirty="0" smtClean="0"/>
          </a:p>
          <a:p>
            <a:r>
              <a:rPr lang="en-US" dirty="0" smtClean="0"/>
              <a:t> 1967 and later on the call of numerous </a:t>
            </a:r>
            <a:r>
              <a:rPr lang="en-US" dirty="0" err="1" smtClean="0"/>
              <a:t>MEPhI</a:t>
            </a:r>
            <a:r>
              <a:rPr lang="en-US" dirty="0" smtClean="0"/>
              <a:t> students to work on</a:t>
            </a:r>
          </a:p>
          <a:p>
            <a:r>
              <a:rPr lang="en-US" dirty="0" smtClean="0"/>
              <a:t>      synchrotron "</a:t>
            </a:r>
            <a:r>
              <a:rPr lang="en-US" dirty="0" err="1" smtClean="0"/>
              <a:t>Pakhra</a:t>
            </a:r>
            <a:r>
              <a:rPr lang="en-US" dirty="0" smtClean="0"/>
              <a:t>".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857628"/>
            <a:ext cx="729747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071546"/>
            <a:ext cx="6711186" cy="284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1DD89CFC-C665-4A62-88BB-A952529DB0CB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23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pic>
        <p:nvPicPr>
          <p:cNvPr id="6" name="Picture 6" descr="pic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8" y="152400"/>
            <a:ext cx="4791075" cy="3571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3" name="Picture 4" descr="D:\Vyacheslav\present_fian\Troitsk-79(SEMV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6813" y="2457450"/>
            <a:ext cx="5294312" cy="3438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119336"/>
            <a:ext cx="92869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Alferov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 F,  </a:t>
            </a:r>
            <a:r>
              <a:rPr lang="en-US" sz="1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Bashmakov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Yu A, Cherenkov P A "Radiation from relativistic electrons in a magnetic </a:t>
            </a:r>
            <a:r>
              <a:rPr lang="en-US" sz="1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undulator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" </a:t>
            </a:r>
          </a:p>
          <a:p>
            <a:pPr algn="ctr" eaLnBrk="1" hangingPunct="1">
              <a:defRPr/>
            </a:pPr>
            <a:r>
              <a:rPr lang="en-US" sz="1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Sov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Phys. </a:t>
            </a:r>
            <a:r>
              <a:rPr lang="en-US" sz="1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Usp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32 200-227 (1989)</a:t>
            </a:r>
            <a:endParaRPr lang="ru-RU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A7D38861-EC95-4B86-8360-653E82538316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24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pic>
        <p:nvPicPr>
          <p:cNvPr id="37892" name="Picture 3" descr="D:\Vyacheslav\present_fian\Fot_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196975"/>
            <a:ext cx="5592762" cy="3886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1" name="TextBox 1"/>
          <p:cNvSpPr txBox="1">
            <a:spLocks noChangeArrowheads="1"/>
          </p:cNvSpPr>
          <p:nvPr/>
        </p:nvSpPr>
        <p:spPr bwMode="auto">
          <a:xfrm>
            <a:off x="1584325" y="5121275"/>
            <a:ext cx="5721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With Academician I.M. Frank</a:t>
            </a:r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7894" name="Picture 8" descr="cherenko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6800" y="188913"/>
            <a:ext cx="15240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5" name="Picture 9" descr="fr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88913"/>
            <a:ext cx="15240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88" y="776288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RICH - modern physics</a:t>
            </a:r>
            <a:endParaRPr lang="ru-RU" dirty="0" smtClean="0"/>
          </a:p>
        </p:txBody>
      </p:sp>
      <p:sp>
        <p:nvSpPr>
          <p:cNvPr id="39939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5F49FEFB-1AC7-4E8B-8407-F0D6F6E3FCCA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25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938" y="225425"/>
            <a:ext cx="8007898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Cherenkov's ideology in accelerators. HERA H1 - actively promoted.</a:t>
            </a:r>
            <a:endParaRPr lang="ru-RU" sz="19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9942" name="Picture 6" descr="D:\Vyacheslav\present_fian\cernpeople8_10-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665288"/>
            <a:ext cx="4462463" cy="3525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71" name="TextBox 2"/>
          <p:cNvSpPr txBox="1">
            <a:spLocks noChangeArrowheads="1"/>
          </p:cNvSpPr>
          <p:nvPr/>
        </p:nvSpPr>
        <p:spPr bwMode="auto">
          <a:xfrm>
            <a:off x="1194680" y="5445125"/>
            <a:ext cx="66990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Meeting of T. </a:t>
            </a:r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Ypsilantis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P.A. Cherenkov</a:t>
            </a:r>
          </a:p>
          <a:p>
            <a:pPr algn="ctr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 the Moscow conference in 1984.</a:t>
            </a:r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428605"/>
            <a:ext cx="7143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1970 - election as a full member of the USSR Academy of Sciences.</a:t>
            </a:r>
          </a:p>
          <a:p>
            <a:endParaRPr lang="en-US" dirty="0" smtClean="0"/>
          </a:p>
          <a:p>
            <a:r>
              <a:rPr lang="en-US" dirty="0" smtClean="0"/>
              <a:t> 1972 - the launch of the electronic synchrotron "</a:t>
            </a:r>
            <a:r>
              <a:rPr lang="en-US" dirty="0" err="1" smtClean="0"/>
              <a:t>Pakhra</a:t>
            </a:r>
            <a:r>
              <a:rPr lang="en-US" dirty="0" smtClean="0"/>
              <a:t>" in </a:t>
            </a:r>
            <a:r>
              <a:rPr lang="en-US" dirty="0" err="1" smtClean="0"/>
              <a:t>Troitsk</a:t>
            </a:r>
            <a:r>
              <a:rPr lang="en-US" dirty="0" smtClean="0"/>
              <a:t> together with    EI Tamm, KA </a:t>
            </a:r>
            <a:r>
              <a:rPr lang="en-US" dirty="0" err="1" smtClean="0"/>
              <a:t>Belovintsev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1972 and further guidance and participation in the work of collaborations at major  proton synchrotrons in the USSR, USA, CERN. AS </a:t>
            </a:r>
            <a:r>
              <a:rPr lang="en-US" dirty="0" err="1" smtClean="0"/>
              <a:t>Belousov</a:t>
            </a:r>
            <a:r>
              <a:rPr lang="en-US" dirty="0" smtClean="0"/>
              <a:t>, BB </a:t>
            </a:r>
            <a:r>
              <a:rPr lang="en-US" dirty="0" err="1" smtClean="0"/>
              <a:t>Govorkov</a:t>
            </a:r>
            <a:r>
              <a:rPr lang="en-US" dirty="0" smtClean="0"/>
              <a:t>, MI </a:t>
            </a:r>
            <a:r>
              <a:rPr lang="en-US" dirty="0" err="1" smtClean="0"/>
              <a:t>Adamovich</a:t>
            </a:r>
            <a:r>
              <a:rPr lang="en-US" dirty="0" smtClean="0"/>
              <a:t> and others.</a:t>
            </a:r>
          </a:p>
          <a:p>
            <a:endParaRPr lang="en-US" dirty="0" smtClean="0"/>
          </a:p>
          <a:p>
            <a:r>
              <a:rPr lang="en-US" dirty="0" smtClean="0"/>
              <a:t> 1975 - completion of the construction of a complex of buildings </a:t>
            </a:r>
            <a:r>
              <a:rPr lang="en-US" smtClean="0"/>
              <a:t>of OFVE </a:t>
            </a:r>
            <a:r>
              <a:rPr lang="en-US" dirty="0" smtClean="0"/>
              <a:t>in </a:t>
            </a:r>
            <a:r>
              <a:rPr lang="en-US" dirty="0" err="1" smtClean="0"/>
              <a:t>Troitsk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1976 and further experimental investigation of </a:t>
            </a:r>
            <a:r>
              <a:rPr lang="en-US" dirty="0" err="1" smtClean="0"/>
              <a:t>undulator</a:t>
            </a:r>
            <a:r>
              <a:rPr lang="en-US" dirty="0" smtClean="0"/>
              <a:t> radiation on</a:t>
            </a:r>
          </a:p>
          <a:p>
            <a:r>
              <a:rPr lang="en-US" dirty="0" smtClean="0"/>
              <a:t>      Synchrotron "</a:t>
            </a:r>
            <a:r>
              <a:rPr lang="en-US" dirty="0" err="1" smtClean="0"/>
              <a:t>Pakhra</a:t>
            </a:r>
            <a:r>
              <a:rPr lang="en-US" dirty="0" smtClean="0"/>
              <a:t>" together with DF </a:t>
            </a:r>
            <a:r>
              <a:rPr lang="en-US" dirty="0" err="1" smtClean="0"/>
              <a:t>Alferov</a:t>
            </a:r>
            <a:r>
              <a:rPr lang="en-US" dirty="0" smtClean="0"/>
              <a:t> and others.</a:t>
            </a:r>
          </a:p>
          <a:p>
            <a:endParaRPr lang="en-US" dirty="0" smtClean="0"/>
          </a:p>
          <a:p>
            <a:r>
              <a:rPr lang="en-US" dirty="0" smtClean="0"/>
              <a:t> 1984 - jubilee conference 50th anniversary of the opening and 80th anniversary.</a:t>
            </a:r>
          </a:p>
          <a:p>
            <a:endParaRPr lang="en-US" dirty="0" smtClean="0"/>
          </a:p>
          <a:p>
            <a:r>
              <a:rPr lang="en-US" dirty="0" smtClean="0"/>
              <a:t> 1984 - FEI </a:t>
            </a:r>
            <a:r>
              <a:rPr lang="en-US" dirty="0" err="1" smtClean="0"/>
              <a:t>FEI</a:t>
            </a:r>
            <a:r>
              <a:rPr lang="en-US" dirty="0" smtClean="0"/>
              <a:t> entry into the H1 collaboration at the HERA Collider in DESY</a:t>
            </a:r>
          </a:p>
          <a:p>
            <a:r>
              <a:rPr lang="en-US" dirty="0" smtClean="0"/>
              <a:t>      Hamburg. Later on, the leaders: AS </a:t>
            </a:r>
            <a:r>
              <a:rPr lang="en-US" dirty="0" err="1" smtClean="0"/>
              <a:t>Belousov</a:t>
            </a:r>
            <a:r>
              <a:rPr lang="en-US" dirty="0" smtClean="0"/>
              <a:t>, PS Baranov, AI </a:t>
            </a:r>
            <a:r>
              <a:rPr lang="en-US" dirty="0" err="1" smtClean="0"/>
              <a:t>Lebedev</a:t>
            </a:r>
            <a:r>
              <a:rPr lang="en-US" dirty="0" smtClean="0"/>
              <a:t>,</a:t>
            </a:r>
          </a:p>
          <a:p>
            <a:r>
              <a:rPr lang="en-US" dirty="0" smtClean="0"/>
              <a:t>      EI </a:t>
            </a:r>
            <a:r>
              <a:rPr lang="en-US" dirty="0" err="1" smtClean="0"/>
              <a:t>Malinovsky</a:t>
            </a:r>
            <a:r>
              <a:rPr lang="en-US" dirty="0" smtClean="0"/>
              <a:t>, </a:t>
            </a:r>
            <a:r>
              <a:rPr lang="en-US" dirty="0" err="1" smtClean="0"/>
              <a:t>SVRusakov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DESY, Hamburg</a:t>
            </a:r>
            <a:endParaRPr lang="ru-RU" dirty="0"/>
          </a:p>
        </p:txBody>
      </p:sp>
      <p:pic>
        <p:nvPicPr>
          <p:cNvPr id="5" name="Рисунок 4" descr="desy-luftbild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837" r="183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dirty="0" smtClean="0"/>
              <a:t>General view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PETRA III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dirty="0" smtClean="0"/>
              <a:t>specialized source of </a:t>
            </a:r>
            <a:r>
              <a:rPr lang="en-US" sz="1600" dirty="0" smtClean="0"/>
              <a:t>synchrotron </a:t>
            </a:r>
            <a:r>
              <a:rPr lang="en-US" sz="1600" dirty="0" smtClean="0"/>
              <a:t>radiation</a:t>
            </a:r>
            <a:endParaRPr lang="ru-RU" sz="1600" dirty="0"/>
          </a:p>
        </p:txBody>
      </p:sp>
      <p:pic>
        <p:nvPicPr>
          <p:cNvPr id="7" name="Рисунок 6" descr="2015-09-29_luftbild_mit_beschleunigern_rs-0045_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4740" r="47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HERA Tunnel</a:t>
            </a:r>
            <a:endParaRPr lang="ru-RU" dirty="0"/>
          </a:p>
        </p:txBody>
      </p:sp>
      <p:pic>
        <p:nvPicPr>
          <p:cNvPr id="5" name="Рисунок 4" descr="detail_33a676dea80d70ee500ffaffdf7fb03f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5556" r="555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5918" y="5500702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e</a:t>
            </a:r>
            <a:r>
              <a:rPr lang="en-US" sz="1600" dirty="0" smtClean="0"/>
              <a:t>-p collider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BC431D5-C6C4-4F91-8518-155A70FEE173}" type="slidenum">
              <a:rPr lang="ru-RU" sz="14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3</a:t>
            </a:fld>
            <a:endParaRPr lang="ru-RU" sz="1400" b="0" smtClean="0">
              <a:solidFill>
                <a:srgbClr val="B2B2B2"/>
              </a:solidFill>
              <a:latin typeface="Arial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785818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en-US" sz="1500" dirty="0" smtClean="0">
                <a:latin typeface="Arial" charset="0"/>
              </a:rPr>
              <a:t>In </a:t>
            </a:r>
            <a:r>
              <a:rPr lang="en-US" sz="1500" dirty="0" smtClean="0">
                <a:latin typeface="Arial" charset="0"/>
              </a:rPr>
              <a:t>1932 </a:t>
            </a:r>
            <a:r>
              <a:rPr lang="en-US" sz="1500" dirty="0" smtClean="0">
                <a:latin typeface="Arial" charset="0"/>
              </a:rPr>
              <a:t>P A Cherenkov became a postgraduate research student under the guidance  of S I </a:t>
            </a:r>
            <a:r>
              <a:rPr lang="en-US" sz="1500" dirty="0" err="1" smtClean="0">
                <a:latin typeface="Arial" charset="0"/>
              </a:rPr>
              <a:t>Vavilov</a:t>
            </a:r>
            <a:r>
              <a:rPr lang="en-US" sz="1500" dirty="0" smtClean="0">
                <a:latin typeface="Arial" charset="0"/>
              </a:rPr>
              <a:t> at the </a:t>
            </a:r>
            <a:r>
              <a:rPr lang="en-US" sz="1500" dirty="0" err="1" smtClean="0">
                <a:latin typeface="Arial" charset="0"/>
              </a:rPr>
              <a:t>Steklov</a:t>
            </a:r>
            <a:r>
              <a:rPr lang="en-US" sz="1500" dirty="0" smtClean="0">
                <a:latin typeface="Arial" charset="0"/>
              </a:rPr>
              <a:t>  Institute of Physics and Mathematics. At the time the institute was located in Leningrad.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300" dirty="0" smtClean="0">
              <a:latin typeface="Arial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9750" y="2124075"/>
            <a:ext cx="7573963" cy="2609850"/>
            <a:chOff x="340" y="1338"/>
            <a:chExt cx="4771" cy="1644"/>
          </a:xfrm>
        </p:grpSpPr>
        <p:pic>
          <p:nvPicPr>
            <p:cNvPr id="19462" name="Picture 11" descr="D:\Vyacheslav\present_fian\Sergei Vavilov with optical apparatus used by Lebedev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1" y="1338"/>
              <a:ext cx="1800" cy="16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" name="TextBox 7"/>
            <p:cNvSpPr txBox="1">
              <a:spLocks noChangeArrowheads="1"/>
            </p:cNvSpPr>
            <p:nvPr/>
          </p:nvSpPr>
          <p:spPr bwMode="auto">
            <a:xfrm>
              <a:off x="340" y="1900"/>
              <a:ext cx="2911" cy="523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rgbClr val="000000"/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b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S.I. </a:t>
              </a:r>
              <a:r>
                <a:rPr lang="en-US" sz="1600" b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Vavilov</a:t>
              </a:r>
              <a:r>
                <a:rPr lang="en-US" sz="1600" b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with optical instruments used by  </a:t>
              </a:r>
            </a:p>
            <a:p>
              <a:pPr eaLnBrk="1" hangingPunct="1">
                <a:defRPr/>
              </a:pPr>
              <a:r>
                <a:rPr lang="en-US" sz="1600" b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P.N. </a:t>
              </a:r>
              <a:r>
                <a:rPr lang="en-US" sz="1600" b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Lebedev</a:t>
              </a:r>
              <a:r>
                <a:rPr lang="en-US" sz="1600" b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(photo: CERN Courier, Vol.44, No. 9, P.39, 2004)</a:t>
              </a:r>
              <a:endParaRPr lang="ru-RU" sz="1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closest colleagues, who began their scientific work under </a:t>
            </a:r>
            <a:r>
              <a:rPr lang="en-US" dirty="0" err="1" smtClean="0"/>
              <a:t>P.A.Cherenkov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7" name="Рисунок 6" descr="photo00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0199" b="10199"/>
          <a:stretch>
            <a:fillRect/>
          </a:stretch>
        </p:blipFill>
        <p:spPr/>
      </p:pic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They themselves became famous scientists. Already in the old age they remember </a:t>
            </a:r>
          </a:p>
          <a:p>
            <a:r>
              <a:rPr lang="en-US" dirty="0" smtClean="0"/>
              <a:t>their scientific youth.</a:t>
            </a:r>
          </a:p>
          <a:p>
            <a:endParaRPr lang="en-US" dirty="0" smtClean="0"/>
          </a:p>
          <a:p>
            <a:r>
              <a:rPr lang="en-US" dirty="0" err="1" smtClean="0"/>
              <a:t>B.B.Govorkov</a:t>
            </a:r>
            <a:r>
              <a:rPr lang="en-US" dirty="0" smtClean="0"/>
              <a:t> -- LPI (left to right), </a:t>
            </a:r>
            <a:r>
              <a:rPr lang="en-US" dirty="0" err="1" smtClean="0"/>
              <a:t>A.M.Baldin</a:t>
            </a:r>
            <a:r>
              <a:rPr lang="en-US" dirty="0" smtClean="0"/>
              <a:t> -- </a:t>
            </a:r>
            <a:r>
              <a:rPr lang="en-US" dirty="0" err="1" smtClean="0"/>
              <a:t>Dubna</a:t>
            </a:r>
            <a:r>
              <a:rPr lang="en-US" dirty="0" smtClean="0"/>
              <a:t>, </a:t>
            </a:r>
            <a:r>
              <a:rPr lang="en-US" dirty="0" err="1" smtClean="0"/>
              <a:t>Yu.M.Ado</a:t>
            </a:r>
            <a:r>
              <a:rPr lang="en-US" dirty="0" smtClean="0"/>
              <a:t> -- </a:t>
            </a:r>
            <a:r>
              <a:rPr lang="en-US" dirty="0" err="1" smtClean="0"/>
              <a:t>Protvino</a:t>
            </a:r>
            <a:r>
              <a:rPr lang="en-US" dirty="0" smtClean="0"/>
              <a:t>, </a:t>
            </a:r>
            <a:r>
              <a:rPr lang="en-US" dirty="0" err="1" smtClean="0"/>
              <a:t>E.I.Tamm</a:t>
            </a:r>
            <a:r>
              <a:rPr lang="en-US" dirty="0" smtClean="0"/>
              <a:t> -- LPI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Whole life ahead! Ups and downs. Star hours and worldwide recognition.</a:t>
            </a:r>
            <a:endParaRPr lang="ru-RU" dirty="0"/>
          </a:p>
        </p:txBody>
      </p:sp>
      <p:pic>
        <p:nvPicPr>
          <p:cNvPr id="5" name="Рисунок 4" descr="1933_pach_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84" b="684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PA Cherenkov (left) on the roof of the </a:t>
            </a:r>
            <a:r>
              <a:rPr lang="en-US" dirty="0" err="1" smtClean="0"/>
              <a:t>Kunstkamera</a:t>
            </a:r>
            <a:r>
              <a:rPr lang="en-US" dirty="0" smtClean="0"/>
              <a:t>. Neva. Winter Palace.</a:t>
            </a:r>
          </a:p>
          <a:p>
            <a:r>
              <a:rPr lang="en-US" dirty="0" smtClean="0"/>
              <a:t>Life is like a river. Leningrad. 1933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stron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571612"/>
            <a:ext cx="6115050" cy="407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239EA7C9-5A03-4CD1-90C4-993A04F327BB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4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17488" y="657225"/>
            <a:ext cx="8710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 Cherenkov  Visible emission of clean liquids by action of </a:t>
            </a:r>
            <a:r>
              <a:rPr lang="el-G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 radiation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Doklady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Akademii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Nauk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SSSR, 1934 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Т. 2. - №. 8. -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451</a:t>
            </a: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2232025" y="112713"/>
            <a:ext cx="6658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DISCOVERY of THE EFFECT</a:t>
            </a:r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5003800" y="1366838"/>
            <a:ext cx="3997325" cy="730250"/>
          </a:xfrm>
          <a:prstGeom prst="rect">
            <a:avLst/>
          </a:prstGeom>
          <a:solidFill>
            <a:schemeClr val="tx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0000"/>
                </a:solidFill>
                <a:latin typeface="Arial" charset="0"/>
              </a:rPr>
              <a:t>Для всех чистых жидкостей свечение сосредоточено в </a:t>
            </a:r>
            <a:r>
              <a:rPr lang="ru-RU" sz="1400">
                <a:solidFill>
                  <a:schemeClr val="bg2"/>
                </a:solidFill>
                <a:latin typeface="Arial" charset="0"/>
              </a:rPr>
              <a:t>сине</a:t>
            </a:r>
            <a:r>
              <a:rPr lang="ru-RU" sz="1400">
                <a:solidFill>
                  <a:schemeClr val="bg1"/>
                </a:solidFill>
                <a:latin typeface="Arial" charset="0"/>
              </a:rPr>
              <a:t>-</a:t>
            </a:r>
            <a:r>
              <a:rPr lang="ru-RU" sz="1400">
                <a:solidFill>
                  <a:srgbClr val="9900FF"/>
                </a:solidFill>
                <a:latin typeface="Arial" charset="0"/>
              </a:rPr>
              <a:t>фиолетовой</a:t>
            </a:r>
            <a:r>
              <a:rPr lang="ru-RU" sz="1400">
                <a:solidFill>
                  <a:srgbClr val="000000"/>
                </a:solidFill>
                <a:latin typeface="Arial" charset="0"/>
              </a:rPr>
              <a:t> части спектра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1366838"/>
            <a:ext cx="5357813" cy="5157786"/>
            <a:chOff x="0" y="861"/>
            <a:chExt cx="3375" cy="3249"/>
          </a:xfrm>
        </p:grpSpPr>
        <p:pic>
          <p:nvPicPr>
            <p:cNvPr id="2" name="Picture 2" descr="D:\Vyacheslav\present_fian\shem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" y="861"/>
              <a:ext cx="2670" cy="2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9" name="TextBox 3"/>
            <p:cNvSpPr txBox="1">
              <a:spLocks noChangeArrowheads="1"/>
            </p:cNvSpPr>
            <p:nvPr/>
          </p:nvSpPr>
          <p:spPr bwMode="auto">
            <a:xfrm>
              <a:off x="0" y="3780"/>
              <a:ext cx="337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Physics and Mathematics Institute of the Academy of Sciences. V.A. </a:t>
              </a:r>
              <a:r>
                <a:rPr lang="en-US" sz="140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Steklov</a:t>
              </a:r>
              <a:r>
                <a:rPr lang="en-US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, Leningrad</a:t>
              </a:r>
              <a:endPara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20488" name="Picture 13" descr="rea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9838" y="3249613"/>
            <a:ext cx="3051175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TextBox 11"/>
          <p:cNvSpPr txBox="1">
            <a:spLocks noChangeArrowheads="1"/>
          </p:cNvSpPr>
          <p:nvPr/>
        </p:nvSpPr>
        <p:spPr bwMode="auto">
          <a:xfrm>
            <a:off x="2857488" y="3571876"/>
            <a:ext cx="2643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Glow of water in the research reactor TRIGA.</a:t>
            </a:r>
            <a:endParaRPr lang="ru-RU" sz="14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490" name="TextBox 8"/>
          <p:cNvSpPr txBox="1">
            <a:spLocks noChangeArrowheads="1"/>
          </p:cNvSpPr>
          <p:nvPr/>
        </p:nvSpPr>
        <p:spPr bwMode="auto">
          <a:xfrm>
            <a:off x="5003800" y="2097088"/>
            <a:ext cx="3984625" cy="1155700"/>
          </a:xfrm>
          <a:prstGeom prst="rect">
            <a:avLst/>
          </a:prstGeom>
          <a:solidFill>
            <a:schemeClr val="tx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charset="0"/>
              </a:rPr>
              <a:t>Свечение оказалось частично поляризованным, причём преимущественная плоскость электрического вектора параллельна направлению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el-GR" sz="1400" dirty="0">
                <a:solidFill>
                  <a:srgbClr val="000000"/>
                </a:solidFill>
              </a:rPr>
              <a:t>γ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лучей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ижний колонтитул 3"/>
          <p:cNvSpPr>
            <a:spLocks noGrp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8F947410-1895-43FA-87BA-163851F1E16F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5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pic>
        <p:nvPicPr>
          <p:cNvPr id="25604" name="Picture 2" descr="D:\Vyacheslav\present_fian\shem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082675"/>
            <a:ext cx="39433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D:\Vyacheslav\present_fian\shem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1068388"/>
            <a:ext cx="39147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0" y="80963"/>
            <a:ext cx="8587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INVESTIGATION OF the RADIATION DIRECTIVITY</a:t>
            </a:r>
            <a:endParaRPr lang="ru-RU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4583" name="TextBox 1"/>
          <p:cNvSpPr txBox="1">
            <a:spLocks noChangeArrowheads="1"/>
          </p:cNvSpPr>
          <p:nvPr/>
        </p:nvSpPr>
        <p:spPr bwMode="auto">
          <a:xfrm>
            <a:off x="179388" y="4329113"/>
            <a:ext cx="432117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8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P.A. Cherenkov</a:t>
            </a:r>
            <a:endParaRPr lang="ru-RU" sz="180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endParaRPr lang="ru-RU" sz="180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8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Visible Radiation Produced by Electrons Moving in a Medium with Velocities Exceeding that of Light</a:t>
            </a:r>
            <a:endParaRPr lang="ru-RU" sz="180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endParaRPr lang="ru-RU" sz="180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8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Phys. Rev. 52 (1937) 378.</a:t>
            </a:r>
            <a:endParaRPr lang="ru-RU" sz="180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Beginning of high-energy physics in cosmic </a:t>
            </a:r>
            <a:r>
              <a:rPr lang="en-US" dirty="0" smtClean="0"/>
              <a:t>rays</a:t>
            </a:r>
            <a:endParaRPr lang="ru-RU" dirty="0"/>
          </a:p>
        </p:txBody>
      </p:sp>
      <p:pic>
        <p:nvPicPr>
          <p:cNvPr id="7" name="Рисунок 6" descr="1934_-4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6833" r="6833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857356" y="5500702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Difficult </a:t>
            </a:r>
            <a:r>
              <a:rPr lang="en-US" sz="1600" dirty="0" smtClean="0"/>
              <a:t>way to the top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Trudy </a:t>
            </a:r>
            <a:r>
              <a:rPr lang="en-US" dirty="0" err="1" smtClean="0"/>
              <a:t>Elbrusskoi</a:t>
            </a:r>
            <a:r>
              <a:rPr lang="en-US" dirty="0" smtClean="0"/>
              <a:t> </a:t>
            </a:r>
            <a:r>
              <a:rPr lang="en-US" dirty="0" err="1" smtClean="0"/>
              <a:t>Ekspeditsii</a:t>
            </a:r>
            <a:r>
              <a:rPr lang="en-US" dirty="0" smtClean="0"/>
              <a:t> AN SSSR and VIEM (1934 and 1935</a:t>
            </a:r>
            <a:r>
              <a:rPr lang="en-US" dirty="0" smtClean="0"/>
              <a:t>)</a:t>
            </a:r>
            <a:r>
              <a:rPr lang="en-US" dirty="0" smtClean="0"/>
              <a:t> Sciences Publishers 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7" name="Рисунок 6" descr="1934_-2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028" r="202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sz="1600" dirty="0" smtClean="0"/>
              <a:t>Trudy </a:t>
            </a:r>
            <a:r>
              <a:rPr lang="en-US" sz="1600" dirty="0" err="1" smtClean="0"/>
              <a:t>Elbrusskoi</a:t>
            </a:r>
            <a:r>
              <a:rPr lang="en-US" sz="1600" dirty="0" smtClean="0"/>
              <a:t> </a:t>
            </a:r>
            <a:r>
              <a:rPr lang="en-US" sz="1600" dirty="0" err="1" smtClean="0"/>
              <a:t>Ekspeditsii</a:t>
            </a:r>
            <a:r>
              <a:rPr lang="en-US" sz="1600" dirty="0" smtClean="0"/>
              <a:t> AN SSSR and VIEM (1934 and 1935)</a:t>
            </a:r>
          </a:p>
          <a:p>
            <a:r>
              <a:rPr lang="en-US" sz="1600" dirty="0" smtClean="0"/>
              <a:t>NA </a:t>
            </a:r>
            <a:r>
              <a:rPr lang="en-US" sz="1600" dirty="0" err="1" smtClean="0"/>
              <a:t>Dobrotin</a:t>
            </a:r>
            <a:r>
              <a:rPr lang="en-US" sz="1600" dirty="0" smtClean="0"/>
              <a:t>, IM Frank, PA Cherenkov - 1936 - Acad. of Sciences </a:t>
            </a:r>
            <a:r>
              <a:rPr lang="en-US" dirty="0" smtClean="0"/>
              <a:t>Publishers :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(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000240"/>
            <a:ext cx="60007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1947 and later on development of the first electron synchrotrons in conjunction with  VI </a:t>
            </a:r>
            <a:r>
              <a:rPr lang="en-US" dirty="0" err="1" smtClean="0"/>
              <a:t>Veksler</a:t>
            </a:r>
            <a:r>
              <a:rPr lang="en-US" dirty="0" smtClean="0"/>
              <a:t> and others.</a:t>
            </a:r>
          </a:p>
          <a:p>
            <a:endParaRPr lang="en-US" dirty="0" smtClean="0"/>
          </a:p>
          <a:p>
            <a:r>
              <a:rPr lang="en-US" dirty="0" smtClean="0"/>
              <a:t> 1947 and later on professor MEPHI,  participation in the VAK.</a:t>
            </a:r>
          </a:p>
          <a:p>
            <a:endParaRPr lang="en-US" dirty="0" smtClean="0"/>
          </a:p>
          <a:p>
            <a:r>
              <a:rPr lang="en-US" dirty="0" smtClean="0"/>
              <a:t> 1956 - observation, investigation of synchrotron radiation on the synchrotron  on 280 </a:t>
            </a:r>
            <a:r>
              <a:rPr lang="en-US" dirty="0" err="1" smtClean="0"/>
              <a:t>MeV</a:t>
            </a:r>
            <a:r>
              <a:rPr lang="en-US" dirty="0" smtClean="0"/>
              <a:t> with </a:t>
            </a:r>
            <a:r>
              <a:rPr lang="en-US" dirty="0" err="1" smtClean="0"/>
              <a:t>Yu.M</a:t>
            </a:r>
            <a:r>
              <a:rPr lang="en-US" dirty="0" smtClean="0"/>
              <a:t>. Ado.</a:t>
            </a:r>
          </a:p>
          <a:p>
            <a:endParaRPr lang="en-US" dirty="0" smtClean="0"/>
          </a:p>
          <a:p>
            <a:r>
              <a:rPr lang="en-US" dirty="0" smtClean="0"/>
              <a:t> 1958 - awarding the Nobel Prize in Physics with IE Tamm and</a:t>
            </a:r>
          </a:p>
          <a:p>
            <a:r>
              <a:rPr lang="en-US" dirty="0" smtClean="0"/>
              <a:t>      </a:t>
            </a:r>
            <a:r>
              <a:rPr lang="en-US" dirty="0" err="1" smtClean="0"/>
              <a:t>I.M.Frank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43042" y="642918"/>
            <a:ext cx="550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new era: the development, construction and operation of high-energy electron accelerators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solidFill>
                  <a:srgbClr val="B2B2B2"/>
                </a:solidFill>
              </a:rPr>
              <a:t>Башмаков Ю.А.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AC3B969B-DB1F-4BD8-935B-9E0BD3F55931}" type="slidenum">
              <a:rPr lang="ru-RU" sz="1300" b="0" smtClean="0">
                <a:solidFill>
                  <a:srgbClr val="B2B2B2"/>
                </a:solidFill>
                <a:latin typeface="Arial" charset="0"/>
              </a:rPr>
              <a:pPr eaLnBrk="1" hangingPunct="1">
                <a:defRPr/>
              </a:pPr>
              <a:t>9</a:t>
            </a:fld>
            <a:endParaRPr lang="ru-RU" sz="1300" b="0" smtClean="0">
              <a:solidFill>
                <a:srgbClr val="B2B2B2"/>
              </a:solidFill>
              <a:latin typeface="Arial" charset="0"/>
            </a:endParaRPr>
          </a:p>
        </p:txBody>
      </p:sp>
      <p:pic>
        <p:nvPicPr>
          <p:cNvPr id="28676" name="Picture 6" descr="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25" y="1844675"/>
            <a:ext cx="5111750" cy="3252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5498" y="417513"/>
            <a:ext cx="893141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discovery by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V.Veksler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in 1944 of the principle of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phase stability and</a:t>
            </a: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construction of the first domestic synchrotrons.</a:t>
            </a:r>
          </a:p>
          <a:p>
            <a:pPr algn="ctr" eaLnBrk="1" hangingPunct="1">
              <a:defRPr/>
            </a:pPr>
            <a:endParaRPr lang="ru-RU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5500702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Elements of the design of the synchrotron for 30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  <a:r>
              <a:rPr lang="en-US" dirty="0" smtClean="0"/>
              <a:t>&lt;</a:t>
            </a:r>
            <a:r>
              <a:rPr lang="en-US" dirty="0" err="1" smtClean="0"/>
              <a:t>Pitomnik</a:t>
            </a:r>
            <a:r>
              <a:rPr lang="en-US" dirty="0" smtClean="0"/>
              <a:t>&gt;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3609</TotalTime>
  <Words>936</Words>
  <Application>Microsoft Office PowerPoint</Application>
  <PresentationFormat>Экран (4:3)</PresentationFormat>
  <Paragraphs>191</Paragraphs>
  <Slides>32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P.A. Cherenkov in the mirror of world science</vt:lpstr>
      <vt:lpstr>Слайд 2</vt:lpstr>
      <vt:lpstr>Слайд 3</vt:lpstr>
      <vt:lpstr>Слайд 4</vt:lpstr>
      <vt:lpstr>Слайд 5</vt:lpstr>
      <vt:lpstr>Beginning of high-energy physics in cosmic rays</vt:lpstr>
      <vt:lpstr> Trudy Elbrusskoi Ekspeditsii AN SSSR and VIEM (1934 and 1935) Sciences Publishers :  </vt:lpstr>
      <vt:lpstr>Слайд 8</vt:lpstr>
      <vt:lpstr>Слайд 9</vt:lpstr>
      <vt:lpstr>Electron synchrotron of FIAN on energy 280 MeV </vt:lpstr>
      <vt:lpstr>Electron synchrotron of FIAN on energy 280 MeV</vt:lpstr>
      <vt:lpstr>Electron synchrotron of FIAN on energy 280 MeV</vt:lpstr>
      <vt:lpstr>Слайд 13</vt:lpstr>
      <vt:lpstr>Discovery of the antiproton (Bevatron, 1955). The experimental scheme. </vt:lpstr>
      <vt:lpstr>Слайд 15</vt:lpstr>
      <vt:lpstr>Presentation of the Nobel Prize. </vt:lpstr>
      <vt:lpstr>Слайд 17</vt:lpstr>
      <vt:lpstr>Слайд 18</vt:lpstr>
      <vt:lpstr>Слайд 19</vt:lpstr>
      <vt:lpstr>Electron synchrotron "Pakhra". </vt:lpstr>
      <vt:lpstr>Слайд 21</vt:lpstr>
      <vt:lpstr>Слайд 22</vt:lpstr>
      <vt:lpstr>Слайд 23</vt:lpstr>
      <vt:lpstr>Слайд 24</vt:lpstr>
      <vt:lpstr>RICH - modern physics</vt:lpstr>
      <vt:lpstr>Слайд 26</vt:lpstr>
      <vt:lpstr>DESY, Hamburg</vt:lpstr>
      <vt:lpstr>PETRA III</vt:lpstr>
      <vt:lpstr>HERA Tunnel</vt:lpstr>
      <vt:lpstr>The closest colleagues, who began their scientific work under P.A.Cherenkov.</vt:lpstr>
      <vt:lpstr>Whole life ahead! Ups and downs. Star hours and worldwide recognition.</vt:lpstr>
      <vt:lpstr>Слайд 32</vt:lpstr>
    </vt:vector>
  </TitlesOfParts>
  <Company>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П.А.Черенков в зеркале современной науки.</dc:title>
  <dc:creator>Bashmakov</dc:creator>
  <cp:lastModifiedBy>Bashmakov</cp:lastModifiedBy>
  <cp:revision>91</cp:revision>
  <dcterms:created xsi:type="dcterms:W3CDTF">2018-07-25T11:25:51Z</dcterms:created>
  <dcterms:modified xsi:type="dcterms:W3CDTF">2018-07-31T16:49:24Z</dcterms:modified>
</cp:coreProperties>
</file>