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28"/>
  </p:notesMasterIdLst>
  <p:sldIdLst>
    <p:sldId id="257" r:id="rId3"/>
    <p:sldId id="265" r:id="rId4"/>
    <p:sldId id="293" r:id="rId5"/>
    <p:sldId id="275" r:id="rId6"/>
    <p:sldId id="268" r:id="rId7"/>
    <p:sldId id="273" r:id="rId8"/>
    <p:sldId id="310" r:id="rId9"/>
    <p:sldId id="295" r:id="rId10"/>
    <p:sldId id="308" r:id="rId11"/>
    <p:sldId id="313" r:id="rId12"/>
    <p:sldId id="311" r:id="rId13"/>
    <p:sldId id="312" r:id="rId14"/>
    <p:sldId id="286" r:id="rId15"/>
    <p:sldId id="314" r:id="rId16"/>
    <p:sldId id="315" r:id="rId17"/>
    <p:sldId id="300" r:id="rId18"/>
    <p:sldId id="305" r:id="rId19"/>
    <p:sldId id="307" r:id="rId20"/>
    <p:sldId id="304" r:id="rId21"/>
    <p:sldId id="280" r:id="rId22"/>
    <p:sldId id="316" r:id="rId23"/>
    <p:sldId id="281" r:id="rId24"/>
    <p:sldId id="288" r:id="rId25"/>
    <p:sldId id="299"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 Qing" initials="QL" lastIdx="12" clrIdx="0">
    <p:extLst>
      <p:ext uri="{19B8F6BF-5375-455C-9EA6-DF929625EA0E}">
        <p15:presenceInfo xmlns:p15="http://schemas.microsoft.com/office/powerpoint/2012/main" userId="Luo, 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520" autoAdjust="0"/>
  </p:normalViewPr>
  <p:slideViewPr>
    <p:cSldViewPr snapToGrid="0">
      <p:cViewPr varScale="1">
        <p:scale>
          <a:sx n="56" d="100"/>
          <a:sy n="56" d="100"/>
        </p:scale>
        <p:origin x="21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7.wmf"/><Relationship Id="rId3" Type="http://schemas.openxmlformats.org/officeDocument/2006/relationships/image" Target="../media/image17.wmf"/><Relationship Id="rId7" Type="http://schemas.openxmlformats.org/officeDocument/2006/relationships/image" Target="../media/image21.wmf"/><Relationship Id="rId12" Type="http://schemas.openxmlformats.org/officeDocument/2006/relationships/image" Target="../media/image26.wmf"/><Relationship Id="rId17" Type="http://schemas.openxmlformats.org/officeDocument/2006/relationships/image" Target="../media/image31.wmf"/><Relationship Id="rId2" Type="http://schemas.openxmlformats.org/officeDocument/2006/relationships/image" Target="../media/image16.wmf"/><Relationship Id="rId16" Type="http://schemas.openxmlformats.org/officeDocument/2006/relationships/image" Target="../media/image30.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5" Type="http://schemas.openxmlformats.org/officeDocument/2006/relationships/image" Target="../media/image2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 Id="rId14"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4A588-15DA-44F6-B49C-BC412C89222F}" type="datetimeFigureOut">
              <a:rPr lang="zh-CN" altLang="en-US" smtClean="0"/>
              <a:t>2019-09-26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FED7E-2B9A-4A75-9F35-5AE2784AFC0B}" type="slidenum">
              <a:rPr lang="zh-CN" altLang="en-US" smtClean="0"/>
              <a:t>‹#›</a:t>
            </a:fld>
            <a:endParaRPr lang="zh-CN" altLang="en-US"/>
          </a:p>
        </p:txBody>
      </p:sp>
    </p:spTree>
    <p:extLst>
      <p:ext uri="{BB962C8B-B14F-4D97-AF65-F5344CB8AC3E}">
        <p14:creationId xmlns:p14="http://schemas.microsoft.com/office/powerpoint/2010/main" val="299108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B8740-C3E8-4F36-9AA1-3227B6A089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0707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solidFill>
                  <a:prstClr val="black"/>
                </a:solidFill>
                <a:latin typeface="Calibri" panose="020F0502020204030204"/>
                <a:ea typeface="宋体" panose="02010600030101010101" pitchFamily="2" charset="-122"/>
              </a:rPr>
              <a:pPr/>
              <a:t>3</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54185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Russia:</a:t>
            </a:r>
            <a:r>
              <a:rPr lang="el-GR" altLang="zh-CN" dirty="0" smtClean="0">
                <a:ea typeface="宋体" panose="02010600030101010101" pitchFamily="2" charset="-122"/>
              </a:rPr>
              <a:t>ξ</a:t>
            </a:r>
            <a:r>
              <a:rPr lang="en-US" altLang="zh-CN" baseline="-25000" dirty="0" smtClean="0">
                <a:ea typeface="宋体" panose="02010600030101010101" pitchFamily="2" charset="-122"/>
              </a:rPr>
              <a:t>x</a:t>
            </a:r>
            <a:r>
              <a:rPr lang="en-US" altLang="zh-CN" baseline="0" dirty="0" smtClean="0">
                <a:ea typeface="宋体" panose="02010600030101010101" pitchFamily="2" charset="-122"/>
              </a:rPr>
              <a:t> 0.0016, 0.0033, 0.0036, 0.0029;</a:t>
            </a:r>
            <a:r>
              <a:rPr lang="en-US" altLang="zh-CN" dirty="0" smtClean="0"/>
              <a:t> </a:t>
            </a:r>
            <a:r>
              <a:rPr lang="el-GR" altLang="zh-CN" dirty="0" smtClean="0">
                <a:ea typeface="宋体" panose="02010600030101010101" pitchFamily="2" charset="-122"/>
              </a:rPr>
              <a:t>ξ</a:t>
            </a:r>
            <a:r>
              <a:rPr lang="en-US" altLang="zh-CN" baseline="-25000" dirty="0" smtClean="0">
                <a:ea typeface="宋体" panose="02010600030101010101" pitchFamily="2" charset="-122"/>
              </a:rPr>
              <a:t>y</a:t>
            </a:r>
            <a:r>
              <a:rPr lang="en-US" altLang="zh-CN" baseline="0" dirty="0" smtClean="0">
                <a:ea typeface="宋体" panose="02010600030101010101" pitchFamily="2" charset="-122"/>
              </a:rPr>
              <a:t> 0.114, 0.135, 0.121, 0.097</a:t>
            </a:r>
          </a:p>
          <a:p>
            <a:endParaRPr lang="en-US" altLang="zh-CN" dirty="0" smtClean="0"/>
          </a:p>
          <a:p>
            <a:r>
              <a:rPr lang="en-US" altLang="zh-CN" dirty="0" smtClean="0"/>
              <a:t>per mille</a:t>
            </a:r>
          </a:p>
          <a:p>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Lattice functions not necessary to be totally symmetric in IR: INFN</a:t>
            </a:r>
            <a:r>
              <a:rPr lang="zh-CN" altLang="en-US" dirty="0" smtClean="0"/>
              <a:t>的设计是对称的，图只显示了一半；</a:t>
            </a:r>
            <a:r>
              <a:rPr lang="en-US" altLang="zh-CN" dirty="0" smtClean="0"/>
              <a:t>BINP original</a:t>
            </a:r>
            <a:r>
              <a:rPr lang="zh-CN" altLang="en-US" dirty="0" smtClean="0"/>
              <a:t>不对称，原因是几何结构决定必须有不同的聚焦（？），从简单做起，仍然先按对称来做</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88CFED7E-2B9A-4A75-9F35-5AE2784AFC0B}" type="slidenum">
              <a:rPr lang="zh-CN" altLang="en-US" smtClean="0"/>
              <a:t>5</a:t>
            </a:fld>
            <a:endParaRPr lang="zh-CN" altLang="en-US"/>
          </a:p>
        </p:txBody>
      </p:sp>
    </p:spTree>
    <p:extLst>
      <p:ext uri="{BB962C8B-B14F-4D97-AF65-F5344CB8AC3E}">
        <p14:creationId xmlns:p14="http://schemas.microsoft.com/office/powerpoint/2010/main" val="236604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西伯利亚蛇：很贵，所以尽可能少。与能量有关（退极化与能量有关），能量很大的时候（例如</a:t>
            </a:r>
            <a:r>
              <a:rPr lang="en-US" altLang="zh-CN" dirty="0" smtClean="0"/>
              <a:t>3GeV</a:t>
            </a:r>
            <a:r>
              <a:rPr lang="zh-CN" altLang="en-US" dirty="0" smtClean="0"/>
              <a:t>）的确需要多个蛇</a:t>
            </a:r>
            <a:endParaRPr lang="zh-CN" altLang="en-US" dirty="0"/>
          </a:p>
        </p:txBody>
      </p:sp>
      <p:sp>
        <p:nvSpPr>
          <p:cNvPr id="4" name="灯片编号占位符 3"/>
          <p:cNvSpPr>
            <a:spLocks noGrp="1"/>
          </p:cNvSpPr>
          <p:nvPr>
            <p:ph type="sldNum" sz="quarter" idx="10"/>
          </p:nvPr>
        </p:nvSpPr>
        <p:spPr/>
        <p:txBody>
          <a:bodyPr/>
          <a:lstStyle/>
          <a:p>
            <a:fld id="{88CFED7E-2B9A-4A75-9F35-5AE2784AFC0B}" type="slidenum">
              <a:rPr lang="zh-CN" altLang="en-US" smtClean="0"/>
              <a:t>8</a:t>
            </a:fld>
            <a:endParaRPr lang="zh-CN" altLang="en-US"/>
          </a:p>
        </p:txBody>
      </p:sp>
    </p:spTree>
    <p:extLst>
      <p:ext uri="{BB962C8B-B14F-4D97-AF65-F5344CB8AC3E}">
        <p14:creationId xmlns:p14="http://schemas.microsoft.com/office/powerpoint/2010/main" val="10947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eaLnBrk="1" fontAlgn="t" latinLnBrk="0" hangingPunct="1"/>
            <a:r>
              <a:rPr lang="en-US" altLang="zh-CN" sz="1200" b="1" i="0" u="none" strike="noStrike" kern="1200" dirty="0" smtClean="0">
                <a:solidFill>
                  <a:schemeClr val="tx1"/>
                </a:solidFill>
                <a:effectLst/>
                <a:latin typeface="+mn-lt"/>
                <a:ea typeface="+mn-ea"/>
                <a:cs typeface="+mn-cs"/>
              </a:rPr>
              <a:t>Parameters </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1" i="0" u="none" strike="noStrike" kern="1200" dirty="0" smtClean="0">
                <a:solidFill>
                  <a:schemeClr val="tx1"/>
                </a:solidFill>
                <a:effectLst/>
                <a:latin typeface="+mn-lt"/>
                <a:ea typeface="+mn-ea"/>
                <a:cs typeface="+mn-cs"/>
              </a:rPr>
              <a:t>value</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Circumference[m] </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707.258</a:t>
            </a:r>
            <a:endParaRPr lang="zh-CN" altLang="zh-CN" sz="1200" b="0" i="0" u="none" strike="noStrike" kern="1200" dirty="0" smtClean="0">
              <a:solidFill>
                <a:schemeClr val="tx1"/>
              </a:solidFill>
              <a:effectLst/>
              <a:latin typeface="+mn-lt"/>
              <a:ea typeface="+mn-ea"/>
              <a:cs typeface="+mn-cs"/>
            </a:endParaRPr>
          </a:p>
          <a:p>
            <a:pPr rtl="0" eaLnBrk="1" fontAlgn="auto" latinLnBrk="0" hangingPunct="1"/>
            <a:r>
              <a:rPr lang="en-US" altLang="zh-CN" sz="1200" b="0" i="0" u="none" strike="noStrike" kern="1200" dirty="0" smtClean="0">
                <a:solidFill>
                  <a:schemeClr val="tx1"/>
                </a:solidFill>
                <a:effectLst/>
                <a:latin typeface="+mn-lt"/>
                <a:ea typeface="+mn-ea"/>
                <a:cs typeface="+mn-cs"/>
              </a:rPr>
              <a:t>Optimized energy[GeV]</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2</a:t>
            </a:r>
            <a:endParaRPr lang="zh-CN" altLang="zh-CN" sz="1200" b="0" i="0" u="none" strike="noStrike" kern="1200" dirty="0" smtClean="0">
              <a:solidFill>
                <a:schemeClr val="tx1"/>
              </a:solidFill>
              <a:effectLst/>
              <a:latin typeface="+mn-lt"/>
              <a:ea typeface="+mn-ea"/>
              <a:cs typeface="+mn-cs"/>
            </a:endParaRPr>
          </a:p>
          <a:p>
            <a:pPr rtl="0" eaLnBrk="1" fontAlgn="auto" latinLnBrk="0" hangingPunct="1"/>
            <a:r>
              <a:rPr lang="en-US" altLang="zh-CN" sz="1200" b="0" i="0" u="none" strike="noStrike" kern="1200" dirty="0" smtClean="0">
                <a:solidFill>
                  <a:schemeClr val="tx1"/>
                </a:solidFill>
                <a:effectLst/>
                <a:latin typeface="+mn-lt"/>
                <a:ea typeface="+mn-ea"/>
                <a:cs typeface="+mn-cs"/>
              </a:rPr>
              <a:t>Horizontal beta at IP[m]</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zh-CN" altLang="zh-CN" sz="1200" b="0" i="0" u="none" strike="noStrike"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0.06410453805   </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Vertical beta at IP[m]</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0.0006384988995 </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err="1" smtClean="0">
                <a:solidFill>
                  <a:schemeClr val="tx1"/>
                </a:solidFill>
                <a:effectLst/>
                <a:latin typeface="+mn-lt"/>
                <a:ea typeface="+mn-ea"/>
                <a:cs typeface="+mn-cs"/>
              </a:rPr>
              <a:t>tunx</a:t>
            </a:r>
            <a:r>
              <a:rPr lang="en-US" altLang="zh-CN" sz="1200" b="0" i="0" u="none" strike="noStrike" kern="1200" dirty="0" smtClean="0">
                <a:solidFill>
                  <a:schemeClr val="tx1"/>
                </a:solidFill>
                <a:effectLst/>
                <a:latin typeface="+mn-lt"/>
                <a:ea typeface="+mn-ea"/>
                <a:cs typeface="+mn-cs"/>
              </a:rPr>
              <a:t>/</a:t>
            </a:r>
            <a:r>
              <a:rPr lang="en-US" altLang="zh-CN" sz="1200" b="0" i="0" u="none" strike="noStrike" kern="1200" dirty="0" err="1" smtClean="0">
                <a:solidFill>
                  <a:schemeClr val="tx1"/>
                </a:solidFill>
                <a:effectLst/>
                <a:latin typeface="+mn-lt"/>
                <a:ea typeface="+mn-ea"/>
                <a:cs typeface="+mn-cs"/>
              </a:rPr>
              <a:t>tuny</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fr-FR" altLang="zh-CN" sz="1200" b="0" i="0" u="none" strike="noStrike" kern="1200" dirty="0" smtClean="0">
                <a:solidFill>
                  <a:schemeClr val="tx1"/>
                </a:solidFill>
                <a:effectLst/>
                <a:latin typeface="+mn-lt"/>
                <a:ea typeface="+mn-ea"/>
                <a:cs typeface="+mn-cs"/>
              </a:rPr>
              <a:t>30.52259316 / 28.53792761</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err="1" smtClean="0">
                <a:solidFill>
                  <a:schemeClr val="tx1"/>
                </a:solidFill>
                <a:effectLst/>
                <a:latin typeface="+mn-lt"/>
                <a:ea typeface="+mn-ea"/>
                <a:cs typeface="+mn-cs"/>
              </a:rPr>
              <a:t>Natual</a:t>
            </a:r>
            <a:r>
              <a:rPr lang="en-US" altLang="zh-CN" sz="1200" b="0" i="0" u="none" strike="noStrike" kern="1200" baseline="0" dirty="0" smtClean="0">
                <a:solidFill>
                  <a:schemeClr val="tx1"/>
                </a:solidFill>
                <a:effectLst/>
                <a:latin typeface="+mn-lt"/>
                <a:ea typeface="+mn-ea"/>
                <a:cs typeface="+mn-cs"/>
              </a:rPr>
              <a:t> c</a:t>
            </a:r>
            <a:r>
              <a:rPr lang="en-US" altLang="zh-CN" sz="1200" b="0" i="0" u="none" strike="noStrike" kern="1200" dirty="0" smtClean="0">
                <a:solidFill>
                  <a:schemeClr val="tx1"/>
                </a:solidFill>
                <a:effectLst/>
                <a:latin typeface="+mn-lt"/>
                <a:ea typeface="+mn-ea"/>
                <a:cs typeface="+mn-cs"/>
              </a:rPr>
              <a:t>hromaticity</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fr-FR" altLang="zh-CN" sz="1200" b="0" i="0" u="none" strike="noStrike" kern="1200" dirty="0" smtClean="0">
                <a:solidFill>
                  <a:schemeClr val="tx1"/>
                </a:solidFill>
                <a:effectLst/>
                <a:latin typeface="+mn-lt"/>
                <a:ea typeface="+mn-ea"/>
                <a:cs typeface="+mn-cs"/>
              </a:rPr>
              <a:t>-95.29129881/-346.2393275</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Horizontal emittance[</a:t>
            </a:r>
            <a:r>
              <a:rPr lang="en-US" altLang="zh-CN" sz="1200" b="0" i="0" u="none" strike="noStrike" kern="1200" dirty="0" err="1" smtClean="0">
                <a:solidFill>
                  <a:schemeClr val="tx1"/>
                </a:solidFill>
                <a:effectLst/>
                <a:latin typeface="+mn-lt"/>
                <a:ea typeface="+mn-ea"/>
                <a:cs typeface="+mn-cs"/>
              </a:rPr>
              <a:t>nmrad</a:t>
            </a:r>
            <a:r>
              <a:rPr lang="en-US" altLang="zh-CN" sz="1200" b="0" i="0" u="none" strike="noStrike" kern="1200" dirty="0" smtClean="0">
                <a:solidFill>
                  <a:schemeClr val="tx1"/>
                </a:solidFill>
                <a:effectLst/>
                <a:latin typeface="+mn-lt"/>
                <a:ea typeface="+mn-ea"/>
                <a:cs typeface="+mn-cs"/>
              </a:rPr>
              <a:t>]</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2.85</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Vertical emittance[</a:t>
            </a:r>
            <a:r>
              <a:rPr lang="en-US" altLang="zh-CN" sz="1200" b="0" i="0" u="none" strike="noStrike" kern="1200" dirty="0" err="1" smtClean="0">
                <a:solidFill>
                  <a:schemeClr val="tx1"/>
                </a:solidFill>
                <a:effectLst/>
                <a:latin typeface="+mn-lt"/>
                <a:ea typeface="+mn-ea"/>
                <a:cs typeface="+mn-cs"/>
              </a:rPr>
              <a:t>nmrad</a:t>
            </a:r>
            <a:r>
              <a:rPr lang="en-US" altLang="zh-CN" sz="1200" b="0" i="0" u="none" strike="noStrike" kern="1200" dirty="0" smtClean="0">
                <a:solidFill>
                  <a:schemeClr val="tx1"/>
                </a:solidFill>
                <a:effectLst/>
                <a:latin typeface="+mn-lt"/>
                <a:ea typeface="+mn-ea"/>
                <a:cs typeface="+mn-cs"/>
              </a:rPr>
              <a:t>]</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0.0285</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Momentum</a:t>
            </a:r>
            <a:r>
              <a:rPr lang="en-US" altLang="zh-CN" sz="1200" b="0" i="0" u="none" strike="noStrike" kern="1200" baseline="0" dirty="0" smtClean="0">
                <a:solidFill>
                  <a:schemeClr val="tx1"/>
                </a:solidFill>
                <a:effectLst/>
                <a:latin typeface="+mn-lt"/>
                <a:ea typeface="+mn-ea"/>
                <a:cs typeface="+mn-cs"/>
              </a:rPr>
              <a:t> compaction factor</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1.237e-3</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Energy</a:t>
            </a:r>
            <a:r>
              <a:rPr lang="en-US" altLang="zh-CN" sz="1200" b="0" i="0" u="none" strike="noStrike" kern="1200" baseline="0" dirty="0" smtClean="0">
                <a:solidFill>
                  <a:schemeClr val="tx1"/>
                </a:solidFill>
                <a:effectLst/>
                <a:latin typeface="+mn-lt"/>
                <a:ea typeface="+mn-ea"/>
                <a:cs typeface="+mn-cs"/>
              </a:rPr>
              <a:t> spread</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4.034e-4</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Energy loss per turn[MeV]</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0.07837</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Horizontal beam size at IP[um]</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13.61</a:t>
            </a:r>
            <a:endParaRPr lang="zh-CN" altLang="zh-CN" sz="1200" b="0" i="0" u="none" strike="noStrike" kern="1200" dirty="0" smtClean="0">
              <a:solidFill>
                <a:schemeClr val="tx1"/>
              </a:solidFill>
              <a:effectLst/>
              <a:latin typeface="+mn-lt"/>
              <a:ea typeface="+mn-ea"/>
              <a:cs typeface="+mn-cs"/>
            </a:endParaRPr>
          </a:p>
          <a:p>
            <a:pPr rtl="0" eaLnBrk="1" fontAlgn="auto" latinLnBrk="0" hangingPunct="1"/>
            <a:r>
              <a:rPr lang="en-US" altLang="zh-CN" sz="1200" b="0" i="0" u="none" strike="noStrike" kern="1200" dirty="0" smtClean="0">
                <a:solidFill>
                  <a:schemeClr val="tx1"/>
                </a:solidFill>
                <a:effectLst/>
                <a:latin typeface="+mn-lt"/>
                <a:ea typeface="+mn-ea"/>
                <a:cs typeface="+mn-cs"/>
              </a:rPr>
              <a:t>Vertical beam size at IP[um]</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1.39</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Luminosity[cm</a:t>
            </a:r>
            <a:r>
              <a:rPr lang="en-US" altLang="zh-CN" sz="1200" b="0" i="0" u="none" strike="noStrike" kern="1200" baseline="30000" dirty="0" smtClean="0">
                <a:solidFill>
                  <a:schemeClr val="tx1"/>
                </a:solidFill>
                <a:effectLst/>
                <a:latin typeface="+mn-lt"/>
                <a:ea typeface="+mn-ea"/>
                <a:cs typeface="+mn-cs"/>
              </a:rPr>
              <a:t>-2</a:t>
            </a:r>
            <a:r>
              <a:rPr lang="en-US" altLang="zh-CN" sz="1200" b="0" i="0" u="none" strike="noStrike" kern="1200" dirty="0" smtClean="0">
                <a:solidFill>
                  <a:schemeClr val="tx1"/>
                </a:solidFill>
                <a:effectLst/>
                <a:latin typeface="+mn-lt"/>
                <a:ea typeface="+mn-ea"/>
                <a:cs typeface="+mn-cs"/>
              </a:rPr>
              <a:t> S</a:t>
            </a:r>
            <a:r>
              <a:rPr lang="en-US" altLang="zh-CN" sz="1200" b="0" i="0" u="none" strike="noStrike" kern="1200" baseline="30000" dirty="0" smtClean="0">
                <a:solidFill>
                  <a:schemeClr val="tx1"/>
                </a:solidFill>
                <a:effectLst/>
                <a:latin typeface="+mn-lt"/>
                <a:ea typeface="+mn-ea"/>
                <a:cs typeface="+mn-cs"/>
              </a:rPr>
              <a:t>-1</a:t>
            </a:r>
            <a:r>
              <a:rPr lang="en-US" altLang="zh-CN" sz="1200" b="0" i="0" u="none" strike="noStrike" kern="1200" dirty="0" smtClean="0">
                <a:solidFill>
                  <a:schemeClr val="tx1"/>
                </a:solidFill>
                <a:effectLst/>
                <a:latin typeface="+mn-lt"/>
                <a:ea typeface="+mn-ea"/>
                <a:cs typeface="+mn-cs"/>
              </a:rPr>
              <a:t>]</a:t>
            </a:r>
            <a:endParaRPr lang="zh-CN" altLang="zh-CN" sz="1200" b="0" i="0" u="none" strike="noStrike" kern="1200" dirty="0" smtClean="0">
              <a:solidFill>
                <a:schemeClr val="tx1"/>
              </a:solidFill>
              <a:effectLst/>
              <a:latin typeface="+mn-lt"/>
              <a:ea typeface="+mn-ea"/>
              <a:cs typeface="+mn-cs"/>
            </a:endParaRPr>
          </a:p>
          <a:p>
            <a:pPr rtl="0" eaLnBrk="1" fontAlgn="t" latinLnBrk="0" hangingPunct="1"/>
            <a:r>
              <a:rPr lang="en-US" altLang="zh-CN" sz="1200" b="0" i="0" u="none" strike="noStrike" kern="1200" dirty="0" smtClean="0">
                <a:solidFill>
                  <a:schemeClr val="tx1"/>
                </a:solidFill>
                <a:effectLst/>
                <a:latin typeface="+mn-lt"/>
                <a:ea typeface="+mn-ea"/>
                <a:cs typeface="+mn-cs"/>
              </a:rPr>
              <a:t>1.58×10</a:t>
            </a:r>
            <a:r>
              <a:rPr lang="en-US" altLang="zh-CN" sz="1200" b="0" i="0" u="none" strike="noStrike" kern="1200" baseline="30000" dirty="0" smtClean="0">
                <a:solidFill>
                  <a:schemeClr val="tx1"/>
                </a:solidFill>
                <a:effectLst/>
                <a:latin typeface="+mn-lt"/>
                <a:ea typeface="+mn-ea"/>
                <a:cs typeface="+mn-cs"/>
              </a:rPr>
              <a:t>35</a:t>
            </a:r>
            <a:r>
              <a:rPr lang="zh-CN" altLang="zh-CN" sz="1200" b="0" i="0" u="none" strike="noStrike" kern="1200" baseline="0" dirty="0" smtClean="0">
                <a:solidFill>
                  <a:schemeClr val="tx1"/>
                </a:solidFill>
                <a:effectLst/>
                <a:latin typeface="+mn-lt"/>
                <a:ea typeface="+mn-ea"/>
                <a:cs typeface="+mn-cs"/>
              </a:rPr>
              <a:t>（</a:t>
            </a:r>
            <a:r>
              <a:rPr lang="en-US" altLang="zh-CN" sz="1200" b="0" i="0" u="none" strike="noStrike" kern="1200" baseline="0" dirty="0" smtClean="0">
                <a:solidFill>
                  <a:schemeClr val="tx1"/>
                </a:solidFill>
                <a:effectLst/>
                <a:latin typeface="+mn-lt"/>
                <a:ea typeface="+mn-ea"/>
                <a:cs typeface="+mn-cs"/>
              </a:rPr>
              <a:t>beam-beam parameters=0.1</a:t>
            </a:r>
            <a:r>
              <a:rPr lang="zh-CN" altLang="zh-CN" sz="1200" b="0" i="0" u="none" strike="noStrike" kern="1200" baseline="0" dirty="0" smtClean="0">
                <a:solidFill>
                  <a:schemeClr val="tx1"/>
                </a:solidFill>
                <a:effectLst/>
                <a:latin typeface="+mn-lt"/>
                <a:ea typeface="+mn-ea"/>
                <a:cs typeface="+mn-cs"/>
              </a:rPr>
              <a:t>）</a:t>
            </a:r>
            <a:endParaRPr lang="zh-CN" altLang="zh-CN" sz="1200" b="0" i="0" u="none" strike="noStrike"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CFED7E-2B9A-4A75-9F35-5AE2784AFC0B}" type="slidenum">
              <a:rPr lang="zh-CN" altLang="en-US" smtClean="0"/>
              <a:t>11</a:t>
            </a:fld>
            <a:endParaRPr lang="zh-CN" altLang="en-US"/>
          </a:p>
        </p:txBody>
      </p:sp>
    </p:spTree>
    <p:extLst>
      <p:ext uri="{BB962C8B-B14F-4D97-AF65-F5344CB8AC3E}">
        <p14:creationId xmlns:p14="http://schemas.microsoft.com/office/powerpoint/2010/main" val="328716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8CFED7E-2B9A-4A75-9F35-5AE2784AFC0B}" type="slidenum">
              <a:rPr lang="zh-CN" altLang="en-US" smtClean="0"/>
              <a:t>13</a:t>
            </a:fld>
            <a:endParaRPr lang="zh-CN" altLang="en-US"/>
          </a:p>
        </p:txBody>
      </p:sp>
    </p:spTree>
    <p:extLst>
      <p:ext uri="{BB962C8B-B14F-4D97-AF65-F5344CB8AC3E}">
        <p14:creationId xmlns:p14="http://schemas.microsoft.com/office/powerpoint/2010/main" val="125837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Laser treatment to suppress</a:t>
            </a:r>
            <a:r>
              <a:rPr lang="en-US" altLang="zh-CN" baseline="0" dirty="0" smtClean="0"/>
              <a:t> SEY as a new method was suggested in 2014 by Raze in </a:t>
            </a:r>
            <a:r>
              <a:rPr lang="en-US" altLang="zh-CN" baseline="0" dirty="0" err="1" smtClean="0"/>
              <a:t>daresbury</a:t>
            </a:r>
            <a:r>
              <a:rPr lang="en-US" altLang="zh-CN" baseline="0" dirty="0" smtClean="0"/>
              <a:t> laboratory.</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8CFED7E-2B9A-4A75-9F35-5AE2784AFC0B}" type="slidenum">
              <a:rPr lang="zh-CN" altLang="en-US" smtClean="0"/>
              <a:t>20</a:t>
            </a:fld>
            <a:endParaRPr lang="zh-CN" altLang="en-US"/>
          </a:p>
        </p:txBody>
      </p:sp>
    </p:spTree>
    <p:extLst>
      <p:ext uri="{BB962C8B-B14F-4D97-AF65-F5344CB8AC3E}">
        <p14:creationId xmlns:p14="http://schemas.microsoft.com/office/powerpoint/2010/main" val="223839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n-lt"/>
                <a:ea typeface="+mn-ea"/>
                <a:cs typeface="+mn-cs"/>
              </a:rPr>
              <a:t>Non-Evaporative Getter NEG</a:t>
            </a:r>
            <a:endParaRPr lang="en-US" altLang="zh-CN"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Generally, the activation temperature is mainly influenced by the binding energy between NEG and active molecules. Hence, the activation temperature of NEG film can be directly detected by mearing the binding energy of each component metal. We are the first to use XPS to detect the activation temperature of the optimized film under different temperature range. </a:t>
            </a:r>
            <a:r>
              <a:rPr lang="en-GB" altLang="zh-CN" sz="1200" kern="1200" dirty="0" smtClean="0">
                <a:solidFill>
                  <a:schemeClr val="tx1"/>
                </a:solidFill>
                <a:effectLst/>
                <a:latin typeface="+mn-lt"/>
                <a:ea typeface="+mn-ea"/>
                <a:cs typeface="+mn-cs"/>
              </a:rPr>
              <a:t/>
            </a:r>
            <a:br>
              <a:rPr lang="en-GB" altLang="zh-CN" sz="1200" kern="1200" dirty="0" smtClean="0">
                <a:solidFill>
                  <a:schemeClr val="tx1"/>
                </a:solidFill>
                <a:effectLst/>
                <a:latin typeface="+mn-lt"/>
                <a:ea typeface="+mn-ea"/>
                <a:cs typeface="+mn-cs"/>
              </a:rPr>
            </a:br>
            <a:r>
              <a:rPr lang="en-US" altLang="zh-CN" sz="1200" kern="1200" dirty="0" smtClean="0">
                <a:solidFill>
                  <a:schemeClr val="tx1"/>
                </a:solidFill>
                <a:effectLst/>
                <a:latin typeface="+mn-lt"/>
                <a:ea typeface="+mn-ea"/>
                <a:cs typeface="+mn-cs"/>
              </a:rPr>
              <a:t>Figure show the excited information of </a:t>
            </a:r>
            <a:r>
              <a:rPr lang="en-US" altLang="zh-CN" sz="1200" b="1" kern="1200" dirty="0" smtClean="0">
                <a:solidFill>
                  <a:schemeClr val="tx1"/>
                </a:solidFill>
                <a:effectLst/>
                <a:latin typeface="+mn-lt"/>
                <a:ea typeface="+mn-ea"/>
                <a:cs typeface="+mn-cs"/>
              </a:rPr>
              <a:t>Titanium</a:t>
            </a:r>
            <a:r>
              <a:rPr lang="zh-CN" altLang="en-US" sz="120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Zirconium</a:t>
            </a:r>
            <a:r>
              <a:rPr lang="zh-CN" altLang="en-US" sz="120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Vanadium</a:t>
            </a:r>
            <a:r>
              <a:rPr lang="en-US" altLang="zh-CN" sz="1200" kern="1200" dirty="0" smtClean="0">
                <a:solidFill>
                  <a:schemeClr val="tx1"/>
                </a:solidFill>
                <a:effectLst/>
                <a:latin typeface="+mn-lt"/>
                <a:ea typeface="+mn-ea"/>
                <a:cs typeface="+mn-cs"/>
              </a:rPr>
              <a:t> spectrum under different temperatures. Taking </a:t>
            </a:r>
            <a:r>
              <a:rPr lang="en-US" altLang="zh-CN" sz="1200" kern="1200" dirty="0" err="1" smtClean="0">
                <a:solidFill>
                  <a:schemeClr val="tx1"/>
                </a:solidFill>
                <a:effectLst/>
                <a:latin typeface="+mn-lt"/>
                <a:ea typeface="+mn-ea"/>
                <a:cs typeface="+mn-cs"/>
              </a:rPr>
              <a:t>Ti</a:t>
            </a:r>
            <a:r>
              <a:rPr lang="en-US" altLang="zh-CN" sz="1200" kern="1200" dirty="0" smtClean="0">
                <a:solidFill>
                  <a:schemeClr val="tx1"/>
                </a:solidFill>
                <a:effectLst/>
                <a:latin typeface="+mn-lt"/>
                <a:ea typeface="+mn-ea"/>
                <a:cs typeface="+mn-cs"/>
              </a:rPr>
              <a:t> as an example, the binding energy of </a:t>
            </a:r>
            <a:r>
              <a:rPr lang="en-US" altLang="zh-CN" sz="1200" kern="1200" dirty="0" err="1" smtClean="0">
                <a:solidFill>
                  <a:schemeClr val="tx1"/>
                </a:solidFill>
                <a:effectLst/>
                <a:latin typeface="+mn-lt"/>
                <a:ea typeface="+mn-ea"/>
                <a:cs typeface="+mn-cs"/>
              </a:rPr>
              <a:t>Ti</a:t>
            </a:r>
            <a:r>
              <a:rPr lang="en-US" altLang="zh-CN" sz="1200" kern="1200" dirty="0" smtClean="0">
                <a:solidFill>
                  <a:schemeClr val="tx1"/>
                </a:solidFill>
                <a:effectLst/>
                <a:latin typeface="+mn-lt"/>
                <a:ea typeface="+mn-ea"/>
                <a:cs typeface="+mn-cs"/>
              </a:rPr>
              <a:t> 2p is 458.7 eV at room temperature, indicating that the </a:t>
            </a:r>
            <a:r>
              <a:rPr lang="en-US" altLang="zh-CN" sz="1200" kern="1200" dirty="0" err="1" smtClean="0">
                <a:solidFill>
                  <a:schemeClr val="tx1"/>
                </a:solidFill>
                <a:effectLst/>
                <a:latin typeface="+mn-lt"/>
                <a:ea typeface="+mn-ea"/>
                <a:cs typeface="+mn-cs"/>
              </a:rPr>
              <a:t>Ti</a:t>
            </a:r>
            <a:r>
              <a:rPr lang="en-US" altLang="zh-CN" sz="1200" kern="1200" dirty="0" smtClean="0">
                <a:solidFill>
                  <a:schemeClr val="tx1"/>
                </a:solidFill>
                <a:effectLst/>
                <a:latin typeface="+mn-lt"/>
                <a:ea typeface="+mn-ea"/>
                <a:cs typeface="+mn-cs"/>
              </a:rPr>
              <a:t> element mainly exists as </a:t>
            </a:r>
            <a:r>
              <a:rPr lang="en-US" altLang="zh-CN" sz="1200" kern="1200" dirty="0" err="1" smtClean="0">
                <a:solidFill>
                  <a:schemeClr val="tx1"/>
                </a:solidFill>
                <a:effectLst/>
                <a:latin typeface="+mn-lt"/>
                <a:ea typeface="+mn-ea"/>
                <a:cs typeface="+mn-cs"/>
              </a:rPr>
              <a:t>Ti</a:t>
            </a:r>
            <a:r>
              <a:rPr lang="en-US" altLang="zh-CN" sz="1200" kern="1200" dirty="0" smtClean="0">
                <a:solidFill>
                  <a:schemeClr val="tx1"/>
                </a:solidFill>
                <a:effectLst/>
                <a:latin typeface="+mn-lt"/>
                <a:ea typeface="+mn-ea"/>
                <a:cs typeface="+mn-cs"/>
              </a:rPr>
              <a:t> dioxide on the surface of the sample due to the surface oxidation. a large amount of oxidized state Ti</a:t>
            </a:r>
            <a:r>
              <a:rPr lang="en-US" altLang="zh-CN" sz="1200" kern="1200" baseline="30000" dirty="0" smtClean="0">
                <a:solidFill>
                  <a:schemeClr val="tx1"/>
                </a:solidFill>
                <a:effectLst/>
                <a:latin typeface="+mn-lt"/>
                <a:ea typeface="+mn-ea"/>
                <a:cs typeface="+mn-cs"/>
              </a:rPr>
              <a:t>n+</a:t>
            </a:r>
            <a:r>
              <a:rPr lang="en-US" altLang="zh-CN" sz="1200" kern="1200" dirty="0" smtClean="0">
                <a:solidFill>
                  <a:schemeClr val="tx1"/>
                </a:solidFill>
                <a:effectLst/>
                <a:latin typeface="+mn-lt"/>
                <a:ea typeface="+mn-ea"/>
                <a:cs typeface="+mn-cs"/>
              </a:rPr>
              <a:t> has been reduced at 130 ℃, and the oxidation state of </a:t>
            </a:r>
            <a:r>
              <a:rPr lang="en-US" altLang="zh-CN" sz="1200" kern="1200" dirty="0" err="1" smtClean="0">
                <a:solidFill>
                  <a:schemeClr val="tx1"/>
                </a:solidFill>
                <a:effectLst/>
                <a:latin typeface="+mn-lt"/>
                <a:ea typeface="+mn-ea"/>
                <a:cs typeface="+mn-cs"/>
              </a:rPr>
              <a:t>Ti</a:t>
            </a:r>
            <a:r>
              <a:rPr lang="en-US" altLang="zh-CN" sz="1200" kern="1200" dirty="0" smtClean="0">
                <a:solidFill>
                  <a:schemeClr val="tx1"/>
                </a:solidFill>
                <a:effectLst/>
                <a:latin typeface="+mn-lt"/>
                <a:ea typeface="+mn-ea"/>
                <a:cs typeface="+mn-cs"/>
              </a:rPr>
              <a:t> on the surface has substantially disappeared at 150 ℃, which is basically consistent with the activation effect of film at 300 ℃. Hence, the film can remove the oxidized </a:t>
            </a:r>
            <a:r>
              <a:rPr lang="en-US" altLang="zh-CN" sz="1200" kern="1200" dirty="0" err="1" smtClean="0">
                <a:solidFill>
                  <a:schemeClr val="tx1"/>
                </a:solidFill>
                <a:effectLst/>
                <a:latin typeface="+mn-lt"/>
                <a:ea typeface="+mn-ea"/>
                <a:cs typeface="+mn-cs"/>
              </a:rPr>
              <a:t>Ti</a:t>
            </a:r>
            <a:r>
              <a:rPr lang="en-US" altLang="zh-CN" sz="1200" kern="1200" dirty="0" smtClean="0">
                <a:solidFill>
                  <a:schemeClr val="tx1"/>
                </a:solidFill>
                <a:effectLst/>
                <a:latin typeface="+mn-lt"/>
                <a:ea typeface="+mn-ea"/>
                <a:cs typeface="+mn-cs"/>
              </a:rPr>
              <a:t> at a very low temperature.</a:t>
            </a:r>
            <a:endParaRPr lang="zh-CN" altLang="en-US" dirty="0" smtClean="0"/>
          </a:p>
          <a:p>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As the main components of the film, the sorption performance of </a:t>
            </a:r>
            <a:r>
              <a:rPr lang="en-US" altLang="zh-CN" sz="1200" b="1" i="0" kern="1200" dirty="0" smtClean="0">
                <a:solidFill>
                  <a:schemeClr val="tx1"/>
                </a:solidFill>
                <a:effectLst/>
                <a:latin typeface="+mn-lt"/>
                <a:ea typeface="+mn-ea"/>
                <a:cs typeface="+mn-cs"/>
              </a:rPr>
              <a:t>Hafnium</a:t>
            </a:r>
            <a:r>
              <a:rPr lang="en-US" altLang="zh-CN" dirty="0" smtClean="0"/>
              <a:t> is important for this new type NEG film. As shown in the Figure, the </a:t>
            </a:r>
            <a:r>
              <a:rPr lang="en-US" altLang="zh-CN" dirty="0" err="1" smtClean="0"/>
              <a:t>Hf</a:t>
            </a:r>
            <a:r>
              <a:rPr lang="en-US" altLang="zh-CN" dirty="0" smtClean="0"/>
              <a:t> mainly exists as </a:t>
            </a:r>
            <a:r>
              <a:rPr lang="en-US" altLang="zh-CN" dirty="0" err="1" smtClean="0"/>
              <a:t>Hf</a:t>
            </a:r>
            <a:r>
              <a:rPr lang="en-US" altLang="zh-CN" dirty="0" smtClean="0"/>
              <a:t> dioxide in the NEG film under room temperature, indicating that the surface oxidation of Hf. The peak position of </a:t>
            </a:r>
            <a:r>
              <a:rPr lang="en-US" altLang="zh-CN" dirty="0" err="1" smtClean="0"/>
              <a:t>Hf</a:t>
            </a:r>
            <a:r>
              <a:rPr lang="en-US" altLang="zh-CN" dirty="0" smtClean="0"/>
              <a:t> 4f has shifted to the binding energy of the metallic state of </a:t>
            </a:r>
            <a:r>
              <a:rPr lang="en-US" altLang="zh-CN" dirty="0" err="1" smtClean="0"/>
              <a:t>Hf</a:t>
            </a:r>
            <a:r>
              <a:rPr lang="en-US" altLang="zh-CN" dirty="0" smtClean="0"/>
              <a:t> when heated to 130 °C and higher temperature. In addition, it’s obvious that the </a:t>
            </a:r>
            <a:r>
              <a:rPr lang="en-US" altLang="zh-CN" dirty="0" err="1" smtClean="0"/>
              <a:t>Hf</a:t>
            </a:r>
            <a:r>
              <a:rPr lang="en-US" altLang="zh-CN" dirty="0" smtClean="0"/>
              <a:t> is mostly changed from Tetravalent  </a:t>
            </a:r>
            <a:r>
              <a:rPr lang="en-US" altLang="zh-CN" dirty="0" err="1" smtClean="0"/>
              <a:t>Hf</a:t>
            </a:r>
            <a:r>
              <a:rPr lang="en-US" altLang="zh-CN" dirty="0" smtClean="0"/>
              <a:t> to Zero-</a:t>
            </a:r>
            <a:r>
              <a:rPr lang="en-US" altLang="zh-CN" dirty="0" err="1" smtClean="0"/>
              <a:t>valent</a:t>
            </a:r>
            <a:r>
              <a:rPr lang="en-US" altLang="zh-CN" dirty="0" smtClean="0"/>
              <a:t> </a:t>
            </a:r>
            <a:r>
              <a:rPr lang="en-US" altLang="zh-CN" dirty="0" err="1" smtClean="0"/>
              <a:t>Hf</a:t>
            </a:r>
            <a:r>
              <a:rPr lang="en-US" altLang="zh-CN" dirty="0" smtClean="0"/>
              <a:t> under 150 ℃ or higher temperature, indicating that the </a:t>
            </a:r>
            <a:r>
              <a:rPr lang="en-US" altLang="zh-CN" dirty="0" err="1" smtClean="0"/>
              <a:t>Hf</a:t>
            </a:r>
            <a:r>
              <a:rPr lang="en-US" altLang="zh-CN" dirty="0" smtClean="0"/>
              <a:t> can be fully activated under 150 ℃.</a:t>
            </a:r>
          </a:p>
          <a:p>
            <a:r>
              <a:rPr lang="en-US" altLang="zh-CN" dirty="0" smtClean="0"/>
              <a:t>We know that </a:t>
            </a:r>
            <a:r>
              <a:rPr lang="en-US" altLang="zh-CN" dirty="0" err="1" smtClean="0"/>
              <a:t>TiZrV</a:t>
            </a:r>
            <a:r>
              <a:rPr lang="en-US" altLang="zh-CN" dirty="0" smtClean="0"/>
              <a:t> films need to be heated at 180 ° C for 24 hours to be activated, so it is the addition of </a:t>
            </a:r>
            <a:r>
              <a:rPr lang="en-US" altLang="zh-CN" dirty="0" err="1" smtClean="0"/>
              <a:t>Hf</a:t>
            </a:r>
            <a:r>
              <a:rPr lang="en-US" altLang="zh-CN" dirty="0" smtClean="0"/>
              <a:t> element that make the activation temperature greatly reduced.</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8CFED7E-2B9A-4A75-9F35-5AE2784AFC0B}" type="slidenum">
              <a:rPr lang="zh-CN" altLang="en-US" smtClean="0"/>
              <a:t>21</a:t>
            </a:fld>
            <a:endParaRPr lang="zh-CN" altLang="en-US"/>
          </a:p>
        </p:txBody>
      </p:sp>
    </p:spTree>
    <p:extLst>
      <p:ext uri="{BB962C8B-B14F-4D97-AF65-F5344CB8AC3E}">
        <p14:creationId xmlns:p14="http://schemas.microsoft.com/office/powerpoint/2010/main" val="86039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8CFED7E-2B9A-4A75-9F35-5AE2784AFC0B}" type="slidenum">
              <a:rPr lang="zh-CN" altLang="en-US" smtClean="0"/>
              <a:t>23</a:t>
            </a:fld>
            <a:endParaRPr lang="zh-CN" altLang="en-US"/>
          </a:p>
        </p:txBody>
      </p:sp>
    </p:spTree>
    <p:extLst>
      <p:ext uri="{BB962C8B-B14F-4D97-AF65-F5344CB8AC3E}">
        <p14:creationId xmlns:p14="http://schemas.microsoft.com/office/powerpoint/2010/main" val="1295271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9" name="组合 8"/>
          <p:cNvGrpSpPr/>
          <p:nvPr/>
        </p:nvGrpSpPr>
        <p:grpSpPr>
          <a:xfrm>
            <a:off x="-11" y="0"/>
            <a:ext cx="9144012" cy="6863989"/>
            <a:chOff x="-11" y="0"/>
            <a:chExt cx="9144012" cy="6863989"/>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3852" t="1627" r="381"/>
            <a:stretch/>
          </p:blipFill>
          <p:spPr>
            <a:xfrm>
              <a:off x="-11" y="0"/>
              <a:ext cx="7872549" cy="6863989"/>
            </a:xfrm>
            <a:prstGeom prst="rect">
              <a:avLst/>
            </a:prstGeom>
          </p:spPr>
        </p:pic>
        <p:sp>
          <p:nvSpPr>
            <p:cNvPr id="8" name="矩形 7"/>
            <p:cNvSpPr/>
            <p:nvPr/>
          </p:nvSpPr>
          <p:spPr>
            <a:xfrm>
              <a:off x="400594" y="0"/>
              <a:ext cx="8743407" cy="6858000"/>
            </a:xfrm>
            <a:prstGeom prst="rect">
              <a:avLst/>
            </a:prstGeom>
            <a:gradFill flip="none" rotWithShape="1">
              <a:gsLst>
                <a:gs pos="3000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
        <p:nvSpPr>
          <p:cNvPr id="2" name="KSO_CT1"/>
          <p:cNvSpPr>
            <a:spLocks noGrp="1"/>
          </p:cNvSpPr>
          <p:nvPr>
            <p:ph type="ctrTitle" hasCustomPrompt="1"/>
          </p:nvPr>
        </p:nvSpPr>
        <p:spPr>
          <a:xfrm>
            <a:off x="2394858" y="2333895"/>
            <a:ext cx="6365962" cy="1271326"/>
          </a:xfrm>
        </p:spPr>
        <p:txBody>
          <a:bodyPr anchor="b">
            <a:normAutofit/>
          </a:bodyPr>
          <a:lstStyle>
            <a:lvl1pPr algn="r">
              <a:defRPr sz="3200" baseline="0">
                <a:blipFill dpi="0" rotWithShape="1">
                  <a:blip r:embed="rId3">
                    <a:extLst>
                      <a:ext uri="{28A0092B-C50C-407E-A947-70E740481C1C}">
                        <a14:useLocalDpi xmlns:a14="http://schemas.microsoft.com/office/drawing/2010/main" val="0"/>
                      </a:ext>
                    </a:extLst>
                  </a:blip>
                  <a:srcRect/>
                  <a:stretch>
                    <a:fillRect/>
                  </a:stretch>
                </a:blipFill>
                <a:latin typeface="Century Schoolbook" panose="02040604050505020304" pitchFamily="18" charset="0"/>
              </a:defRPr>
            </a:lvl1pPr>
          </a:lstStyle>
          <a:p>
            <a:r>
              <a:rPr lang="zh-CN" altLang="en-US" dirty="0" smtClean="0"/>
              <a:t>单击此处添加标题</a:t>
            </a:r>
            <a:endParaRPr lang="en-US" dirty="0"/>
          </a:p>
        </p:txBody>
      </p:sp>
      <p:sp>
        <p:nvSpPr>
          <p:cNvPr id="3" name="KSO_CT2"/>
          <p:cNvSpPr>
            <a:spLocks noGrp="1"/>
          </p:cNvSpPr>
          <p:nvPr>
            <p:ph type="subTitle" idx="1" hasCustomPrompt="1"/>
          </p:nvPr>
        </p:nvSpPr>
        <p:spPr>
          <a:xfrm>
            <a:off x="2393595" y="3605222"/>
            <a:ext cx="6374304" cy="513932"/>
          </a:xfrm>
        </p:spPr>
        <p:txBody>
          <a:bodyPr anchor="ctr">
            <a:normAutofit/>
          </a:bodyPr>
          <a:lstStyle>
            <a:lvl1pPr marL="0" indent="0" algn="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单击此处添加副标题</a:t>
            </a:r>
          </a:p>
        </p:txBody>
      </p:sp>
      <p:cxnSp>
        <p:nvCxnSpPr>
          <p:cNvPr id="12" name="直接连接符 11"/>
          <p:cNvCxnSpPr/>
          <p:nvPr/>
        </p:nvCxnSpPr>
        <p:spPr>
          <a:xfrm flipV="1">
            <a:off x="3200400" y="3599233"/>
            <a:ext cx="5829300" cy="1"/>
          </a:xfrm>
          <a:prstGeom prst="line">
            <a:avLst/>
          </a:prstGeom>
          <a:ln w="19050">
            <a:gradFill flip="none" rotWithShape="1">
              <a:gsLst>
                <a:gs pos="0">
                  <a:schemeClr val="accent1">
                    <a:lumMod val="60000"/>
                    <a:lumOff val="40000"/>
                  </a:schemeClr>
                </a:gs>
                <a:gs pos="100000">
                  <a:schemeClr val="accent3">
                    <a:lumMod val="60000"/>
                    <a:lumOff val="40000"/>
                    <a:alpha val="0"/>
                  </a:schemeClr>
                </a:gs>
                <a:gs pos="33000">
                  <a:schemeClr val="accent1">
                    <a:lumMod val="60000"/>
                    <a:lumOff val="40000"/>
                  </a:schemeClr>
                </a:gs>
              </a:gsLst>
              <a:path path="circle">
                <a:fillToRect l="50000" t="130000" r="50000" b="-3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40349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48565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365125"/>
            <a:ext cx="886883" cy="5811838"/>
          </a:xfrm>
        </p:spPr>
        <p:txBody>
          <a:bodyPr vert="eaVert"/>
          <a:lstStyle>
            <a:lvl1pPr algn="l">
              <a:defRPr/>
            </a:lvl1pPr>
          </a:lstStyle>
          <a:p>
            <a:r>
              <a:rPr lang="zh-CN" altLang="en-US" smtClean="0"/>
              <a:t>单击此处编辑母版标题样式</a:t>
            </a:r>
            <a:endParaRPr lang="en-US" dirty="0"/>
          </a:p>
        </p:txBody>
      </p:sp>
      <p:sp>
        <p:nvSpPr>
          <p:cNvPr id="3" name="KSO_BC1"/>
          <p:cNvSpPr>
            <a:spLocks noGrp="1"/>
          </p:cNvSpPr>
          <p:nvPr>
            <p:ph type="body" orient="vert" idx="1"/>
          </p:nvPr>
        </p:nvSpPr>
        <p:spPr>
          <a:xfrm>
            <a:off x="853441" y="365125"/>
            <a:ext cx="6681893"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33652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9" name="组合 8"/>
          <p:cNvGrpSpPr/>
          <p:nvPr/>
        </p:nvGrpSpPr>
        <p:grpSpPr>
          <a:xfrm>
            <a:off x="-11" y="0"/>
            <a:ext cx="9144012" cy="6863989"/>
            <a:chOff x="-11" y="0"/>
            <a:chExt cx="9144012" cy="6863989"/>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3852" t="1627" r="381"/>
            <a:stretch/>
          </p:blipFill>
          <p:spPr>
            <a:xfrm>
              <a:off x="-11" y="0"/>
              <a:ext cx="7872549" cy="6863989"/>
            </a:xfrm>
            <a:prstGeom prst="rect">
              <a:avLst/>
            </a:prstGeom>
          </p:spPr>
        </p:pic>
        <p:sp>
          <p:nvSpPr>
            <p:cNvPr id="8" name="矩形 7"/>
            <p:cNvSpPr/>
            <p:nvPr/>
          </p:nvSpPr>
          <p:spPr>
            <a:xfrm>
              <a:off x="400594" y="0"/>
              <a:ext cx="8743407" cy="6858000"/>
            </a:xfrm>
            <a:prstGeom prst="rect">
              <a:avLst/>
            </a:prstGeom>
            <a:gradFill flip="none" rotWithShape="1">
              <a:gsLst>
                <a:gs pos="3000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sp>
        <p:nvSpPr>
          <p:cNvPr id="4"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
        <p:nvSpPr>
          <p:cNvPr id="2" name="KSO_CT1"/>
          <p:cNvSpPr>
            <a:spLocks noGrp="1"/>
          </p:cNvSpPr>
          <p:nvPr>
            <p:ph type="ctrTitle" hasCustomPrompt="1"/>
          </p:nvPr>
        </p:nvSpPr>
        <p:spPr>
          <a:xfrm>
            <a:off x="2394858" y="2333895"/>
            <a:ext cx="6365962" cy="1271326"/>
          </a:xfrm>
        </p:spPr>
        <p:txBody>
          <a:bodyPr anchor="b">
            <a:normAutofit/>
          </a:bodyPr>
          <a:lstStyle>
            <a:lvl1pPr algn="r">
              <a:defRPr sz="3200" baseline="0">
                <a:blipFill dpi="0" rotWithShape="1">
                  <a:blip r:embed="rId3">
                    <a:extLst>
                      <a:ext uri="{28A0092B-C50C-407E-A947-70E740481C1C}">
                        <a14:useLocalDpi xmlns:a14="http://schemas.microsoft.com/office/drawing/2010/main" val="0"/>
                      </a:ext>
                    </a:extLst>
                  </a:blip>
                  <a:srcRect/>
                  <a:stretch>
                    <a:fillRect/>
                  </a:stretch>
                </a:blipFill>
                <a:latin typeface="Century Schoolbook" panose="02040604050505020304" pitchFamily="18" charset="0"/>
              </a:defRPr>
            </a:lvl1pPr>
          </a:lstStyle>
          <a:p>
            <a:r>
              <a:rPr lang="zh-CN" altLang="en-US" dirty="0" smtClean="0"/>
              <a:t>单击此处添加标题</a:t>
            </a:r>
            <a:endParaRPr lang="en-US" dirty="0"/>
          </a:p>
        </p:txBody>
      </p:sp>
      <p:sp>
        <p:nvSpPr>
          <p:cNvPr id="3" name="KSO_CT2"/>
          <p:cNvSpPr>
            <a:spLocks noGrp="1"/>
          </p:cNvSpPr>
          <p:nvPr>
            <p:ph type="subTitle" idx="1" hasCustomPrompt="1"/>
          </p:nvPr>
        </p:nvSpPr>
        <p:spPr>
          <a:xfrm>
            <a:off x="2393595" y="3605222"/>
            <a:ext cx="6374304" cy="513932"/>
          </a:xfrm>
        </p:spPr>
        <p:txBody>
          <a:bodyPr anchor="ctr">
            <a:normAutofit/>
          </a:bodyPr>
          <a:lstStyle>
            <a:lvl1pPr marL="0" indent="0" algn="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单击此处添加副标题</a:t>
            </a:r>
          </a:p>
        </p:txBody>
      </p:sp>
      <p:cxnSp>
        <p:nvCxnSpPr>
          <p:cNvPr id="12" name="直接连接符 11"/>
          <p:cNvCxnSpPr/>
          <p:nvPr/>
        </p:nvCxnSpPr>
        <p:spPr>
          <a:xfrm flipV="1">
            <a:off x="3200400" y="3599233"/>
            <a:ext cx="5829300" cy="1"/>
          </a:xfrm>
          <a:prstGeom prst="line">
            <a:avLst/>
          </a:prstGeom>
          <a:ln w="19050">
            <a:gradFill flip="none" rotWithShape="1">
              <a:gsLst>
                <a:gs pos="0">
                  <a:schemeClr val="accent1">
                    <a:lumMod val="60000"/>
                    <a:lumOff val="40000"/>
                  </a:schemeClr>
                </a:gs>
                <a:gs pos="100000">
                  <a:schemeClr val="accent3">
                    <a:lumMod val="60000"/>
                    <a:lumOff val="40000"/>
                    <a:alpha val="0"/>
                  </a:schemeClr>
                </a:gs>
                <a:gs pos="33000">
                  <a:schemeClr val="accent1">
                    <a:lumMod val="60000"/>
                    <a:lumOff val="40000"/>
                  </a:schemeClr>
                </a:gs>
              </a:gsLst>
              <a:path path="circle">
                <a:fillToRect l="50000" t="130000" r="50000" b="-3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35566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487683" y="282862"/>
            <a:ext cx="8520851" cy="617111"/>
          </a:xfrm>
        </p:spPr>
        <p:txBody>
          <a:bodyPr>
            <a:noAutofit/>
          </a:bodyPr>
          <a:lstStyle>
            <a:lvl1pPr>
              <a:defRPr sz="4000" baseline="0">
                <a:latin typeface="Eras Bold ITC" panose="020B0907030504020204" pitchFamily="34" charset="0"/>
                <a:ea typeface="华文仿宋" panose="02010600040101010101" pitchFamily="2" charset="-122"/>
              </a:defRPr>
            </a:lvl1pPr>
          </a:lstStyle>
          <a:p>
            <a:r>
              <a:rPr lang="en-US" altLang="zh-CN" dirty="0" smtClean="0"/>
              <a:t>Type this</a:t>
            </a:r>
            <a:endParaRPr lang="en-US" dirty="0"/>
          </a:p>
        </p:txBody>
      </p:sp>
      <p:sp>
        <p:nvSpPr>
          <p:cNvPr id="3" name="KSO_BC1"/>
          <p:cNvSpPr>
            <a:spLocks noGrp="1"/>
          </p:cNvSpPr>
          <p:nvPr>
            <p:ph idx="1" hasCustomPrompt="1"/>
          </p:nvPr>
        </p:nvSpPr>
        <p:spPr>
          <a:xfrm>
            <a:off x="487683" y="1078106"/>
            <a:ext cx="8220890" cy="5203130"/>
          </a:xfrm>
        </p:spPr>
        <p:txBody>
          <a:bodyPr/>
          <a:lstStyle>
            <a:lvl1pPr marL="357188" indent="-357188">
              <a:buClr>
                <a:schemeClr val="accent1">
                  <a:lumMod val="75000"/>
                </a:schemeClr>
              </a:buClr>
              <a:buFont typeface="Wingdings" panose="05000000000000000000" pitchFamily="2" charset="2"/>
              <a:buChar char="m"/>
              <a:defRPr sz="2800" baseline="0">
                <a:solidFill>
                  <a:srgbClr val="002060"/>
                </a:solidFill>
                <a:latin typeface="Times New Roman" panose="02020603050405020304" pitchFamily="18" charset="0"/>
                <a:ea typeface="华文中宋" panose="02010600040101010101" pitchFamily="2" charset="-122"/>
                <a:cs typeface="Times New Roman" panose="02020603050405020304" pitchFamily="18" charset="0"/>
              </a:defRPr>
            </a:lvl1pPr>
            <a:lvl2pPr marL="612000" indent="-357188">
              <a:spcBef>
                <a:spcPts val="600"/>
              </a:spcBef>
              <a:spcAft>
                <a:spcPts val="0"/>
              </a:spcAft>
              <a:buClr>
                <a:srgbClr val="002060"/>
              </a:buClr>
              <a:buFont typeface="Wingdings" panose="05000000000000000000" pitchFamily="2" charset="2"/>
              <a:buChar char="Ø"/>
              <a:defRPr sz="2400">
                <a:solidFill>
                  <a:srgbClr val="7030A0"/>
                </a:solidFill>
                <a:latin typeface="Eras Medium ITC" panose="020B0602030504020804" pitchFamily="34" charset="0"/>
                <a:ea typeface="华文仿宋" panose="02010600040101010101" pitchFamily="2" charset="-122"/>
                <a:cs typeface="Times New Roman" panose="02020603050405020304" pitchFamily="18" charset="0"/>
              </a:defRPr>
            </a:lvl2pPr>
            <a:lvl3pPr>
              <a:lnSpc>
                <a:spcPct val="100000"/>
              </a:lnSpc>
              <a:defRPr/>
            </a:lvl3pPr>
          </a:lstStyle>
          <a:p>
            <a:pPr lvl="0"/>
            <a:r>
              <a:rPr lang="en-US" altLang="zh-CN" dirty="0" smtClean="0"/>
              <a:t>Type this</a:t>
            </a:r>
            <a:endParaRPr lang="zh-CN" altLang="en-US" dirty="0" smtClean="0"/>
          </a:p>
          <a:p>
            <a:pPr lvl="1"/>
            <a:r>
              <a:rPr lang="en-US" altLang="zh-CN" dirty="0" smtClean="0"/>
              <a:t>Type this</a:t>
            </a:r>
          </a:p>
          <a:p>
            <a:pPr lvl="2"/>
            <a:r>
              <a:rPr lang="en-US" altLang="zh-CN" dirty="0" smtClean="0"/>
              <a:t>Type this</a:t>
            </a:r>
            <a:endParaRPr lang="zh-CN" altLang="en-US" dirty="0" smtClean="0"/>
          </a:p>
        </p:txBody>
      </p:sp>
      <p:sp>
        <p:nvSpPr>
          <p:cNvPr id="4"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29171667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605100" y="2032001"/>
            <a:ext cx="5736229" cy="1235075"/>
          </a:xfrm>
        </p:spPr>
        <p:txBody>
          <a:bodyPr anchor="b">
            <a:normAutofit/>
          </a:bodyPr>
          <a:lstStyle>
            <a:lvl1pPr algn="ctr">
              <a:defRPr sz="4400"/>
            </a:lvl1pPr>
          </a:lstStyle>
          <a:p>
            <a:r>
              <a:rPr lang="zh-CN" altLang="en-US" dirty="0" smtClean="0"/>
              <a:t>单击此处添加标题</a:t>
            </a:r>
            <a:endParaRPr lang="en-US" dirty="0"/>
          </a:p>
        </p:txBody>
      </p:sp>
      <p:sp>
        <p:nvSpPr>
          <p:cNvPr id="3" name="KSO_ST2"/>
          <p:cNvSpPr>
            <a:spLocks noGrp="1"/>
          </p:cNvSpPr>
          <p:nvPr>
            <p:ph type="body" idx="1" hasCustomPrompt="1"/>
          </p:nvPr>
        </p:nvSpPr>
        <p:spPr>
          <a:xfrm>
            <a:off x="1605100" y="3355027"/>
            <a:ext cx="5736229" cy="485454"/>
          </a:xfrm>
          <a:blipFill dpi="0" rotWithShape="1">
            <a:blip r:embed="rId2"/>
            <a:srcRect/>
            <a:stretch>
              <a:fillRect t="-2000"/>
            </a:stretch>
          </a:blipFill>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单击此处添加副标题</a:t>
            </a:r>
            <a:endParaRPr lang="en-US" altLang="zh-CN" dirty="0" smtClean="0"/>
          </a:p>
        </p:txBody>
      </p:sp>
      <p:sp>
        <p:nvSpPr>
          <p:cNvPr id="4"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190975549"/>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2"/>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500" y="1244602"/>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2512665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7" y="1123814"/>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7" y="1947726"/>
            <a:ext cx="3868340" cy="420052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5" y="1123814"/>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5" y="1947726"/>
            <a:ext cx="3887391" cy="420052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8" name="KSO_FT"/>
          <p:cNvSpPr>
            <a:spLocks noGrp="1"/>
          </p:cNvSpPr>
          <p:nvPr>
            <p:ph type="ftr" sz="quarter" idx="11"/>
          </p:nvPr>
        </p:nvSpPr>
        <p:spPr/>
        <p:txBody>
          <a:bodyPr/>
          <a:lstStyle/>
          <a:p>
            <a:endParaRPr lang="zh-CN" altLang="en-US">
              <a:solidFill>
                <a:srgbClr val="3D3F41">
                  <a:tint val="75000"/>
                </a:srgbClr>
              </a:solidFill>
            </a:endParaRPr>
          </a:p>
        </p:txBody>
      </p:sp>
      <p:sp>
        <p:nvSpPr>
          <p:cNvPr id="9"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910839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4" name="KSO_FT"/>
          <p:cNvSpPr>
            <a:spLocks noGrp="1"/>
          </p:cNvSpPr>
          <p:nvPr>
            <p:ph type="ftr" sz="quarter" idx="11"/>
          </p:nvPr>
        </p:nvSpPr>
        <p:spPr/>
        <p:txBody>
          <a:bodyPr/>
          <a:lstStyle/>
          <a:p>
            <a:endParaRPr lang="zh-CN" altLang="en-US">
              <a:solidFill>
                <a:srgbClr val="3D3F41">
                  <a:tint val="75000"/>
                </a:srgbClr>
              </a:solidFill>
            </a:endParaRPr>
          </a:p>
        </p:txBody>
      </p:sp>
      <p:sp>
        <p:nvSpPr>
          <p:cNvPr id="5"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119894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3" name="KSO_FT"/>
          <p:cNvSpPr>
            <a:spLocks noGrp="1"/>
          </p:cNvSpPr>
          <p:nvPr>
            <p:ph type="ftr" sz="quarter" idx="11"/>
          </p:nvPr>
        </p:nvSpPr>
        <p:spPr/>
        <p:txBody>
          <a:bodyPr/>
          <a:lstStyle/>
          <a:p>
            <a:endParaRPr lang="zh-CN" altLang="en-US">
              <a:solidFill>
                <a:srgbClr val="3D3F41">
                  <a:tint val="75000"/>
                </a:srgbClr>
              </a:solidFill>
            </a:endParaRPr>
          </a:p>
        </p:txBody>
      </p:sp>
      <p:sp>
        <p:nvSpPr>
          <p:cNvPr id="4"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606483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3"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30"/>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KSO_BC2"/>
          <p:cNvSpPr>
            <a:spLocks noGrp="1"/>
          </p:cNvSpPr>
          <p:nvPr>
            <p:ph type="body" sz="half" idx="2"/>
          </p:nvPr>
        </p:nvSpPr>
        <p:spPr>
          <a:xfrm>
            <a:off x="858443"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03433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487683" y="282862"/>
            <a:ext cx="8520851" cy="617111"/>
          </a:xfrm>
        </p:spPr>
        <p:txBody>
          <a:bodyPr>
            <a:noAutofit/>
          </a:bodyPr>
          <a:lstStyle>
            <a:lvl1pPr>
              <a:defRPr sz="4000" baseline="0">
                <a:latin typeface="Eras Bold ITC" panose="020B0907030504020204" pitchFamily="34" charset="0"/>
                <a:ea typeface="华文仿宋" panose="02010600040101010101" pitchFamily="2" charset="-122"/>
              </a:defRPr>
            </a:lvl1pPr>
          </a:lstStyle>
          <a:p>
            <a:r>
              <a:rPr lang="en-US" altLang="zh-CN" dirty="0" smtClean="0"/>
              <a:t>Type this</a:t>
            </a:r>
            <a:endParaRPr lang="en-US" dirty="0"/>
          </a:p>
        </p:txBody>
      </p:sp>
      <p:sp>
        <p:nvSpPr>
          <p:cNvPr id="3" name="KSO_BC1"/>
          <p:cNvSpPr>
            <a:spLocks noGrp="1"/>
          </p:cNvSpPr>
          <p:nvPr>
            <p:ph idx="1" hasCustomPrompt="1"/>
          </p:nvPr>
        </p:nvSpPr>
        <p:spPr>
          <a:xfrm>
            <a:off x="487683" y="1078106"/>
            <a:ext cx="8220890" cy="5203130"/>
          </a:xfrm>
        </p:spPr>
        <p:txBody>
          <a:bodyPr/>
          <a:lstStyle>
            <a:lvl1pPr marL="357188" indent="-357188">
              <a:buClr>
                <a:schemeClr val="accent1">
                  <a:lumMod val="75000"/>
                </a:schemeClr>
              </a:buClr>
              <a:buFont typeface="Wingdings" panose="05000000000000000000" pitchFamily="2" charset="2"/>
              <a:buChar char="m"/>
              <a:defRPr sz="2800" baseline="0">
                <a:solidFill>
                  <a:srgbClr val="002060"/>
                </a:solidFill>
                <a:latin typeface="Times New Roman" panose="02020603050405020304" pitchFamily="18" charset="0"/>
                <a:ea typeface="华文中宋" panose="02010600040101010101" pitchFamily="2" charset="-122"/>
                <a:cs typeface="Times New Roman" panose="02020603050405020304" pitchFamily="18" charset="0"/>
              </a:defRPr>
            </a:lvl1pPr>
            <a:lvl2pPr marL="612000" indent="-357188">
              <a:spcBef>
                <a:spcPts val="600"/>
              </a:spcBef>
              <a:spcAft>
                <a:spcPts val="0"/>
              </a:spcAft>
              <a:buClr>
                <a:srgbClr val="002060"/>
              </a:buClr>
              <a:buFont typeface="Wingdings" panose="05000000000000000000" pitchFamily="2" charset="2"/>
              <a:buChar char="Ø"/>
              <a:defRPr sz="2400">
                <a:solidFill>
                  <a:srgbClr val="7030A0"/>
                </a:solidFill>
                <a:latin typeface="Eras Medium ITC" panose="020B0602030504020804" pitchFamily="34" charset="0"/>
                <a:ea typeface="华文仿宋" panose="02010600040101010101" pitchFamily="2" charset="-122"/>
                <a:cs typeface="Times New Roman" panose="02020603050405020304" pitchFamily="18" charset="0"/>
              </a:defRPr>
            </a:lvl2pPr>
            <a:lvl3pPr>
              <a:lnSpc>
                <a:spcPct val="100000"/>
              </a:lnSpc>
              <a:defRPr/>
            </a:lvl3pPr>
          </a:lstStyle>
          <a:p>
            <a:pPr lvl="0"/>
            <a:r>
              <a:rPr lang="en-US" altLang="zh-CN" dirty="0" smtClean="0"/>
              <a:t>Type this</a:t>
            </a:r>
            <a:endParaRPr lang="zh-CN" altLang="en-US" dirty="0" smtClean="0"/>
          </a:p>
          <a:p>
            <a:pPr lvl="1"/>
            <a:r>
              <a:rPr lang="en-US" altLang="zh-CN" dirty="0" smtClean="0"/>
              <a:t>Type this</a:t>
            </a:r>
          </a:p>
          <a:p>
            <a:pPr lvl="2"/>
            <a:r>
              <a:rPr lang="en-US" altLang="zh-CN" dirty="0" smtClean="0"/>
              <a:t>Type this</a:t>
            </a:r>
            <a:endParaRPr lang="zh-CN" altLang="en-US" dirty="0" smtClean="0"/>
          </a:p>
        </p:txBody>
      </p:sp>
      <p:sp>
        <p:nvSpPr>
          <p:cNvPr id="4"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33300560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604101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428801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365125"/>
            <a:ext cx="886883" cy="5811838"/>
          </a:xfrm>
        </p:spPr>
        <p:txBody>
          <a:bodyPr vert="eaVert"/>
          <a:lstStyle>
            <a:lvl1pPr algn="l">
              <a:defRPr/>
            </a:lvl1pPr>
          </a:lstStyle>
          <a:p>
            <a:r>
              <a:rPr lang="zh-CN" altLang="en-US" smtClean="0"/>
              <a:t>单击此处编辑母版标题样式</a:t>
            </a:r>
            <a:endParaRPr lang="en-US" dirty="0"/>
          </a:p>
        </p:txBody>
      </p:sp>
      <p:sp>
        <p:nvSpPr>
          <p:cNvPr id="3" name="KSO_BC1"/>
          <p:cNvSpPr>
            <a:spLocks noGrp="1"/>
          </p:cNvSpPr>
          <p:nvPr>
            <p:ph type="body" orient="vert" idx="1"/>
          </p:nvPr>
        </p:nvSpPr>
        <p:spPr>
          <a:xfrm>
            <a:off x="853441" y="365125"/>
            <a:ext cx="6681893"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98AA4067-A210-4C0F-B68D-BE52619CEC4B}" type="datetimeFigureOut">
              <a:rPr lang="zh-CN" altLang="en-US" smtClean="0">
                <a:solidFill>
                  <a:srgbClr val="3D3F41">
                    <a:tint val="75000"/>
                  </a:srgbClr>
                </a:solidFill>
              </a:rPr>
              <a:pPr/>
              <a:t>2019-09-26</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3917FE17-BB62-45E8-80D8-8DA0DEEF5B92}"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237365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605100" y="2032001"/>
            <a:ext cx="5736229" cy="1235075"/>
          </a:xfrm>
        </p:spPr>
        <p:txBody>
          <a:bodyPr anchor="b">
            <a:normAutofit/>
          </a:bodyPr>
          <a:lstStyle>
            <a:lvl1pPr algn="ctr">
              <a:defRPr sz="4400"/>
            </a:lvl1pPr>
          </a:lstStyle>
          <a:p>
            <a:r>
              <a:rPr lang="zh-CN" altLang="en-US" dirty="0" smtClean="0"/>
              <a:t>单击此处添加标题</a:t>
            </a:r>
            <a:endParaRPr lang="en-US" dirty="0"/>
          </a:p>
        </p:txBody>
      </p:sp>
      <p:sp>
        <p:nvSpPr>
          <p:cNvPr id="3" name="KSO_ST2"/>
          <p:cNvSpPr>
            <a:spLocks noGrp="1"/>
          </p:cNvSpPr>
          <p:nvPr>
            <p:ph type="body" idx="1" hasCustomPrompt="1"/>
          </p:nvPr>
        </p:nvSpPr>
        <p:spPr>
          <a:xfrm>
            <a:off x="1605100" y="3355027"/>
            <a:ext cx="5736229" cy="485454"/>
          </a:xfrm>
          <a:blipFill dpi="0" rotWithShape="1">
            <a:blip r:embed="rId2"/>
            <a:srcRect/>
            <a:stretch>
              <a:fillRect t="-2000"/>
            </a:stretch>
          </a:blipFill>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单击此处添加副标题</a:t>
            </a:r>
            <a:endParaRPr lang="en-US" altLang="zh-CN" dirty="0" smtClean="0"/>
          </a:p>
        </p:txBody>
      </p:sp>
      <p:sp>
        <p:nvSpPr>
          <p:cNvPr id="4"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57361526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2"/>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500" y="1244602"/>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33447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7" y="1123814"/>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7" y="1947726"/>
            <a:ext cx="3868340" cy="420052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5" y="1123814"/>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5" y="1947726"/>
            <a:ext cx="3887391" cy="420052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65253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171718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190655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3"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30"/>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KSO_BC2"/>
          <p:cNvSpPr>
            <a:spLocks noGrp="1"/>
          </p:cNvSpPr>
          <p:nvPr>
            <p:ph type="body" sz="half" idx="2"/>
          </p:nvPr>
        </p:nvSpPr>
        <p:spPr>
          <a:xfrm>
            <a:off x="858443"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47973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98AA4067-A210-4C0F-B68D-BE52619CEC4B}" type="datetimeFigureOut">
              <a:rPr lang="zh-CN" altLang="en-US" smtClean="0"/>
              <a:t>2019-09-26</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63517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3">
            <a:extLst>
              <a:ext uri="{28A0092B-C50C-407E-A947-70E740481C1C}">
                <a14:useLocalDpi xmlns:a14="http://schemas.microsoft.com/office/drawing/2010/main" val="0"/>
              </a:ext>
            </a:extLst>
          </a:blip>
          <a:srcRect l="1" t="16316" r="252" b="73058"/>
          <a:stretch/>
        </p:blipFill>
        <p:spPr>
          <a:xfrm flipH="1">
            <a:off x="-1" y="-1200"/>
            <a:ext cx="9155875" cy="741429"/>
          </a:xfrm>
          <a:prstGeom prst="rect">
            <a:avLst/>
          </a:prstGeom>
        </p:spPr>
      </p:pic>
      <p:grpSp>
        <p:nvGrpSpPr>
          <p:cNvPr id="11" name="组合 10"/>
          <p:cNvGrpSpPr/>
          <p:nvPr/>
        </p:nvGrpSpPr>
        <p:grpSpPr>
          <a:xfrm rot="16200000">
            <a:off x="1136468" y="-857796"/>
            <a:ext cx="6882939" cy="9155875"/>
            <a:chOff x="-11875" y="0"/>
            <a:chExt cx="5155509" cy="6858001"/>
          </a:xfrm>
        </p:grpSpPr>
        <p:pic>
          <p:nvPicPr>
            <p:cNvPr id="12" name="图片 11"/>
            <p:cNvPicPr>
              <a:picLocks noChangeAspect="1"/>
            </p:cNvPicPr>
            <p:nvPr/>
          </p:nvPicPr>
          <p:blipFill rotWithShape="1">
            <a:blip r:embed="rId13">
              <a:extLst>
                <a:ext uri="{28A0092B-C50C-407E-A947-70E740481C1C}">
                  <a14:useLocalDpi xmlns:a14="http://schemas.microsoft.com/office/drawing/2010/main" val="0"/>
                </a:ext>
              </a:extLst>
            </a:blip>
            <a:srcRect l="1" t="1713" r="47174"/>
            <a:stretch/>
          </p:blipFill>
          <p:spPr>
            <a:xfrm>
              <a:off x="-11874" y="0"/>
              <a:ext cx="4848930" cy="6858000"/>
            </a:xfrm>
            <a:prstGeom prst="rect">
              <a:avLst/>
            </a:prstGeom>
          </p:spPr>
        </p:pic>
        <p:sp>
          <p:nvSpPr>
            <p:cNvPr id="13" name="矩形 12"/>
            <p:cNvSpPr/>
            <p:nvPr/>
          </p:nvSpPr>
          <p:spPr>
            <a:xfrm>
              <a:off x="-11875" y="1"/>
              <a:ext cx="5155509" cy="6858000"/>
            </a:xfrm>
            <a:prstGeom prst="rect">
              <a:avLst/>
            </a:prstGeom>
            <a:gradFill flip="none" rotWithShape="1">
              <a:gsLst>
                <a:gs pos="57000">
                  <a:schemeClr val="bg1">
                    <a:alpha val="82000"/>
                  </a:schemeClr>
                </a:gs>
                <a:gs pos="100000">
                  <a:schemeClr val="bg1">
                    <a:shade val="100000"/>
                    <a:satMod val="115000"/>
                    <a:alpha val="8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KSO_BT1"/>
          <p:cNvSpPr>
            <a:spLocks noGrp="1"/>
          </p:cNvSpPr>
          <p:nvPr>
            <p:ph type="title"/>
          </p:nvPr>
        </p:nvSpPr>
        <p:spPr>
          <a:xfrm>
            <a:off x="487682" y="402990"/>
            <a:ext cx="7717309" cy="617111"/>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487681" y="1020101"/>
            <a:ext cx="8159930" cy="5528744"/>
          </a:xfrm>
          <a:prstGeom prst="rect">
            <a:avLst/>
          </a:prstGeom>
        </p:spPr>
        <p:txBody>
          <a:bodyPr vert="horz" lIns="91440" tIns="45720" rIns="91440" bIns="45720" rtlCol="0">
            <a:normAutofit/>
          </a:bodyPr>
          <a:lstStyle/>
          <a:p>
            <a:pPr lvl="0"/>
            <a:r>
              <a:rPr lang="en-US" altLang="zh-CN" dirty="0" smtClean="0"/>
              <a:t>Type this</a:t>
            </a:r>
            <a:endParaRPr lang="zh-CN" altLang="en-US" dirty="0" smtClean="0"/>
          </a:p>
          <a:p>
            <a:pPr lvl="1"/>
            <a:r>
              <a:rPr lang="en-US" altLang="zh-CN" dirty="0" smtClean="0"/>
              <a:t>New Roman</a:t>
            </a:r>
            <a:endParaRPr lang="zh-CN" altLang="en-US" dirty="0" smtClean="0"/>
          </a:p>
        </p:txBody>
      </p:sp>
      <p:sp>
        <p:nvSpPr>
          <p:cNvPr id="4" name="KSO_FD"/>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A4067-A210-4C0F-B68D-BE52619CEC4B}" type="datetimeFigureOut">
              <a:rPr lang="zh-CN" altLang="en-US" smtClean="0"/>
              <a:t>2019-09-26</a:t>
            </a:fld>
            <a:endParaRPr lang="zh-CN" altLang="en-US"/>
          </a:p>
        </p:txBody>
      </p:sp>
      <p:sp>
        <p:nvSpPr>
          <p:cNvPr id="5" name="KSO_FT"/>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938320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altLang="en-US" sz="4400" b="1" i="0" kern="1200" baseline="0" dirty="0">
          <a:solidFill>
            <a:schemeClr val="accent1">
              <a:lumMod val="75000"/>
            </a:schemeClr>
          </a:solidFill>
          <a:latin typeface="Cambria Math" panose="02040503050406030204" pitchFamily="18" charset="0"/>
          <a:ea typeface="Cambria Math" panose="02040503050406030204" pitchFamily="18" charset="0"/>
          <a:cs typeface="+mj-cs"/>
        </a:defRPr>
      </a:lvl1pPr>
    </p:titleStyle>
    <p:bodyStyle>
      <a:lvl1pPr marL="357188" indent="-357188" algn="just" defTabSz="914400" rtl="0" eaLnBrk="1" latinLnBrk="0" hangingPunct="1">
        <a:lnSpc>
          <a:spcPct val="110000"/>
        </a:lnSpc>
        <a:spcBef>
          <a:spcPts val="1800"/>
        </a:spcBef>
        <a:spcAft>
          <a:spcPts val="0"/>
        </a:spcAft>
        <a:buClr>
          <a:schemeClr val="accent1">
            <a:lumMod val="75000"/>
          </a:schemeClr>
        </a:buClr>
        <a:buSzPct val="70000"/>
        <a:buFont typeface="Wingdings" panose="05000000000000000000" pitchFamily="2" charset="2"/>
        <a:buChar char="l"/>
        <a:defRPr sz="2800" kern="1200" baseline="0">
          <a:solidFill>
            <a:schemeClr val="accent1">
              <a:lumMod val="75000"/>
            </a:schemeClr>
          </a:solidFill>
          <a:latin typeface="Cambria Math" panose="02040503050406030204" pitchFamily="18" charset="0"/>
          <a:ea typeface="方正姚体" panose="02010601030101010101" pitchFamily="2" charset="-122"/>
          <a:cs typeface="+mn-cs"/>
        </a:defRPr>
      </a:lvl1pPr>
      <a:lvl2pPr marL="720000" indent="-357188" algn="just" defTabSz="914400" rtl="0" eaLnBrk="1" latinLnBrk="0" hangingPunct="1">
        <a:lnSpc>
          <a:spcPct val="130000"/>
        </a:lnSpc>
        <a:spcBef>
          <a:spcPts val="0"/>
        </a:spcBef>
        <a:spcAft>
          <a:spcPts val="600"/>
        </a:spcAft>
        <a:buClr>
          <a:schemeClr val="accent1">
            <a:lumMod val="60000"/>
            <a:lumOff val="40000"/>
          </a:schemeClr>
        </a:buClr>
        <a:buSzPct val="60000"/>
        <a:buFont typeface="Wingdings" panose="05000000000000000000" pitchFamily="2" charset="2"/>
        <a:buChar char="Ø"/>
        <a:defRPr sz="2000" kern="1200" baseline="0">
          <a:solidFill>
            <a:srgbClr val="7D7D7D"/>
          </a:solidFill>
          <a:latin typeface="Times New Roman" panose="02020603050405020304" pitchFamily="18" charset="0"/>
          <a:ea typeface="方正姚体" panose="02010601030101010101" pitchFamily="2"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3">
            <a:extLst>
              <a:ext uri="{28A0092B-C50C-407E-A947-70E740481C1C}">
                <a14:useLocalDpi xmlns:a14="http://schemas.microsoft.com/office/drawing/2010/main" val="0"/>
              </a:ext>
            </a:extLst>
          </a:blip>
          <a:srcRect l="1" t="16316" r="252" b="73058"/>
          <a:stretch/>
        </p:blipFill>
        <p:spPr>
          <a:xfrm flipH="1">
            <a:off x="-1" y="-1200"/>
            <a:ext cx="9155875" cy="741429"/>
          </a:xfrm>
          <a:prstGeom prst="rect">
            <a:avLst/>
          </a:prstGeom>
        </p:spPr>
      </p:pic>
      <p:grpSp>
        <p:nvGrpSpPr>
          <p:cNvPr id="11" name="组合 10"/>
          <p:cNvGrpSpPr/>
          <p:nvPr/>
        </p:nvGrpSpPr>
        <p:grpSpPr>
          <a:xfrm rot="16200000">
            <a:off x="1136468" y="-857796"/>
            <a:ext cx="6882939" cy="9155875"/>
            <a:chOff x="-11875" y="0"/>
            <a:chExt cx="5155509" cy="6858001"/>
          </a:xfrm>
        </p:grpSpPr>
        <p:pic>
          <p:nvPicPr>
            <p:cNvPr id="12" name="图片 11"/>
            <p:cNvPicPr>
              <a:picLocks noChangeAspect="1"/>
            </p:cNvPicPr>
            <p:nvPr/>
          </p:nvPicPr>
          <p:blipFill rotWithShape="1">
            <a:blip r:embed="rId13">
              <a:extLst>
                <a:ext uri="{28A0092B-C50C-407E-A947-70E740481C1C}">
                  <a14:useLocalDpi xmlns:a14="http://schemas.microsoft.com/office/drawing/2010/main" val="0"/>
                </a:ext>
              </a:extLst>
            </a:blip>
            <a:srcRect l="1" t="1713" r="47174"/>
            <a:stretch/>
          </p:blipFill>
          <p:spPr>
            <a:xfrm>
              <a:off x="-11874" y="0"/>
              <a:ext cx="4848930" cy="6858000"/>
            </a:xfrm>
            <a:prstGeom prst="rect">
              <a:avLst/>
            </a:prstGeom>
          </p:spPr>
        </p:pic>
        <p:sp>
          <p:nvSpPr>
            <p:cNvPr id="13" name="矩形 12"/>
            <p:cNvSpPr/>
            <p:nvPr/>
          </p:nvSpPr>
          <p:spPr>
            <a:xfrm>
              <a:off x="-11875" y="1"/>
              <a:ext cx="5155509" cy="6858000"/>
            </a:xfrm>
            <a:prstGeom prst="rect">
              <a:avLst/>
            </a:prstGeom>
            <a:gradFill flip="none" rotWithShape="1">
              <a:gsLst>
                <a:gs pos="57000">
                  <a:schemeClr val="bg1">
                    <a:alpha val="82000"/>
                  </a:schemeClr>
                </a:gs>
                <a:gs pos="100000">
                  <a:schemeClr val="bg1">
                    <a:shade val="100000"/>
                    <a:satMod val="115000"/>
                    <a:alpha val="8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sp>
        <p:nvSpPr>
          <p:cNvPr id="2" name="KSO_BT1"/>
          <p:cNvSpPr>
            <a:spLocks noGrp="1"/>
          </p:cNvSpPr>
          <p:nvPr>
            <p:ph type="title"/>
          </p:nvPr>
        </p:nvSpPr>
        <p:spPr>
          <a:xfrm>
            <a:off x="487682" y="402990"/>
            <a:ext cx="7717309" cy="617111"/>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487681" y="1020101"/>
            <a:ext cx="8159930" cy="5528744"/>
          </a:xfrm>
          <a:prstGeom prst="rect">
            <a:avLst/>
          </a:prstGeom>
        </p:spPr>
        <p:txBody>
          <a:bodyPr vert="horz" lIns="91440" tIns="45720" rIns="91440" bIns="45720" rtlCol="0">
            <a:normAutofit/>
          </a:bodyPr>
          <a:lstStyle/>
          <a:p>
            <a:pPr lvl="0"/>
            <a:r>
              <a:rPr lang="en-US" altLang="zh-CN" dirty="0" smtClean="0"/>
              <a:t>Type this</a:t>
            </a:r>
            <a:endParaRPr lang="zh-CN" altLang="en-US" dirty="0" smtClean="0"/>
          </a:p>
          <a:p>
            <a:pPr lvl="1"/>
            <a:r>
              <a:rPr lang="en-US" altLang="zh-CN" dirty="0" smtClean="0"/>
              <a:t>New Roman</a:t>
            </a:r>
            <a:endParaRPr lang="zh-CN" altLang="en-US" dirty="0" smtClean="0"/>
          </a:p>
        </p:txBody>
      </p:sp>
      <p:sp>
        <p:nvSpPr>
          <p:cNvPr id="4" name="KSO_FD"/>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8AA4067-A210-4C0F-B68D-BE52619CEC4B}" type="datetimeFigureOut">
              <a:rPr lang="zh-CN" altLang="en-US" smtClean="0">
                <a:solidFill>
                  <a:srgbClr val="3D3F41">
                    <a:tint val="75000"/>
                  </a:srgbClr>
                </a:solidFill>
              </a:rPr>
              <a:pPr defTabSz="914400"/>
              <a:t>2019-09-26</a:t>
            </a:fld>
            <a:endParaRPr lang="zh-CN" altLang="en-US">
              <a:solidFill>
                <a:srgbClr val="3D3F41">
                  <a:tint val="75000"/>
                </a:srgbClr>
              </a:solidFill>
            </a:endParaRPr>
          </a:p>
        </p:txBody>
      </p:sp>
      <p:sp>
        <p:nvSpPr>
          <p:cNvPr id="5" name="KSO_FT"/>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srgbClr val="3D3F41">
                  <a:tint val="75000"/>
                </a:srgbClr>
              </a:solidFill>
            </a:endParaRPr>
          </a:p>
        </p:txBody>
      </p:sp>
      <p:sp>
        <p:nvSpPr>
          <p:cNvPr id="6" name="KSO_FN"/>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917FE17-BB62-45E8-80D8-8DA0DEEF5B92}" type="slidenum">
              <a:rPr lang="zh-CN" altLang="en-US" smtClean="0">
                <a:solidFill>
                  <a:srgbClr val="3D3F41">
                    <a:tint val="75000"/>
                  </a:srgbClr>
                </a:solidFill>
              </a:rPr>
              <a:pPr defTabSz="914400"/>
              <a:t>‹#›</a:t>
            </a:fld>
            <a:endParaRPr lang="zh-CN" altLang="en-US">
              <a:solidFill>
                <a:srgbClr val="3D3F41">
                  <a:tint val="75000"/>
                </a:srgbClr>
              </a:solidFill>
            </a:endParaRPr>
          </a:p>
        </p:txBody>
      </p:sp>
    </p:spTree>
    <p:extLst>
      <p:ext uri="{BB962C8B-B14F-4D97-AF65-F5344CB8AC3E}">
        <p14:creationId xmlns:p14="http://schemas.microsoft.com/office/powerpoint/2010/main" val="4038451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altLang="en-US" sz="4400" b="1" i="0" kern="1200" baseline="0" dirty="0">
          <a:solidFill>
            <a:schemeClr val="accent1">
              <a:lumMod val="75000"/>
            </a:schemeClr>
          </a:solidFill>
          <a:latin typeface="Cambria Math" panose="02040503050406030204" pitchFamily="18" charset="0"/>
          <a:ea typeface="Cambria Math" panose="02040503050406030204" pitchFamily="18" charset="0"/>
          <a:cs typeface="+mj-cs"/>
        </a:defRPr>
      </a:lvl1pPr>
    </p:titleStyle>
    <p:bodyStyle>
      <a:lvl1pPr marL="357188" indent="-357188" algn="just" defTabSz="914400" rtl="0" eaLnBrk="1" latinLnBrk="0" hangingPunct="1">
        <a:lnSpc>
          <a:spcPct val="110000"/>
        </a:lnSpc>
        <a:spcBef>
          <a:spcPts val="1800"/>
        </a:spcBef>
        <a:spcAft>
          <a:spcPts val="0"/>
        </a:spcAft>
        <a:buClr>
          <a:schemeClr val="accent1">
            <a:lumMod val="75000"/>
          </a:schemeClr>
        </a:buClr>
        <a:buSzPct val="70000"/>
        <a:buFont typeface="Wingdings" panose="05000000000000000000" pitchFamily="2" charset="2"/>
        <a:buChar char="l"/>
        <a:defRPr sz="2800" kern="1200" baseline="0">
          <a:solidFill>
            <a:schemeClr val="accent1">
              <a:lumMod val="75000"/>
            </a:schemeClr>
          </a:solidFill>
          <a:latin typeface="Cambria Math" panose="02040503050406030204" pitchFamily="18" charset="0"/>
          <a:ea typeface="方正姚体" panose="02010601030101010101" pitchFamily="2" charset="-122"/>
          <a:cs typeface="+mn-cs"/>
        </a:defRPr>
      </a:lvl1pPr>
      <a:lvl2pPr marL="720000" indent="-357188" algn="just" defTabSz="914400" rtl="0" eaLnBrk="1" latinLnBrk="0" hangingPunct="1">
        <a:lnSpc>
          <a:spcPct val="130000"/>
        </a:lnSpc>
        <a:spcBef>
          <a:spcPts val="0"/>
        </a:spcBef>
        <a:spcAft>
          <a:spcPts val="600"/>
        </a:spcAft>
        <a:buClr>
          <a:schemeClr val="accent1">
            <a:lumMod val="60000"/>
            <a:lumOff val="40000"/>
          </a:schemeClr>
        </a:buClr>
        <a:buSzPct val="60000"/>
        <a:buFont typeface="Wingdings" panose="05000000000000000000" pitchFamily="2" charset="2"/>
        <a:buChar char="Ø"/>
        <a:defRPr sz="2000" kern="1200" baseline="0">
          <a:solidFill>
            <a:srgbClr val="7D7D7D"/>
          </a:solidFill>
          <a:latin typeface="Times New Roman" panose="02020603050405020304" pitchFamily="18" charset="0"/>
          <a:ea typeface="方正姚体" panose="02010601030101010101" pitchFamily="2"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21.wmf"/><Relationship Id="rId26" Type="http://schemas.openxmlformats.org/officeDocument/2006/relationships/oleObject" Target="../embeddings/oleObject13.bin"/><Relationship Id="rId39" Type="http://schemas.openxmlformats.org/officeDocument/2006/relationships/image" Target="../media/image31.wmf"/><Relationship Id="rId21" Type="http://schemas.openxmlformats.org/officeDocument/2006/relationships/oleObject" Target="../embeddings/oleObject10.bin"/><Relationship Id="rId34" Type="http://schemas.openxmlformats.org/officeDocument/2006/relationships/oleObject" Target="../embeddings/oleObject17.bin"/><Relationship Id="rId7" Type="http://schemas.openxmlformats.org/officeDocument/2006/relationships/oleObject" Target="../embeddings/oleObject3.bin"/><Relationship Id="rId12" Type="http://schemas.openxmlformats.org/officeDocument/2006/relationships/image" Target="../media/image18.wmf"/><Relationship Id="rId17" Type="http://schemas.openxmlformats.org/officeDocument/2006/relationships/oleObject" Target="../embeddings/oleObject8.bin"/><Relationship Id="rId25" Type="http://schemas.openxmlformats.org/officeDocument/2006/relationships/image" Target="../media/image24.wmf"/><Relationship Id="rId33" Type="http://schemas.openxmlformats.org/officeDocument/2006/relationships/image" Target="../media/image28.wmf"/><Relationship Id="rId38"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image" Target="../media/image22.wmf"/><Relationship Id="rId29" Type="http://schemas.openxmlformats.org/officeDocument/2006/relationships/image" Target="../media/image26.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24" Type="http://schemas.openxmlformats.org/officeDocument/2006/relationships/oleObject" Target="../embeddings/oleObject12.bin"/><Relationship Id="rId32" Type="http://schemas.openxmlformats.org/officeDocument/2006/relationships/oleObject" Target="../embeddings/oleObject16.bin"/><Relationship Id="rId37" Type="http://schemas.openxmlformats.org/officeDocument/2006/relationships/image" Target="../media/image30.wmf"/><Relationship Id="rId5" Type="http://schemas.openxmlformats.org/officeDocument/2006/relationships/image" Target="../media/image15.wmf"/><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oleObject" Target="../embeddings/oleObject14.bin"/><Relationship Id="rId36" Type="http://schemas.openxmlformats.org/officeDocument/2006/relationships/oleObject" Target="../embeddings/oleObject18.bin"/><Relationship Id="rId10" Type="http://schemas.openxmlformats.org/officeDocument/2006/relationships/image" Target="../media/image17.wmf"/><Relationship Id="rId19" Type="http://schemas.openxmlformats.org/officeDocument/2006/relationships/oleObject" Target="../embeddings/oleObject9.bin"/><Relationship Id="rId31" Type="http://schemas.openxmlformats.org/officeDocument/2006/relationships/image" Target="../media/image27.wmf"/><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image" Target="../media/image19.wmf"/><Relationship Id="rId22" Type="http://schemas.openxmlformats.org/officeDocument/2006/relationships/image" Target="../media/image23.wmf"/><Relationship Id="rId27" Type="http://schemas.openxmlformats.org/officeDocument/2006/relationships/image" Target="../media/image25.wmf"/><Relationship Id="rId30" Type="http://schemas.openxmlformats.org/officeDocument/2006/relationships/oleObject" Target="../embeddings/oleObject15.bin"/><Relationship Id="rId35" Type="http://schemas.openxmlformats.org/officeDocument/2006/relationships/image" Target="../media/image29.wmf"/><Relationship Id="rId8" Type="http://schemas.openxmlformats.org/officeDocument/2006/relationships/image" Target="../media/image16.wmf"/><Relationship Id="rId3"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0.bin"/><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43075" y="1769585"/>
            <a:ext cx="7400925" cy="1271326"/>
          </a:xfrm>
        </p:spPr>
        <p:txBody>
          <a:bodyPr>
            <a:noAutofit/>
          </a:bodyPr>
          <a:lstStyle/>
          <a:p>
            <a:pPr algn="ctr"/>
            <a:r>
              <a:rPr lang="en-US" altLang="zh-CN" sz="3600" dirty="0"/>
              <a:t>Status of </a:t>
            </a:r>
            <a:r>
              <a:rPr lang="en-US" altLang="zh-CN" sz="3600" dirty="0" smtClean="0"/>
              <a:t>the accelerator </a:t>
            </a:r>
            <a:r>
              <a:rPr lang="en-US" altLang="zh-CN" sz="3600" dirty="0"/>
              <a:t>conceptual design </a:t>
            </a:r>
            <a:r>
              <a:rPr lang="en-US" altLang="zh-CN" sz="3600" dirty="0" smtClean="0"/>
              <a:t>for Super </a:t>
            </a:r>
            <a:r>
              <a:rPr lang="en-US" altLang="zh-CN" sz="3600" dirty="0"/>
              <a:t>T</a:t>
            </a:r>
            <a:r>
              <a:rPr lang="en-US" altLang="zh-CN" sz="3600" dirty="0" smtClean="0"/>
              <a:t>au </a:t>
            </a:r>
            <a:r>
              <a:rPr lang="en-US" altLang="zh-CN" sz="3600" dirty="0"/>
              <a:t>C</a:t>
            </a:r>
            <a:r>
              <a:rPr lang="en-US" altLang="zh-CN" sz="3600" dirty="0" smtClean="0"/>
              <a:t>harm </a:t>
            </a:r>
            <a:r>
              <a:rPr lang="en-US" altLang="zh-CN" sz="3600" dirty="0"/>
              <a:t>F</a:t>
            </a:r>
            <a:r>
              <a:rPr lang="en-US" altLang="zh-CN" sz="3600" dirty="0" smtClean="0"/>
              <a:t>acility </a:t>
            </a:r>
            <a:r>
              <a:rPr lang="en-US" altLang="zh-CN" sz="3600" dirty="0"/>
              <a:t>at China</a:t>
            </a:r>
            <a:r>
              <a:rPr lang="en-US" altLang="zh-CN" sz="3600" b="0" dirty="0" smtClean="0">
                <a:solidFill>
                  <a:schemeClr val="accent4">
                    <a:lumMod val="50000"/>
                  </a:schemeClr>
                </a:solidFill>
                <a:latin typeface="华文楷体" panose="02010600040101010101" pitchFamily="2" charset="-122"/>
                <a:ea typeface="华文楷体" panose="02010600040101010101" pitchFamily="2" charset="-122"/>
              </a:rPr>
              <a:t> </a:t>
            </a:r>
            <a:endParaRPr lang="zh-CN" altLang="en-US" sz="3600" dirty="0">
              <a:solidFill>
                <a:schemeClr val="accent4">
                  <a:lumMod val="50000"/>
                </a:schemeClr>
              </a:solidFill>
              <a:latin typeface="华文楷体" panose="02010600040101010101" pitchFamily="2" charset="-122"/>
              <a:ea typeface="华文楷体" panose="02010600040101010101" pitchFamily="2" charset="-122"/>
            </a:endParaRPr>
          </a:p>
        </p:txBody>
      </p:sp>
      <p:sp>
        <p:nvSpPr>
          <p:cNvPr id="3" name="副标题 2"/>
          <p:cNvSpPr>
            <a:spLocks noGrp="1"/>
          </p:cNvSpPr>
          <p:nvPr>
            <p:ph type="subTitle" idx="1"/>
          </p:nvPr>
        </p:nvSpPr>
        <p:spPr>
          <a:xfrm>
            <a:off x="1998371" y="4300084"/>
            <a:ext cx="6890331" cy="563661"/>
          </a:xfrm>
        </p:spPr>
        <p:txBody>
          <a:bodyPr>
            <a:noAutofit/>
          </a:bodyPr>
          <a:lstStyle/>
          <a:p>
            <a:pPr algn="ctr">
              <a:lnSpc>
                <a:spcPct val="100000"/>
              </a:lnSpc>
            </a:pPr>
            <a:r>
              <a:rPr lang="en-US" altLang="zh-CN" dirty="0" smtClean="0">
                <a:solidFill>
                  <a:schemeClr val="tx1"/>
                </a:solidFill>
                <a:latin typeface="华文仿宋" panose="02010600040101010101" pitchFamily="2" charset="-122"/>
                <a:ea typeface="华文仿宋" panose="02010600040101010101" pitchFamily="2" charset="-122"/>
              </a:rPr>
              <a:t>Qing Luo</a:t>
            </a:r>
          </a:p>
          <a:p>
            <a:pPr algn="ctr">
              <a:lnSpc>
                <a:spcPct val="100000"/>
              </a:lnSpc>
            </a:pPr>
            <a:r>
              <a:rPr lang="en-US" altLang="zh-CN" dirty="0" smtClean="0">
                <a:solidFill>
                  <a:schemeClr val="tx1"/>
                </a:solidFill>
                <a:latin typeface="华文仿宋" panose="02010600040101010101" pitchFamily="2" charset="-122"/>
                <a:ea typeface="华文仿宋" panose="02010600040101010101" pitchFamily="2" charset="-122"/>
              </a:rPr>
              <a:t>2019.09.26@Moscow</a:t>
            </a:r>
          </a:p>
          <a:p>
            <a:pPr algn="ctr">
              <a:lnSpc>
                <a:spcPct val="100000"/>
              </a:lnSpc>
            </a:pPr>
            <a:r>
              <a:rPr lang="en-US" altLang="zh-CN" dirty="0" smtClean="0">
                <a:solidFill>
                  <a:schemeClr val="tx1"/>
                </a:solidFill>
                <a:latin typeface="华文仿宋" panose="02010600040101010101" pitchFamily="2" charset="-122"/>
                <a:ea typeface="华文仿宋" panose="02010600040101010101" pitchFamily="2" charset="-122"/>
              </a:rPr>
              <a:t>National Synchrotron Radiation Laboratory</a:t>
            </a:r>
          </a:p>
          <a:p>
            <a:pPr algn="ctr"/>
            <a:r>
              <a:rPr lang="en-US" altLang="zh-CN" dirty="0" smtClean="0">
                <a:solidFill>
                  <a:schemeClr val="tx1"/>
                </a:solidFill>
                <a:latin typeface="华文仿宋" panose="02010600040101010101" pitchFamily="2" charset="-122"/>
                <a:ea typeface="华文仿宋" panose="02010600040101010101" pitchFamily="2" charset="-122"/>
              </a:rPr>
              <a:t>University of Science and Technology of China</a:t>
            </a:r>
          </a:p>
        </p:txBody>
      </p:sp>
    </p:spTree>
    <p:extLst>
      <p:ext uri="{BB962C8B-B14F-4D97-AF65-F5344CB8AC3E}">
        <p14:creationId xmlns:p14="http://schemas.microsoft.com/office/powerpoint/2010/main" val="3948143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solidFill>
                  <a:srgbClr val="7030A0"/>
                </a:solidFill>
              </a:rPr>
              <a:t>Lattice B: with FODO arc</a:t>
            </a:r>
            <a:endParaRPr lang="zh-CN" altLang="en-US" dirty="0"/>
          </a:p>
        </p:txBody>
      </p:sp>
      <p:sp>
        <p:nvSpPr>
          <p:cNvPr id="3" name="内容占位符 2"/>
          <p:cNvSpPr>
            <a:spLocks noGrp="1"/>
          </p:cNvSpPr>
          <p:nvPr>
            <p:ph idx="1"/>
          </p:nvPr>
        </p:nvSpPr>
        <p:spPr>
          <a:xfrm>
            <a:off x="487683" y="1078106"/>
            <a:ext cx="8220890" cy="5657974"/>
          </a:xfrm>
        </p:spPr>
        <p:txBody>
          <a:bodyPr>
            <a:normAutofit fontScale="92500" lnSpcReduction="10000"/>
          </a:bodyPr>
          <a:lstStyle/>
          <a:p>
            <a:r>
              <a:rPr lang="en-US" altLang="zh-CN" dirty="0"/>
              <a:t>F</a:t>
            </a:r>
            <a:r>
              <a:rPr lang="en-US" altLang="zh-CN" dirty="0" smtClean="0"/>
              <a:t>or long arc</a:t>
            </a:r>
          </a:p>
          <a:p>
            <a:pPr lvl="1">
              <a:lnSpc>
                <a:spcPct val="100000"/>
              </a:lnSpc>
            </a:pPr>
            <a:r>
              <a:rPr lang="en-US" altLang="zh-CN" dirty="0"/>
              <a:t>C</a:t>
            </a:r>
            <a:r>
              <a:rPr lang="en-US" altLang="zh-CN" dirty="0" smtClean="0"/>
              <a:t>omposed </a:t>
            </a:r>
            <a:r>
              <a:rPr lang="en-US" altLang="zh-CN" dirty="0"/>
              <a:t>of 8 achromatic  </a:t>
            </a:r>
            <a:r>
              <a:rPr lang="en-US" altLang="zh-CN" dirty="0" smtClean="0"/>
              <a:t>super-periods, each super-period </a:t>
            </a:r>
            <a:r>
              <a:rPr lang="en-US" altLang="zh-CN" dirty="0"/>
              <a:t>is composed of 6 FODO </a:t>
            </a:r>
            <a:r>
              <a:rPr lang="en-US" altLang="zh-CN" dirty="0" smtClean="0"/>
              <a:t>cells  </a:t>
            </a:r>
            <a:r>
              <a:rPr lang="en-US" altLang="zh-CN" dirty="0"/>
              <a:t>and 2 </a:t>
            </a:r>
            <a:r>
              <a:rPr lang="en-US" altLang="zh-CN" dirty="0" smtClean="0"/>
              <a:t>triplets compensate </a:t>
            </a:r>
            <a:r>
              <a:rPr lang="en-US" altLang="zh-CN" dirty="0"/>
              <a:t>the </a:t>
            </a:r>
            <a:r>
              <a:rPr lang="en-US" altLang="zh-CN" dirty="0" smtClean="0"/>
              <a:t>dispersion. Two </a:t>
            </a:r>
            <a:r>
              <a:rPr lang="en-US" altLang="zh-CN" dirty="0"/>
              <a:t>FODO cells compose </a:t>
            </a:r>
            <a:r>
              <a:rPr lang="en-US" altLang="zh-CN" dirty="0" smtClean="0"/>
              <a:t>a –I transformation</a:t>
            </a:r>
            <a:endParaRPr lang="en-US" altLang="zh-CN" dirty="0"/>
          </a:p>
          <a:p>
            <a:pPr>
              <a:spcBef>
                <a:spcPts val="600"/>
              </a:spcBef>
            </a:pPr>
            <a:r>
              <a:rPr lang="en-US" altLang="zh-CN" dirty="0" smtClean="0"/>
              <a:t>For short </a:t>
            </a:r>
            <a:r>
              <a:rPr lang="en-US" altLang="zh-CN" dirty="0" err="1" smtClean="0"/>
              <a:t>arec</a:t>
            </a:r>
            <a:endParaRPr lang="en-US" altLang="zh-CN" dirty="0" smtClean="0"/>
          </a:p>
          <a:p>
            <a:pPr lvl="1">
              <a:lnSpc>
                <a:spcPct val="110000"/>
              </a:lnSpc>
            </a:pPr>
            <a:r>
              <a:rPr lang="en-US" altLang="zh-CN" dirty="0"/>
              <a:t>Used to connect interaction </a:t>
            </a:r>
            <a:r>
              <a:rPr lang="en-US" altLang="zh-CN" dirty="0" smtClean="0"/>
              <a:t> region </a:t>
            </a:r>
            <a:r>
              <a:rPr lang="en-US" altLang="zh-CN" dirty="0"/>
              <a:t>and long arc </a:t>
            </a:r>
            <a:r>
              <a:rPr lang="en-US" altLang="zh-CN" dirty="0" smtClean="0"/>
              <a:t>section</a:t>
            </a:r>
            <a:endParaRPr lang="en-US" altLang="zh-CN" dirty="0"/>
          </a:p>
          <a:p>
            <a:pPr lvl="1">
              <a:lnSpc>
                <a:spcPct val="110000"/>
              </a:lnSpc>
            </a:pPr>
            <a:r>
              <a:rPr lang="en-US" altLang="zh-CN" dirty="0"/>
              <a:t>Composed of 3 </a:t>
            </a:r>
            <a:r>
              <a:rPr lang="en-US" altLang="zh-CN" dirty="0" smtClean="0"/>
              <a:t>FODO</a:t>
            </a:r>
            <a:endParaRPr lang="en-US" altLang="zh-CN" dirty="0"/>
          </a:p>
          <a:p>
            <a:pPr lvl="1">
              <a:lnSpc>
                <a:spcPct val="110000"/>
              </a:lnSpc>
            </a:pPr>
            <a:r>
              <a:rPr lang="en-US" altLang="zh-CN" dirty="0"/>
              <a:t> Adjust angle suitable for </a:t>
            </a:r>
            <a:r>
              <a:rPr lang="en-US" altLang="zh-CN" dirty="0" smtClean="0"/>
              <a:t>Siberian Snake</a:t>
            </a:r>
          </a:p>
          <a:p>
            <a:r>
              <a:rPr lang="en-US" altLang="zh-CN" dirty="0" smtClean="0"/>
              <a:t>For </a:t>
            </a:r>
            <a:r>
              <a:rPr lang="en-US" altLang="zh-CN" dirty="0"/>
              <a:t>technical </a:t>
            </a:r>
            <a:r>
              <a:rPr lang="en-US" altLang="zh-CN" dirty="0" smtClean="0"/>
              <a:t>section</a:t>
            </a:r>
          </a:p>
          <a:p>
            <a:pPr lvl="1"/>
            <a:r>
              <a:rPr lang="en-US" altLang="zh-CN" dirty="0"/>
              <a:t>Dispersion free,  71.3805m </a:t>
            </a:r>
            <a:r>
              <a:rPr lang="en-US" altLang="zh-CN" dirty="0" smtClean="0"/>
              <a:t>long</a:t>
            </a:r>
            <a:endParaRPr lang="en-US" altLang="zh-CN" dirty="0"/>
          </a:p>
          <a:p>
            <a:pPr lvl="1"/>
            <a:r>
              <a:rPr lang="en-US" altLang="zh-CN" dirty="0"/>
              <a:t>Tune </a:t>
            </a:r>
            <a:r>
              <a:rPr lang="en-US" altLang="zh-CN" dirty="0" smtClean="0"/>
              <a:t>can be </a:t>
            </a:r>
            <a:r>
              <a:rPr lang="en-US" altLang="zh-CN" dirty="0"/>
              <a:t>adjusted </a:t>
            </a:r>
            <a:r>
              <a:rPr lang="en-US" altLang="zh-CN" dirty="0" smtClean="0"/>
              <a:t>flexibly</a:t>
            </a:r>
            <a:endParaRPr lang="en-US" altLang="zh-CN" dirty="0"/>
          </a:p>
          <a:p>
            <a:pPr lvl="1"/>
            <a:r>
              <a:rPr lang="en-US" altLang="zh-CN" dirty="0" smtClean="0"/>
              <a:t>set up the injection system and Separate </a:t>
            </a:r>
            <a:r>
              <a:rPr lang="en-US" altLang="zh-CN" dirty="0"/>
              <a:t>beam</a:t>
            </a:r>
          </a:p>
          <a:p>
            <a:pPr lvl="1"/>
            <a:endParaRPr lang="en-US" altLang="zh-CN" dirty="0"/>
          </a:p>
        </p:txBody>
      </p:sp>
    </p:spTree>
    <p:extLst>
      <p:ext uri="{BB962C8B-B14F-4D97-AF65-F5344CB8AC3E}">
        <p14:creationId xmlns:p14="http://schemas.microsoft.com/office/powerpoint/2010/main" val="539175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solidFill>
                  <a:srgbClr val="7030A0"/>
                </a:solidFill>
              </a:rPr>
              <a:t>Lattice B: with FODO arc</a:t>
            </a:r>
            <a:endParaRPr lang="zh-CN" altLang="en-US" dirty="0"/>
          </a:p>
        </p:txBody>
      </p:sp>
      <p:sp>
        <p:nvSpPr>
          <p:cNvPr id="3" name="内容占位符 2"/>
          <p:cNvSpPr>
            <a:spLocks noGrp="1"/>
          </p:cNvSpPr>
          <p:nvPr>
            <p:ph idx="1"/>
          </p:nvPr>
        </p:nvSpPr>
        <p:spPr>
          <a:xfrm>
            <a:off x="487683" y="899973"/>
            <a:ext cx="8220890" cy="5203130"/>
          </a:xfrm>
        </p:spPr>
        <p:txBody>
          <a:bodyPr/>
          <a:lstStyle/>
          <a:p>
            <a:r>
              <a:rPr lang="en-US" altLang="zh-CN" sz="2400" dirty="0"/>
              <a:t>L</a:t>
            </a:r>
            <a:r>
              <a:rPr lang="en-US" altLang="zh-CN" sz="2400" dirty="0" smtClean="0"/>
              <a:t>attice </a:t>
            </a:r>
            <a:r>
              <a:rPr lang="en-US" altLang="zh-CN" sz="2400" dirty="0"/>
              <a:t>function of </a:t>
            </a:r>
            <a:r>
              <a:rPr lang="en-US" altLang="zh-CN" sz="2400" dirty="0" smtClean="0"/>
              <a:t>the whole ring (designing in progress)</a:t>
            </a:r>
            <a:endParaRPr lang="zh-CN" altLang="en-US" sz="2400" dirty="0"/>
          </a:p>
          <a:p>
            <a:endParaRPr lang="zh-CN" altLang="en-US" dirty="0"/>
          </a:p>
        </p:txBody>
      </p:sp>
      <p:pic>
        <p:nvPicPr>
          <p:cNvPr id="4" name="图片 3"/>
          <p:cNvPicPr>
            <a:picLocks noChangeAspect="1"/>
          </p:cNvPicPr>
          <p:nvPr/>
        </p:nvPicPr>
        <p:blipFill>
          <a:blip r:embed="rId3" cstate="print"/>
          <a:stretch>
            <a:fillRect/>
          </a:stretch>
        </p:blipFill>
        <p:spPr>
          <a:xfrm>
            <a:off x="342042" y="1382775"/>
            <a:ext cx="4367284" cy="2456998"/>
          </a:xfrm>
          <a:prstGeom prst="rect">
            <a:avLst/>
          </a:prstGeom>
        </p:spPr>
      </p:pic>
      <p:pic>
        <p:nvPicPr>
          <p:cNvPr id="5" name="图片 4"/>
          <p:cNvPicPr>
            <a:picLocks noChangeAspect="1"/>
          </p:cNvPicPr>
          <p:nvPr/>
        </p:nvPicPr>
        <p:blipFill>
          <a:blip r:embed="rId4" cstate="print"/>
          <a:stretch>
            <a:fillRect/>
          </a:stretch>
        </p:blipFill>
        <p:spPr>
          <a:xfrm>
            <a:off x="187722" y="3839773"/>
            <a:ext cx="4580312" cy="2456998"/>
          </a:xfrm>
          <a:prstGeom prst="rect">
            <a:avLst/>
          </a:prstGeom>
        </p:spPr>
      </p:pic>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3824176091"/>
                  </p:ext>
                </p:extLst>
              </p:nvPr>
            </p:nvGraphicFramePr>
            <p:xfrm>
              <a:off x="4598128" y="1382775"/>
              <a:ext cx="4469029" cy="4926679"/>
            </p:xfrm>
            <a:graphic>
              <a:graphicData uri="http://schemas.openxmlformats.org/drawingml/2006/table">
                <a:tbl>
                  <a:tblPr firstRow="1" firstCol="1" bandRow="1">
                    <a:tableStyleId>{5C22544A-7EE6-4342-B048-85BDC9FD1C3A}</a:tableStyleId>
                  </a:tblPr>
                  <a:tblGrid>
                    <a:gridCol w="3010429">
                      <a:extLst>
                        <a:ext uri="{9D8B030D-6E8A-4147-A177-3AD203B41FA5}">
                          <a16:colId xmlns:a16="http://schemas.microsoft.com/office/drawing/2014/main" val="20000"/>
                        </a:ext>
                      </a:extLst>
                    </a:gridCol>
                    <a:gridCol w="1458600">
                      <a:extLst>
                        <a:ext uri="{9D8B030D-6E8A-4147-A177-3AD203B41FA5}">
                          <a16:colId xmlns:a16="http://schemas.microsoft.com/office/drawing/2014/main" val="20001"/>
                        </a:ext>
                      </a:extLst>
                    </a:gridCol>
                  </a:tblGrid>
                  <a:tr h="409938">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Phase</a:t>
                          </a:r>
                          <a:r>
                            <a:rPr lang="en-US" altLang="zh-CN" sz="1800" kern="100" baseline="0" dirty="0" smtClean="0">
                              <a:effectLst/>
                              <a:latin typeface="Times New Roman" panose="02020603050405020304" pitchFamily="18" charset="0"/>
                              <a:ea typeface="+mn-ea"/>
                              <a:cs typeface="Times New Roman" panose="02020603050405020304" pitchFamily="18" charset="0"/>
                            </a:rPr>
                            <a:t> 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Circumference</a:t>
                          </a:r>
                          <a:r>
                            <a:rPr lang="en-US" sz="1800" kern="100" dirty="0" smtClean="0">
                              <a:effectLst/>
                              <a:latin typeface="Times New Roman" panose="02020603050405020304" pitchFamily="18" charset="0"/>
                              <a:cs typeface="Times New Roman" panose="02020603050405020304" pitchFamily="18" charset="0"/>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661-&gt;707.258</a:t>
                          </a:r>
                        </a:p>
                      </a:txBody>
                      <a:tcPr marL="68580" marR="68580" marT="0" marB="0" anchor="ctr"/>
                    </a:tc>
                    <a:extLst>
                      <a:ext uri="{0D108BD9-81ED-4DB2-BD59-A6C34878D82A}">
                        <a16:rowId xmlns:a16="http://schemas.microsoft.com/office/drawing/2014/main" val="10001"/>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Beam Energy</a:t>
                          </a:r>
                          <a:r>
                            <a:rPr lang="en-US" sz="1800" kern="100" dirty="0" smtClean="0">
                              <a:effectLst/>
                              <a:latin typeface="Times New Roman" panose="02020603050405020304" pitchFamily="18" charset="0"/>
                              <a:cs typeface="Times New Roman" panose="02020603050405020304" pitchFamily="18" charset="0"/>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2, 1-3.5tunable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Current</a:t>
                          </a:r>
                          <a:r>
                            <a:rPr lang="en-US" sz="1800" kern="100" dirty="0" smtClean="0">
                              <a:effectLst/>
                              <a:latin typeface="Times New Roman" panose="02020603050405020304" pitchFamily="18" charset="0"/>
                              <a:cs typeface="Times New Roman" panose="02020603050405020304" pitchFamily="18" charset="0"/>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E</a:t>
                          </a:r>
                          <a14:m>
                            <m:oMath xmlns:m="http://schemas.openxmlformats.org/officeDocument/2006/math">
                              <m:r>
                                <a:rPr lang="en-US" altLang="zh-CN" sz="1800" b="1" i="0" kern="100" smtClean="0">
                                  <a:effectLst/>
                                  <a:latin typeface="Cambria Math" panose="02040503050406030204" pitchFamily="18" charset="0"/>
                                </a:rPr>
                                <m:t>𝐦𝐢𝐭𝐭𝐚𝐧𝐜𝐞</m:t>
                              </m:r>
                              <m:d>
                                <m:dPr>
                                  <m:ctrlPr>
                                    <a:rPr lang="zh-CN" sz="1800" i="1" kern="100">
                                      <a:effectLst/>
                                      <a:latin typeface="Cambria Math" panose="02040503050406030204" pitchFamily="18" charset="0"/>
                                    </a:rPr>
                                  </m:ctrlPr>
                                </m:dPr>
                                <m:e>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𝑥</m:t>
                                      </m:r>
                                    </m:sub>
                                  </m:sSub>
                                  <m:r>
                                    <a:rPr lang="en-US" sz="1800" kern="100">
                                      <a:effectLst/>
                                      <a:latin typeface="Cambria Math" panose="02040503050406030204" pitchFamily="18" charset="0"/>
                                    </a:rPr>
                                    <m:t>/</m:t>
                                  </m:r>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𝑦</m:t>
                                      </m:r>
                                    </m:sub>
                                  </m:sSub>
                                </m:e>
                              </m:d>
                            </m:oMath>
                          </a14:m>
                          <a:r>
                            <a:rPr lang="en-US" sz="1800" kern="100" dirty="0">
                              <a:effectLst/>
                              <a:latin typeface="Times New Roman" panose="02020603050405020304" pitchFamily="18" charset="0"/>
                              <a:cs typeface="Times New Roman" panose="02020603050405020304" pitchFamily="18" charset="0"/>
                            </a:rPr>
                            <a:t>/nm·rad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2.85/0.0285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1327">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β</a:t>
                          </a:r>
                          <a:r>
                            <a:rPr lang="en-US" altLang="zh-CN" sz="1800" kern="100" dirty="0" smtClean="0">
                              <a:effectLst/>
                              <a:latin typeface="Times New Roman" panose="02020603050405020304" pitchFamily="18" charset="0"/>
                              <a:cs typeface="Times New Roman" panose="02020603050405020304" pitchFamily="18" charset="0"/>
                            </a:rPr>
                            <a:t> Function @ IP </a:t>
                          </a:r>
                          <a14:m>
                            <m:oMath xmlns:m="http://schemas.openxmlformats.org/officeDocument/2006/math">
                              <m:d>
                                <m:dPr>
                                  <m:ctrlPr>
                                    <a:rPr lang="zh-CN" sz="1800" i="1" kern="100">
                                      <a:effectLst/>
                                      <a:latin typeface="Cambria Math" panose="02040503050406030204" pitchFamily="18" charset="0"/>
                                    </a:rPr>
                                  </m:ctrlPr>
                                </m:dPr>
                                <m:e>
                                  <m:sSubSup>
                                    <m:sSubSupPr>
                                      <m:ctrlPr>
                                        <a:rPr lang="zh-CN" sz="1800" i="1" kern="100">
                                          <a:effectLst/>
                                          <a:latin typeface="Cambria Math" panose="02040503050406030204" pitchFamily="18" charset="0"/>
                                        </a:rPr>
                                      </m:ctrlPr>
                                    </m:sSubSupPr>
                                    <m:e>
                                      <m:sSubSup>
                                        <m:sSubSupPr>
                                          <m:ctrlPr>
                                            <a:rPr lang="zh-CN" sz="1800" i="1" kern="100">
                                              <a:effectLst/>
                                              <a:latin typeface="Cambria Math" panose="02040503050406030204" pitchFamily="18" charset="0"/>
                                            </a:rPr>
                                          </m:ctrlPr>
                                        </m:sSubSupPr>
                                        <m:e>
                                          <m:r>
                                            <a:rPr lang="en-US" sz="1800" kern="100">
                                              <a:effectLst/>
                                              <a:latin typeface="Cambria Math" panose="02040503050406030204" pitchFamily="18" charset="0"/>
                                            </a:rPr>
                                            <m:t>𝛽</m:t>
                                          </m:r>
                                        </m:e>
                                        <m:sub>
                                          <m:r>
                                            <a:rPr lang="en-US" sz="1800" kern="100">
                                              <a:effectLst/>
                                              <a:latin typeface="Cambria Math" panose="02040503050406030204" pitchFamily="18" charset="0"/>
                                            </a:rPr>
                                            <m:t>𝑥</m:t>
                                          </m:r>
                                        </m:sub>
                                        <m:sup>
                                          <m:r>
                                            <a:rPr lang="en-US" sz="1800" kern="100">
                                              <a:effectLst/>
                                              <a:latin typeface="Cambria Math" panose="02040503050406030204" pitchFamily="18" charset="0"/>
                                            </a:rPr>
                                            <m:t>∗</m:t>
                                          </m:r>
                                        </m:sup>
                                      </m:sSubSup>
                                      <m:r>
                                        <a:rPr lang="en-US" sz="1800" kern="100">
                                          <a:effectLst/>
                                          <a:latin typeface="Cambria Math" panose="02040503050406030204" pitchFamily="18" charset="0"/>
                                        </a:rPr>
                                        <m:t>/</m:t>
                                      </m:r>
                                      <m:r>
                                        <a:rPr lang="en-US" sz="1800" kern="100">
                                          <a:effectLst/>
                                          <a:latin typeface="Cambria Math" panose="02040503050406030204" pitchFamily="18" charset="0"/>
                                        </a:rPr>
                                        <m:t>𝛽</m:t>
                                      </m:r>
                                    </m:e>
                                    <m:sub>
                                      <m:r>
                                        <a:rPr lang="en-US" sz="1800" kern="100">
                                          <a:effectLst/>
                                          <a:latin typeface="Cambria Math" panose="02040503050406030204" pitchFamily="18" charset="0"/>
                                        </a:rPr>
                                        <m:t>𝑦</m:t>
                                      </m:r>
                                    </m:sub>
                                    <m:sup>
                                      <m:r>
                                        <a:rPr lang="en-US" sz="1800" kern="100">
                                          <a:effectLst/>
                                          <a:latin typeface="Cambria Math" panose="02040503050406030204" pitchFamily="18" charset="0"/>
                                        </a:rPr>
                                        <m:t>∗</m:t>
                                      </m:r>
                                    </m:sup>
                                  </m:sSubSup>
                                </m:e>
                              </m:d>
                            </m:oMath>
                          </a14:m>
                          <a:r>
                            <a:rPr lang="en-US" sz="1800" kern="100" dirty="0">
                              <a:effectLst/>
                              <a:latin typeface="Times New Roman" panose="02020603050405020304" pitchFamily="18" charset="0"/>
                              <a:cs typeface="Times New Roman" panose="02020603050405020304" pitchFamily="18" charset="0"/>
                            </a:rPr>
                            <a:t>/mm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64.1/0.638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6588">
                    <a:tc>
                      <a:txBody>
                        <a:bodyPr/>
                        <a:lstStyle/>
                        <a:p>
                          <a:pPr indent="127000" algn="ctr">
                            <a:lnSpc>
                              <a:spcPts val="1800"/>
                            </a:lnSpc>
                            <a:spcAft>
                              <a:spcPts val="0"/>
                            </a:spcAft>
                          </a:pPr>
                          <a14:m>
                            <m:oMathPara xmlns:m="http://schemas.openxmlformats.org/officeDocument/2006/math">
                              <m:oMathParaPr>
                                <m:jc m:val="centerGroup"/>
                              </m:oMathParaPr>
                              <m:oMath xmlns:m="http://schemas.openxmlformats.org/officeDocument/2006/math">
                                <m:sSubSup>
                                  <m:sSubSupPr>
                                    <m:ctrlPr>
                                      <a:rPr lang="zh-CN" altLang="zh-CN" sz="1800" i="1" kern="100" smtClean="0">
                                        <a:effectLst/>
                                        <a:latin typeface="Cambria Math" panose="02040503050406030204" pitchFamily="18" charset="0"/>
                                      </a:rPr>
                                    </m:ctrlPr>
                                  </m:sSubSupPr>
                                  <m:e>
                                    <m:sSubSup>
                                      <m:sSubSupPr>
                                        <m:ctrlPr>
                                          <a:rPr lang="zh-CN" altLang="zh-CN" sz="1800" i="1" kern="100">
                                            <a:effectLst/>
                                            <a:latin typeface="Cambria Math" panose="02040503050406030204" pitchFamily="18" charset="0"/>
                                          </a:rPr>
                                        </m:ctrlPr>
                                      </m:sSubSupPr>
                                      <m:e>
                                        <m:r>
                                          <a:rPr lang="zh-CN" altLang="en-US" sz="1800" i="1" kern="100" smtClean="0">
                                            <a:effectLst/>
                                            <a:latin typeface="Cambria Math" panose="02040503050406030204" pitchFamily="18" charset="0"/>
                                          </a:rPr>
                                          <m:t>𝝂</m:t>
                                        </m:r>
                                      </m:e>
                                      <m:sub>
                                        <m:r>
                                          <a:rPr lang="en-US" altLang="zh-CN" sz="1800" kern="100">
                                            <a:effectLst/>
                                            <a:latin typeface="Cambria Math" panose="02040503050406030204" pitchFamily="18" charset="0"/>
                                          </a:rPr>
                                          <m:t>𝑥</m:t>
                                        </m:r>
                                      </m:sub>
                                      <m:sup/>
                                    </m:sSubSup>
                                    <m:r>
                                      <a:rPr lang="en-US" altLang="zh-CN" sz="1800" kern="100">
                                        <a:effectLst/>
                                        <a:latin typeface="Cambria Math" panose="02040503050406030204" pitchFamily="18" charset="0"/>
                                      </a:rPr>
                                      <m:t>/</m:t>
                                    </m:r>
                                    <m:r>
                                      <a:rPr lang="zh-CN" altLang="en-US" sz="1800" i="1" kern="100" smtClean="0">
                                        <a:effectLst/>
                                        <a:latin typeface="Cambria Math" panose="02040503050406030204" pitchFamily="18" charset="0"/>
                                      </a:rPr>
                                      <m:t>𝛖</m:t>
                                    </m:r>
                                  </m:e>
                                  <m:sub>
                                    <m:r>
                                      <a:rPr lang="en-US" altLang="zh-CN" sz="1800" kern="100">
                                        <a:effectLst/>
                                        <a:latin typeface="Cambria Math" panose="02040503050406030204" pitchFamily="18" charset="0"/>
                                      </a:rPr>
                                      <m:t>𝑦</m:t>
                                    </m:r>
                                  </m:sub>
                                  <m:sup/>
                                </m:sSubSup>
                              </m:oMath>
                            </m:oMathPara>
                          </a14:m>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r>
                            <a:rPr lang="fr-FR" altLang="zh-CN" sz="1800" kern="1200" dirty="0" smtClean="0">
                              <a:latin typeface="Times New Roman" pitchFamily="18" charset="0"/>
                              <a:cs typeface="Times New Roman" pitchFamily="18" charset="0"/>
                            </a:rPr>
                            <a:t>30.52259316 / 28.53792761</a:t>
                          </a:r>
                          <a:endParaRPr lang="fr-FR" altLang="zh-CN" sz="1800" kern="1200" dirty="0">
                            <a:latin typeface="Times New Roman" pitchFamily="18" charset="0"/>
                            <a:cs typeface="Times New Roman" pitchFamily="18" charset="0"/>
                          </a:endParaRPr>
                        </a:p>
                      </a:txBody>
                      <a:tcPr marL="68580" marR="68580" marT="0" marB="0" anchor="ctr"/>
                    </a:tc>
                    <a:extLst>
                      <a:ext uri="{0D108BD9-81ED-4DB2-BD59-A6C34878D82A}">
                        <a16:rowId xmlns:a16="http://schemas.microsoft.com/office/drawing/2014/main" val="10007"/>
                      </a:ext>
                    </a:extLst>
                  </a:tr>
                  <a:tr h="377166">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Collision Angle</a:t>
                          </a:r>
                          <a:r>
                            <a:rPr lang="en-US" sz="1800" kern="100" dirty="0" smtClean="0">
                              <a:effectLst/>
                              <a:latin typeface="Times New Roman" panose="02020603050405020304" pitchFamily="18" charset="0"/>
                              <a:cs typeface="Times New Roman" panose="02020603050405020304" pitchFamily="18" charset="0"/>
                            </a:rPr>
                            <a:t>(full </a:t>
                          </a:r>
                          <a:r>
                            <a:rPr lang="en-US" sz="1800" kern="100" dirty="0">
                              <a:effectLst/>
                              <a:latin typeface="Times New Roman" panose="02020603050405020304" pitchFamily="18" charset="0"/>
                              <a:cs typeface="Times New Roman" panose="02020603050405020304" pitchFamily="18" charset="0"/>
                            </a:rPr>
                            <a:t>θ)/</a:t>
                          </a:r>
                          <a:r>
                            <a:rPr lang="en-US" sz="1800" kern="100" dirty="0" err="1">
                              <a:effectLst/>
                              <a:latin typeface="Times New Roman" panose="02020603050405020304" pitchFamily="18" charset="0"/>
                              <a:cs typeface="Times New Roman" panose="02020603050405020304" pitchFamily="18" charset="0"/>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77166">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Tune Shift </a:t>
                          </a:r>
                          <a14:m>
                            <m:oMath xmlns:m="http://schemas.openxmlformats.org/officeDocument/2006/math">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𝜉</m:t>
                                  </m:r>
                                </m:e>
                                <m:sub>
                                  <m:r>
                                    <a:rPr lang="en-US" sz="1800" kern="100">
                                      <a:effectLst/>
                                      <a:latin typeface="Cambria Math" panose="02040503050406030204" pitchFamily="18" charset="0"/>
                                    </a:rPr>
                                    <m:t>𝑦</m:t>
                                  </m:r>
                                </m:sub>
                              </m:sSub>
                            </m:oMath>
                          </a14:m>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0.04~0.06</a:t>
                          </a:r>
                        </a:p>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88718">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Hour-glass</a:t>
                          </a:r>
                          <a:r>
                            <a:rPr lang="en-US" altLang="zh-CN" sz="1800" kern="100" dirty="0" smtClean="0">
                              <a:effectLst/>
                              <a:latin typeface="Times New Roman" panose="02020603050405020304" pitchFamily="18" charset="0"/>
                              <a:cs typeface="Times New Roman" panose="02020603050405020304" pitchFamily="18" charset="0"/>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0.8 (estimated) </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11730">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Luminosity/×</a:t>
                          </a:r>
                          <a:r>
                            <a:rPr lang="en-US" sz="1800" kern="100" dirty="0">
                              <a:effectLst/>
                              <a:latin typeface="Times New Roman" panose="02020603050405020304" pitchFamily="18" charset="0"/>
                              <a:cs typeface="Times New Roman" panose="02020603050405020304" pitchFamily="18" charset="0"/>
                            </a:rPr>
                            <a:t>10</a:t>
                          </a:r>
                          <a:r>
                            <a:rPr lang="en-US" sz="1800" kern="100" baseline="30000" dirty="0">
                              <a:effectLst/>
                              <a:latin typeface="Times New Roman" panose="02020603050405020304" pitchFamily="18" charset="0"/>
                              <a:cs typeface="Times New Roman" panose="02020603050405020304" pitchFamily="18" charset="0"/>
                            </a:rPr>
                            <a:t>35</a:t>
                          </a:r>
                          <a:r>
                            <a:rPr lang="en-US" sz="1800" kern="100" dirty="0">
                              <a:effectLst/>
                              <a:latin typeface="Times New Roman" panose="02020603050405020304" pitchFamily="18" charset="0"/>
                              <a:cs typeface="Times New Roman" panose="02020603050405020304" pitchFamily="18" charset="0"/>
                            </a:rPr>
                            <a:t>cm</a:t>
                          </a:r>
                          <a:r>
                            <a:rPr lang="en-US" sz="1800" kern="100" baseline="30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s</a:t>
                          </a:r>
                          <a:r>
                            <a:rPr lang="en-US" sz="1800" kern="100" baseline="300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0.63~0.95 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3824176091"/>
                  </p:ext>
                </p:extLst>
              </p:nvPr>
            </p:nvGraphicFramePr>
            <p:xfrm>
              <a:off x="4598128" y="1382775"/>
              <a:ext cx="4469029" cy="4926679"/>
            </p:xfrm>
            <a:graphic>
              <a:graphicData uri="http://schemas.openxmlformats.org/drawingml/2006/table">
                <a:tbl>
                  <a:tblPr firstRow="1" firstCol="1" bandRow="1">
                    <a:tableStyleId>{5C22544A-7EE6-4342-B048-85BDC9FD1C3A}</a:tableStyleId>
                  </a:tblPr>
                  <a:tblGrid>
                    <a:gridCol w="3010429">
                      <a:extLst>
                        <a:ext uri="{9D8B030D-6E8A-4147-A177-3AD203B41FA5}">
                          <a16:colId xmlns:a16="http://schemas.microsoft.com/office/drawing/2014/main" val="20000"/>
                        </a:ext>
                      </a:extLst>
                    </a:gridCol>
                    <a:gridCol w="1458600">
                      <a:extLst>
                        <a:ext uri="{9D8B030D-6E8A-4147-A177-3AD203B41FA5}">
                          <a16:colId xmlns:a16="http://schemas.microsoft.com/office/drawing/2014/main" val="20001"/>
                        </a:ext>
                      </a:extLst>
                    </a:gridCol>
                  </a:tblGrid>
                  <a:tr h="409938">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Phase</a:t>
                          </a:r>
                          <a:r>
                            <a:rPr lang="en-US" altLang="zh-CN" sz="1800" kern="100" baseline="0" dirty="0" smtClean="0">
                              <a:effectLst/>
                              <a:latin typeface="Times New Roman" panose="02020603050405020304" pitchFamily="18" charset="0"/>
                              <a:ea typeface="+mn-ea"/>
                              <a:cs typeface="Times New Roman" panose="02020603050405020304" pitchFamily="18" charset="0"/>
                            </a:rPr>
                            <a:t> 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57200">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Circumference</a:t>
                          </a:r>
                          <a:r>
                            <a:rPr lang="en-US" sz="1800" kern="100" dirty="0" smtClean="0">
                              <a:effectLst/>
                              <a:latin typeface="Times New Roman" panose="02020603050405020304" pitchFamily="18" charset="0"/>
                              <a:cs typeface="Times New Roman" panose="02020603050405020304" pitchFamily="18" charset="0"/>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661-&gt;707.258</a:t>
                          </a:r>
                        </a:p>
                      </a:txBody>
                      <a:tcPr marL="68580" marR="68580" marT="0" marB="0" anchor="ctr"/>
                    </a:tc>
                    <a:extLst>
                      <a:ext uri="{0D108BD9-81ED-4DB2-BD59-A6C34878D82A}">
                        <a16:rowId xmlns:a16="http://schemas.microsoft.com/office/drawing/2014/main" val="10001"/>
                      </a:ext>
                    </a:extLst>
                  </a:tr>
                  <a:tr h="457200">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Beam Energy</a:t>
                          </a:r>
                          <a:r>
                            <a:rPr lang="en-US" sz="1800" kern="100" dirty="0" smtClean="0">
                              <a:effectLst/>
                              <a:latin typeface="Times New Roman" panose="02020603050405020304" pitchFamily="18" charset="0"/>
                              <a:cs typeface="Times New Roman" panose="02020603050405020304" pitchFamily="18" charset="0"/>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2, 1-3.5tunable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Current</a:t>
                          </a:r>
                          <a:r>
                            <a:rPr lang="en-US" sz="1800" kern="100" dirty="0" smtClean="0">
                              <a:effectLst/>
                              <a:latin typeface="Times New Roman" panose="02020603050405020304" pitchFamily="18" charset="0"/>
                              <a:cs typeface="Times New Roman" panose="02020603050405020304" pitchFamily="18" charset="0"/>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1804">
                    <a:tc>
                      <a:txBody>
                        <a:bodyPr/>
                        <a:lstStyle/>
                        <a:p>
                          <a:endParaRPr lang="zh-CN"/>
                        </a:p>
                      </a:txBody>
                      <a:tcPr marL="68580" marR="68580" marT="0" marB="0" anchor="ctr">
                        <a:blipFill>
                          <a:blip r:embed="rId5"/>
                          <a:stretch>
                            <a:fillRect l="-202" t="-459677" r="-49393" b="-790323"/>
                          </a:stretch>
                        </a:blipFill>
                      </a:tcP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2.85/0.0285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1327">
                    <a:tc>
                      <a:txBody>
                        <a:bodyPr/>
                        <a:lstStyle/>
                        <a:p>
                          <a:endParaRPr lang="zh-CN"/>
                        </a:p>
                      </a:txBody>
                      <a:tcPr marL="68580" marR="68580" marT="0" marB="0" anchor="ctr">
                        <a:blipFill>
                          <a:blip r:embed="rId5"/>
                          <a:stretch>
                            <a:fillRect l="-202" t="-389888" r="-49393" b="-450562"/>
                          </a:stretch>
                        </a:blipFill>
                      </a:tcP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64.1/0.638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48640">
                    <a:tc>
                      <a:txBody>
                        <a:bodyPr/>
                        <a:lstStyle/>
                        <a:p>
                          <a:endParaRPr lang="zh-CN"/>
                        </a:p>
                      </a:txBody>
                      <a:tcPr marL="68580" marR="68580" marT="0" marB="0" anchor="ctr">
                        <a:blipFill>
                          <a:blip r:embed="rId5"/>
                          <a:stretch>
                            <a:fillRect l="-202" t="-484444" r="-49393" b="-345556"/>
                          </a:stretch>
                        </a:blipFill>
                      </a:tcPr>
                    </a:tc>
                    <a:tc>
                      <a:txBody>
                        <a:bodyPr/>
                        <a:lstStyle/>
                        <a:p>
                          <a:r>
                            <a:rPr lang="fr-FR" altLang="zh-CN" sz="1800" kern="1200" dirty="0" smtClean="0">
                              <a:latin typeface="Times New Roman" pitchFamily="18" charset="0"/>
                              <a:cs typeface="Times New Roman" pitchFamily="18" charset="0"/>
                            </a:rPr>
                            <a:t>30.52259316 / 28.53792761</a:t>
                          </a:r>
                          <a:endParaRPr lang="fr-FR" altLang="zh-CN" sz="1800" kern="1200" dirty="0">
                            <a:latin typeface="Times New Roman" pitchFamily="18" charset="0"/>
                            <a:cs typeface="Times New Roman" pitchFamily="18" charset="0"/>
                          </a:endParaRPr>
                        </a:p>
                      </a:txBody>
                      <a:tcPr marL="68580" marR="68580" marT="0" marB="0" anchor="ctr"/>
                    </a:tc>
                    <a:extLst>
                      <a:ext uri="{0D108BD9-81ED-4DB2-BD59-A6C34878D82A}">
                        <a16:rowId xmlns:a16="http://schemas.microsoft.com/office/drawing/2014/main" val="10007"/>
                      </a:ext>
                    </a:extLst>
                  </a:tr>
                  <a:tr h="377166">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Collision Angle</a:t>
                          </a:r>
                          <a:r>
                            <a:rPr lang="en-US" sz="1800" kern="100" dirty="0" smtClean="0">
                              <a:effectLst/>
                              <a:latin typeface="Times New Roman" panose="02020603050405020304" pitchFamily="18" charset="0"/>
                              <a:cs typeface="Times New Roman" panose="02020603050405020304" pitchFamily="18" charset="0"/>
                            </a:rPr>
                            <a:t>(full </a:t>
                          </a:r>
                          <a:r>
                            <a:rPr lang="en-US" sz="1800" kern="100" dirty="0">
                              <a:effectLst/>
                              <a:latin typeface="Times New Roman" panose="02020603050405020304" pitchFamily="18" charset="0"/>
                              <a:cs typeface="Times New Roman" panose="02020603050405020304" pitchFamily="18" charset="0"/>
                            </a:rPr>
                            <a:t>θ)/</a:t>
                          </a:r>
                          <a:r>
                            <a:rPr lang="en-US" sz="1800" kern="100" dirty="0" err="1">
                              <a:effectLst/>
                              <a:latin typeface="Times New Roman" panose="02020603050405020304" pitchFamily="18" charset="0"/>
                              <a:cs typeface="Times New Roman" panose="02020603050405020304" pitchFamily="18" charset="0"/>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57200">
                    <a:tc>
                      <a:txBody>
                        <a:bodyPr/>
                        <a:lstStyle/>
                        <a:p>
                          <a:endParaRPr lang="zh-CN"/>
                        </a:p>
                      </a:txBody>
                      <a:tcPr marL="68580" marR="68580" marT="0" marB="0" anchor="ctr">
                        <a:blipFill>
                          <a:blip r:embed="rId5"/>
                          <a:stretch>
                            <a:fillRect l="-202" t="-773684" r="-49393" b="-227632"/>
                          </a:stretch>
                        </a:blipFill>
                      </a:tcP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0.04~0.06</a:t>
                          </a:r>
                        </a:p>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57200">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Hour-glass</a:t>
                          </a:r>
                          <a:r>
                            <a:rPr lang="en-US" altLang="zh-CN" sz="1800" kern="100" dirty="0" smtClean="0">
                              <a:effectLst/>
                              <a:latin typeface="Times New Roman" panose="02020603050405020304" pitchFamily="18" charset="0"/>
                              <a:cs typeface="Times New Roman" panose="02020603050405020304" pitchFamily="18" charset="0"/>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0.8 </a:t>
                          </a:r>
                          <a:r>
                            <a:rPr lang="en-US" sz="1800" kern="100" dirty="0" smtClean="0">
                              <a:solidFill>
                                <a:srgbClr val="FF0000"/>
                              </a:solidFill>
                              <a:effectLst/>
                              <a:latin typeface="Times New Roman" panose="02020603050405020304" pitchFamily="18" charset="0"/>
                              <a:cs typeface="Times New Roman" panose="02020603050405020304" pitchFamily="18" charset="0"/>
                            </a:rPr>
                            <a:t>(estimated) </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57200">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Luminosity/×</a:t>
                          </a:r>
                          <a:r>
                            <a:rPr lang="en-US" sz="1800" kern="100" dirty="0">
                              <a:effectLst/>
                              <a:latin typeface="Times New Roman" panose="02020603050405020304" pitchFamily="18" charset="0"/>
                              <a:cs typeface="Times New Roman" panose="02020603050405020304" pitchFamily="18" charset="0"/>
                            </a:rPr>
                            <a:t>10</a:t>
                          </a:r>
                          <a:r>
                            <a:rPr lang="en-US" sz="1800" kern="100" baseline="30000" dirty="0">
                              <a:effectLst/>
                              <a:latin typeface="Times New Roman" panose="02020603050405020304" pitchFamily="18" charset="0"/>
                              <a:cs typeface="Times New Roman" panose="02020603050405020304" pitchFamily="18" charset="0"/>
                            </a:rPr>
                            <a:t>35</a:t>
                          </a:r>
                          <a:r>
                            <a:rPr lang="en-US" sz="1800" kern="100" dirty="0">
                              <a:effectLst/>
                              <a:latin typeface="Times New Roman" panose="02020603050405020304" pitchFamily="18" charset="0"/>
                              <a:cs typeface="Times New Roman" panose="02020603050405020304" pitchFamily="18" charset="0"/>
                            </a:rPr>
                            <a:t>cm</a:t>
                          </a:r>
                          <a:r>
                            <a:rPr lang="en-US" sz="1800" kern="100" baseline="30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s</a:t>
                          </a:r>
                          <a:r>
                            <a:rPr lang="en-US" sz="1800" kern="100" baseline="300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0.63~0.95 </a:t>
                          </a:r>
                          <a:r>
                            <a:rPr lang="en-US" sz="1800" kern="100" dirty="0" smtClean="0">
                              <a:solidFill>
                                <a:srgbClr val="FF0000"/>
                              </a:solidFill>
                              <a:effectLst/>
                              <a:latin typeface="Times New Roman" panose="02020603050405020304" pitchFamily="18" charset="0"/>
                              <a:cs typeface="Times New Roman" panose="02020603050405020304" pitchFamily="18" charset="0"/>
                            </a:rPr>
                            <a:t>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Fallback>
      </mc:AlternateContent>
    </p:spTree>
    <p:extLst>
      <p:ext uri="{BB962C8B-B14F-4D97-AF65-F5344CB8AC3E}">
        <p14:creationId xmlns:p14="http://schemas.microsoft.com/office/powerpoint/2010/main" val="1041158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solidFill>
                  <a:srgbClr val="7030A0"/>
                </a:solidFill>
              </a:rPr>
              <a:t>Lattice B: with FODO arc</a:t>
            </a:r>
            <a:endParaRPr lang="zh-CN" altLang="en-US" dirty="0"/>
          </a:p>
        </p:txBody>
      </p:sp>
      <p:sp>
        <p:nvSpPr>
          <p:cNvPr id="3" name="内容占位符 2"/>
          <p:cNvSpPr>
            <a:spLocks noGrp="1"/>
          </p:cNvSpPr>
          <p:nvPr>
            <p:ph idx="1"/>
          </p:nvPr>
        </p:nvSpPr>
        <p:spPr/>
        <p:txBody>
          <a:bodyPr/>
          <a:lstStyle/>
          <a:p>
            <a:r>
              <a:rPr lang="en-US" altLang="zh-CN" dirty="0"/>
              <a:t>Lattice function of the interaction region</a:t>
            </a:r>
            <a:endParaRPr lang="zh-CN" altLang="en-US" dirty="0"/>
          </a:p>
          <a:p>
            <a:endParaRPr lang="zh-CN" altLang="en-US" dirty="0"/>
          </a:p>
        </p:txBody>
      </p:sp>
      <p:pic>
        <p:nvPicPr>
          <p:cNvPr id="4" name="Picture 2"/>
          <p:cNvPicPr>
            <a:picLocks noChangeAspect="1" noChangeArrowheads="1"/>
          </p:cNvPicPr>
          <p:nvPr/>
        </p:nvPicPr>
        <p:blipFill rotWithShape="1">
          <a:blip r:embed="rId2" cstate="print"/>
          <a:srcRect t="1689" b="474"/>
          <a:stretch/>
        </p:blipFill>
        <p:spPr bwMode="auto">
          <a:xfrm>
            <a:off x="261421" y="1547729"/>
            <a:ext cx="5104684" cy="3520440"/>
          </a:xfrm>
          <a:prstGeom prst="rect">
            <a:avLst/>
          </a:prstGeom>
          <a:noFill/>
          <a:ln w="9525">
            <a:noFill/>
            <a:miter lim="800000"/>
            <a:headEnd/>
            <a:tailEnd/>
          </a:ln>
          <a:effectLst/>
        </p:spPr>
      </p:pic>
      <p:pic>
        <p:nvPicPr>
          <p:cNvPr id="5" name="Picture 3"/>
          <p:cNvPicPr>
            <a:picLocks noChangeAspect="1" noChangeArrowheads="1"/>
          </p:cNvPicPr>
          <p:nvPr/>
        </p:nvPicPr>
        <p:blipFill rotWithShape="1">
          <a:blip r:embed="rId3" cstate="print"/>
          <a:srcRect t="2710" r="3413"/>
          <a:stretch/>
        </p:blipFill>
        <p:spPr bwMode="auto">
          <a:xfrm>
            <a:off x="5282285" y="1920339"/>
            <a:ext cx="3861715" cy="2942569"/>
          </a:xfrm>
          <a:prstGeom prst="rect">
            <a:avLst/>
          </a:prstGeom>
          <a:noFill/>
          <a:ln w="9525">
            <a:noFill/>
            <a:miter lim="800000"/>
            <a:headEnd/>
            <a:tailEnd/>
          </a:ln>
          <a:effectLst/>
        </p:spPr>
      </p:pic>
      <p:sp>
        <p:nvSpPr>
          <p:cNvPr id="6" name="Rectangle 4"/>
          <p:cNvSpPr>
            <a:spLocks noChangeArrowheads="1"/>
          </p:cNvSpPr>
          <p:nvPr/>
        </p:nvSpPr>
        <p:spPr bwMode="auto">
          <a:xfrm>
            <a:off x="925062" y="5068169"/>
            <a:ext cx="7346132" cy="175432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127000" algn="l" defTabSz="914400" rtl="0" eaLnBrk="1" fontAlgn="base" latinLnBrk="0" hangingPunct="1">
              <a:lnSpc>
                <a:spcPct val="100000"/>
              </a:lnSpc>
              <a:spcBef>
                <a:spcPct val="0"/>
              </a:spcBef>
              <a:spcAft>
                <a:spcPct val="0"/>
              </a:spcAft>
              <a:buClrTx/>
              <a:buSzTx/>
              <a:buFontTx/>
              <a:buNone/>
            </a:pPr>
            <a:r>
              <a:rPr lang="en-US" altLang="zh-CN" dirty="0">
                <a:latin typeface="Times New Roman" pitchFamily="18" charset="0"/>
                <a:ea typeface="Times"/>
                <a:cs typeface="Times New Roman" pitchFamily="18" charset="0"/>
              </a:rPr>
              <a:t>F</a:t>
            </a:r>
            <a:r>
              <a:rPr kumimoji="0" lang="en-US" altLang="zh-CN" b="0" i="0" u="none" strike="noStrike" cap="none" normalizeH="0" baseline="0" dirty="0" smtClean="0">
                <a:ln>
                  <a:noFill/>
                </a:ln>
                <a:effectLst/>
                <a:latin typeface="Times New Roman" pitchFamily="18" charset="0"/>
                <a:ea typeface="Times"/>
                <a:cs typeface="Times New Roman" pitchFamily="18" charset="0"/>
              </a:rPr>
              <a:t>or the top</a:t>
            </a:r>
            <a:r>
              <a:rPr kumimoji="0" lang="en-US" altLang="zh-CN" b="0" i="0" u="none" strike="noStrike" cap="none" normalizeH="0" dirty="0" smtClean="0">
                <a:ln>
                  <a:noFill/>
                </a:ln>
                <a:effectLst/>
                <a:latin typeface="Times New Roman" pitchFamily="18" charset="0"/>
                <a:ea typeface="Times"/>
                <a:cs typeface="Times New Roman" pitchFamily="18" charset="0"/>
              </a:rPr>
              <a:t> </a:t>
            </a:r>
            <a:r>
              <a:rPr kumimoji="0" lang="en-US" altLang="zh-CN" b="0" i="0" u="none" strike="noStrike" cap="none" normalizeH="0" baseline="0" dirty="0" smtClean="0">
                <a:ln>
                  <a:noFill/>
                </a:ln>
                <a:effectLst/>
                <a:latin typeface="Times New Roman" pitchFamily="18" charset="0"/>
                <a:ea typeface="Times"/>
                <a:cs typeface="Times New Roman" pitchFamily="18" charset="0"/>
              </a:rPr>
              <a:t>right</a:t>
            </a:r>
            <a:r>
              <a:rPr kumimoji="0" lang="en-US" altLang="zh-CN" b="0" i="0" u="none" strike="noStrike" cap="none" normalizeH="0" dirty="0" smtClean="0">
                <a:ln>
                  <a:noFill/>
                </a:ln>
                <a:effectLst/>
                <a:latin typeface="Times New Roman" pitchFamily="18" charset="0"/>
                <a:ea typeface="Times"/>
                <a:cs typeface="Times New Roman" pitchFamily="18" charset="0"/>
              </a:rPr>
              <a:t> picture:</a:t>
            </a:r>
          </a:p>
          <a:p>
            <a:pPr marL="0" marR="0" lvl="0" indent="127000" algn="l" defTabSz="914400" rtl="0" eaLnBrk="1" fontAlgn="base" latinLnBrk="0" hangingPunct="1">
              <a:lnSpc>
                <a:spcPct val="100000"/>
              </a:lnSpc>
              <a:spcBef>
                <a:spcPct val="0"/>
              </a:spcBef>
              <a:spcAft>
                <a:spcPct val="0"/>
              </a:spcAft>
              <a:buClrTx/>
              <a:buSzTx/>
              <a:buFontTx/>
              <a:buNone/>
            </a:pPr>
            <a:r>
              <a:rPr kumimoji="0" lang="en-US" altLang="zh-CN" b="0" i="0" u="none" strike="noStrike" cap="none" normalizeH="0" baseline="0" dirty="0" smtClean="0">
                <a:ln>
                  <a:noFill/>
                </a:ln>
                <a:effectLst/>
                <a:latin typeface="Times New Roman" pitchFamily="18" charset="0"/>
                <a:ea typeface="Times"/>
                <a:cs typeface="Times New Roman" pitchFamily="18" charset="0"/>
              </a:rPr>
              <a:t>Horizontal </a:t>
            </a:r>
            <a:r>
              <a:rPr kumimoji="0" lang="en-US" altLang="zh-CN" b="0" i="0" u="none" strike="noStrike" cap="none" normalizeH="0" baseline="0" dirty="0">
                <a:ln>
                  <a:noFill/>
                </a:ln>
                <a:effectLst/>
                <a:latin typeface="Times New Roman" pitchFamily="18" charset="0"/>
                <a:ea typeface="Times"/>
                <a:cs typeface="Times New Roman" pitchFamily="18" charset="0"/>
              </a:rPr>
              <a:t>phase advance (black line), vertical phase advance (</a:t>
            </a:r>
            <a:r>
              <a:rPr kumimoji="0" lang="en-US" altLang="zh-CN" b="0" i="0" u="none" strike="noStrike" cap="none" normalizeH="0" baseline="0" dirty="0" smtClean="0">
                <a:ln>
                  <a:noFill/>
                </a:ln>
                <a:effectLst/>
                <a:latin typeface="Times New Roman" pitchFamily="18" charset="0"/>
                <a:ea typeface="Times"/>
                <a:cs typeface="Times New Roman" pitchFamily="18" charset="0"/>
              </a:rPr>
              <a:t>red line</a:t>
            </a:r>
            <a:r>
              <a:rPr kumimoji="0" lang="en-US" altLang="zh-CN" b="0" i="0" u="none" strike="noStrike" cap="none" normalizeH="0" baseline="0" dirty="0">
                <a:ln>
                  <a:noFill/>
                </a:ln>
                <a:effectLst/>
                <a:latin typeface="Times New Roman" pitchFamily="18" charset="0"/>
                <a:ea typeface="Times"/>
                <a:cs typeface="Times New Roman" pitchFamily="18" charset="0"/>
              </a:rPr>
              <a:t>); </a:t>
            </a:r>
          </a:p>
          <a:p>
            <a:pPr marL="0" marR="0" lvl="0" indent="127000" algn="l" defTabSz="914400" rtl="0" eaLnBrk="1" fontAlgn="base" latinLnBrk="0" hangingPunct="1">
              <a:lnSpc>
                <a:spcPct val="100000"/>
              </a:lnSpc>
              <a:spcBef>
                <a:spcPct val="0"/>
              </a:spcBef>
              <a:spcAft>
                <a:spcPct val="0"/>
              </a:spcAft>
              <a:buClrTx/>
              <a:buSzTx/>
              <a:buFontTx/>
              <a:buNone/>
            </a:pPr>
            <a:r>
              <a:rPr lang="en-US" altLang="zh-CN" dirty="0">
                <a:latin typeface="Times New Roman" pitchFamily="18" charset="0"/>
                <a:ea typeface="Times" pitchFamily="18" charset="0"/>
                <a:cs typeface="Times New Roman" pitchFamily="18" charset="0"/>
              </a:rPr>
              <a:t>Vertical chromaticity correction </a:t>
            </a:r>
            <a:r>
              <a:rPr lang="en-US" altLang="zh-CN" dirty="0" err="1">
                <a:latin typeface="Times New Roman" pitchFamily="18" charset="0"/>
                <a:ea typeface="Times" pitchFamily="18" charset="0"/>
                <a:cs typeface="Times New Roman" pitchFamily="18" charset="0"/>
              </a:rPr>
              <a:t>sextupoles</a:t>
            </a:r>
            <a:r>
              <a:rPr lang="en-US" altLang="zh-CN" dirty="0">
                <a:latin typeface="Times New Roman" pitchFamily="18" charset="0"/>
                <a:ea typeface="Times" pitchFamily="18" charset="0"/>
                <a:cs typeface="Times New Roman" pitchFamily="18" charset="0"/>
              </a:rPr>
              <a:t> (red dots), </a:t>
            </a:r>
          </a:p>
          <a:p>
            <a:pPr lvl="0" indent="127000" fontAlgn="base">
              <a:spcBef>
                <a:spcPct val="0"/>
              </a:spcBef>
              <a:spcAft>
                <a:spcPct val="0"/>
              </a:spcAft>
            </a:pPr>
            <a:r>
              <a:rPr lang="en-US" altLang="zh-CN" dirty="0">
                <a:latin typeface="Times New Roman" pitchFamily="18" charset="0"/>
                <a:ea typeface="Times" pitchFamily="18" charset="0"/>
                <a:cs typeface="Times New Roman" pitchFamily="18" charset="0"/>
              </a:rPr>
              <a:t>Horizontal chromaticity correction </a:t>
            </a:r>
            <a:r>
              <a:rPr lang="en-US" altLang="zh-CN" dirty="0" err="1">
                <a:latin typeface="Times New Roman" pitchFamily="18" charset="0"/>
                <a:ea typeface="Times" pitchFamily="18" charset="0"/>
                <a:cs typeface="Times New Roman" pitchFamily="18" charset="0"/>
              </a:rPr>
              <a:t>Sextupoles</a:t>
            </a:r>
            <a:r>
              <a:rPr lang="en-US" altLang="zh-CN" dirty="0">
                <a:latin typeface="Times New Roman" pitchFamily="18" charset="0"/>
                <a:ea typeface="Times" pitchFamily="18" charset="0"/>
                <a:cs typeface="Times New Roman" pitchFamily="18" charset="0"/>
              </a:rPr>
              <a:t> (black dots), </a:t>
            </a:r>
          </a:p>
          <a:p>
            <a:pPr lvl="0" indent="127000" fontAlgn="base">
              <a:spcBef>
                <a:spcPct val="0"/>
              </a:spcBef>
              <a:spcAft>
                <a:spcPct val="0"/>
              </a:spcAft>
            </a:pPr>
            <a:r>
              <a:rPr lang="en-US" altLang="zh-CN" dirty="0">
                <a:latin typeface="Times New Roman" pitchFamily="18" charset="0"/>
                <a:ea typeface="Times" pitchFamily="18" charset="0"/>
                <a:cs typeface="Times New Roman" pitchFamily="18" charset="0"/>
              </a:rPr>
              <a:t>crab </a:t>
            </a:r>
            <a:r>
              <a:rPr lang="en-US" altLang="zh-CN" dirty="0" err="1">
                <a:latin typeface="Times New Roman" pitchFamily="18" charset="0"/>
                <a:ea typeface="Times" pitchFamily="18" charset="0"/>
                <a:cs typeface="Times New Roman" pitchFamily="18" charset="0"/>
              </a:rPr>
              <a:t>sextupoles</a:t>
            </a:r>
            <a:r>
              <a:rPr lang="en-US" altLang="zh-CN" dirty="0">
                <a:latin typeface="Times New Roman" pitchFamily="18" charset="0"/>
                <a:ea typeface="Times" pitchFamily="18" charset="0"/>
                <a:cs typeface="Times New Roman" pitchFamily="18" charset="0"/>
              </a:rPr>
              <a:t> (small vertical line). </a:t>
            </a:r>
          </a:p>
          <a:p>
            <a:pPr lvl="0" indent="127000" fontAlgn="base">
              <a:spcBef>
                <a:spcPct val="0"/>
              </a:spcBef>
              <a:spcAft>
                <a:spcPct val="0"/>
              </a:spcAft>
            </a:pPr>
            <a:r>
              <a:rPr lang="en-US" altLang="zh-CN" dirty="0">
                <a:latin typeface="Times New Roman" pitchFamily="18" charset="0"/>
                <a:ea typeface="Times" pitchFamily="18" charset="0"/>
                <a:cs typeface="Times New Roman" pitchFamily="18" charset="0"/>
              </a:rPr>
              <a:t>phase between IP to the end of the interaction compose telescope(7*π</a:t>
            </a:r>
            <a:r>
              <a:rPr lang="en-US" altLang="zh-CN" dirty="0" smtClean="0">
                <a:latin typeface="Times New Roman" pitchFamily="18" charset="0"/>
                <a:ea typeface="Times" pitchFamily="18" charset="0"/>
                <a:cs typeface="Times New Roman" pitchFamily="18" charset="0"/>
              </a:rPr>
              <a:t>).</a:t>
            </a:r>
            <a:endParaRPr lang="en-US" altLang="zh-CN" dirty="0">
              <a:latin typeface="Times New Roman" pitchFamily="18" charset="0"/>
              <a:ea typeface="宋体" panose="02010600030101010101" pitchFamily="2" charset="-122"/>
              <a:cs typeface="Times New Roman" pitchFamily="18" charset="0"/>
            </a:endParaRPr>
          </a:p>
        </p:txBody>
      </p:sp>
    </p:spTree>
    <p:extLst>
      <p:ext uri="{BB962C8B-B14F-4D97-AF65-F5344CB8AC3E}">
        <p14:creationId xmlns:p14="http://schemas.microsoft.com/office/powerpoint/2010/main" val="314725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8301" y="282862"/>
            <a:ext cx="8775700" cy="617111"/>
          </a:xfrm>
        </p:spPr>
        <p:txBody>
          <a:bodyPr/>
          <a:lstStyle/>
          <a:p>
            <a:r>
              <a:rPr lang="en-US" altLang="zh-CN" sz="3200" b="0" dirty="0">
                <a:solidFill>
                  <a:srgbClr val="002060"/>
                </a:solidFill>
              </a:rPr>
              <a:t>Accelerator </a:t>
            </a:r>
            <a:r>
              <a:rPr lang="en-US" altLang="zh-CN" sz="3200" b="0" dirty="0" smtClean="0">
                <a:solidFill>
                  <a:srgbClr val="002060"/>
                </a:solidFill>
              </a:rPr>
              <a:t>Physics:</a:t>
            </a:r>
            <a:r>
              <a:rPr lang="en-US" altLang="zh-CN" sz="3200" b="0" dirty="0">
                <a:solidFill>
                  <a:srgbClr val="002060"/>
                </a:solidFill>
              </a:rPr>
              <a:t> </a:t>
            </a:r>
            <a:r>
              <a:rPr lang="en-US" altLang="zh-CN" sz="3200" b="0" dirty="0" smtClean="0">
                <a:solidFill>
                  <a:srgbClr val="7030A0"/>
                </a:solidFill>
              </a:rPr>
              <a:t>Electron Polarization</a:t>
            </a:r>
            <a:endParaRPr lang="zh-CN" altLang="en-US" sz="3200" b="0" dirty="0">
              <a:solidFill>
                <a:srgbClr val="7030A0"/>
              </a:solidFill>
            </a:endParaRPr>
          </a:p>
        </p:txBody>
      </p:sp>
      <p:sp>
        <p:nvSpPr>
          <p:cNvPr id="3" name="内容占位符 2"/>
          <p:cNvSpPr>
            <a:spLocks noGrp="1"/>
          </p:cNvSpPr>
          <p:nvPr>
            <p:ph idx="1"/>
          </p:nvPr>
        </p:nvSpPr>
        <p:spPr>
          <a:xfrm>
            <a:off x="487683" y="938406"/>
            <a:ext cx="8220890" cy="5203130"/>
          </a:xfrm>
        </p:spPr>
        <p:txBody>
          <a:bodyPr/>
          <a:lstStyle/>
          <a:p>
            <a:r>
              <a:rPr lang="en-US" altLang="zh-CN" sz="2600" dirty="0"/>
              <a:t>An odd number of full-strength solenoid snakes will be installed in the storage ring at equal azimuth intervals to let the n-axis (stable spin direction) be longitudinal in the interaction </a:t>
            </a:r>
            <a:r>
              <a:rPr lang="en-US" altLang="zh-CN" sz="2600" dirty="0" smtClean="0"/>
              <a:t>point. More snakes, higher </a:t>
            </a:r>
            <a:r>
              <a:rPr lang="en-US" altLang="zh-CN" sz="2600" dirty="0" err="1" smtClean="0"/>
              <a:t>P</a:t>
            </a:r>
            <a:r>
              <a:rPr lang="en-US" altLang="zh-CN" sz="2600" baseline="-25000" dirty="0" err="1" smtClean="0"/>
              <a:t>avg</a:t>
            </a:r>
            <a:r>
              <a:rPr lang="en-US" altLang="zh-CN" sz="2600" dirty="0" smtClean="0"/>
              <a:t> </a:t>
            </a:r>
          </a:p>
          <a:p>
            <a:pPr>
              <a:spcBef>
                <a:spcPts val="600"/>
              </a:spcBef>
            </a:pPr>
            <a:r>
              <a:rPr lang="en-US" altLang="zh-CN" sz="2600" dirty="0"/>
              <a:t>With symmetry structure design, the dimension of the problem is 4. The design of snake is equivalent to solving 4 nonlinear equations, </a:t>
            </a:r>
            <a:r>
              <a:rPr lang="en-US" altLang="zh-CN" sz="2600" dirty="0" smtClean="0"/>
              <a:t>requires </a:t>
            </a:r>
            <a:r>
              <a:rPr lang="en-US" altLang="zh-CN" sz="2600" dirty="0"/>
              <a:t>at least 7 </a:t>
            </a:r>
            <a:r>
              <a:rPr lang="en-US" altLang="zh-CN" sz="2600" dirty="0" smtClean="0"/>
              <a:t>quadrupoles. </a:t>
            </a:r>
            <a:r>
              <a:rPr lang="en-US" altLang="zh-CN" sz="2400" dirty="0"/>
              <a:t>Particle Swarm Optimization (PSO) algorithm is used to design the snake</a:t>
            </a:r>
            <a:endParaRPr lang="en-US" altLang="zh-CN" sz="2600" dirty="0"/>
          </a:p>
          <a:p>
            <a:endParaRPr lang="zh-CN" altLang="en-US" dirty="0"/>
          </a:p>
        </p:txBody>
      </p:sp>
      <p:grpSp>
        <p:nvGrpSpPr>
          <p:cNvPr id="4" name="组合 3">
            <a:extLst>
              <a:ext uri="{FF2B5EF4-FFF2-40B4-BE49-F238E27FC236}">
                <a16:creationId xmlns:a16="http://schemas.microsoft.com/office/drawing/2014/main" id="{71883F27-EC84-4890-89BF-3176A7B1ADE0}"/>
              </a:ext>
            </a:extLst>
          </p:cNvPr>
          <p:cNvGrpSpPr/>
          <p:nvPr/>
        </p:nvGrpSpPr>
        <p:grpSpPr>
          <a:xfrm>
            <a:off x="621761" y="4818380"/>
            <a:ext cx="7952734" cy="1899920"/>
            <a:chOff x="539552" y="383422"/>
            <a:chExt cx="8460000" cy="2130434"/>
          </a:xfrm>
        </p:grpSpPr>
        <p:sp>
          <p:nvSpPr>
            <p:cNvPr id="5" name="Rectangle 3">
              <a:extLst>
                <a:ext uri="{FF2B5EF4-FFF2-40B4-BE49-F238E27FC236}">
                  <a16:creationId xmlns:a16="http://schemas.microsoft.com/office/drawing/2014/main" id="{AC0868F8-A519-4AC4-A326-35D974BA91CD}"/>
                </a:ext>
              </a:extLst>
            </p:cNvPr>
            <p:cNvSpPr>
              <a:spLocks noChangeArrowheads="1"/>
            </p:cNvSpPr>
            <p:nvPr/>
          </p:nvSpPr>
          <p:spPr bwMode="auto">
            <a:xfrm>
              <a:off x="827584" y="764704"/>
              <a:ext cx="1318592" cy="914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 name="Rectangle 4">
              <a:extLst>
                <a:ext uri="{FF2B5EF4-FFF2-40B4-BE49-F238E27FC236}">
                  <a16:creationId xmlns:a16="http://schemas.microsoft.com/office/drawing/2014/main" id="{7B12A009-F7A2-4668-81A2-08719C5555BB}"/>
                </a:ext>
              </a:extLst>
            </p:cNvPr>
            <p:cNvSpPr>
              <a:spLocks noChangeArrowheads="1"/>
            </p:cNvSpPr>
            <p:nvPr/>
          </p:nvSpPr>
          <p:spPr bwMode="auto">
            <a:xfrm>
              <a:off x="2979440" y="764704"/>
              <a:ext cx="152400" cy="914400"/>
            </a:xfrm>
            <a:prstGeom prst="rect">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Rectangle 5">
              <a:extLst>
                <a:ext uri="{FF2B5EF4-FFF2-40B4-BE49-F238E27FC236}">
                  <a16:creationId xmlns:a16="http://schemas.microsoft.com/office/drawing/2014/main" id="{E155CFE3-01A8-4CB7-AB0A-6726C204A35A}"/>
                </a:ext>
              </a:extLst>
            </p:cNvPr>
            <p:cNvSpPr>
              <a:spLocks noChangeArrowheads="1"/>
            </p:cNvSpPr>
            <p:nvPr/>
          </p:nvSpPr>
          <p:spPr bwMode="auto">
            <a:xfrm>
              <a:off x="4660776" y="764704"/>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Rectangle 6">
              <a:extLst>
                <a:ext uri="{FF2B5EF4-FFF2-40B4-BE49-F238E27FC236}">
                  <a16:creationId xmlns:a16="http://schemas.microsoft.com/office/drawing/2014/main" id="{2E450DA9-EFBB-456D-9D29-76F5E8A5C801}"/>
                </a:ext>
              </a:extLst>
            </p:cNvPr>
            <p:cNvSpPr>
              <a:spLocks noChangeArrowheads="1"/>
            </p:cNvSpPr>
            <p:nvPr/>
          </p:nvSpPr>
          <p:spPr bwMode="auto">
            <a:xfrm>
              <a:off x="3483496" y="764704"/>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 name="Rectangle 7">
              <a:extLst>
                <a:ext uri="{FF2B5EF4-FFF2-40B4-BE49-F238E27FC236}">
                  <a16:creationId xmlns:a16="http://schemas.microsoft.com/office/drawing/2014/main" id="{4B2C205D-17A1-4423-B5CC-AFA08B102C5C}"/>
                </a:ext>
              </a:extLst>
            </p:cNvPr>
            <p:cNvSpPr>
              <a:spLocks noChangeArrowheads="1"/>
            </p:cNvSpPr>
            <p:nvPr/>
          </p:nvSpPr>
          <p:spPr bwMode="auto">
            <a:xfrm>
              <a:off x="3974976" y="764704"/>
              <a:ext cx="152400" cy="914400"/>
            </a:xfrm>
            <a:prstGeom prst="rect">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 name="Rectangle 8">
              <a:extLst>
                <a:ext uri="{FF2B5EF4-FFF2-40B4-BE49-F238E27FC236}">
                  <a16:creationId xmlns:a16="http://schemas.microsoft.com/office/drawing/2014/main" id="{39F99071-300D-4C81-9444-FA6F2AD42C4C}"/>
                </a:ext>
              </a:extLst>
            </p:cNvPr>
            <p:cNvSpPr>
              <a:spLocks noChangeArrowheads="1"/>
            </p:cNvSpPr>
            <p:nvPr/>
          </p:nvSpPr>
          <p:spPr bwMode="auto">
            <a:xfrm>
              <a:off x="5346576" y="764704"/>
              <a:ext cx="152400" cy="914400"/>
            </a:xfrm>
            <a:prstGeom prst="rect">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 name="Rectangle 9">
              <a:extLst>
                <a:ext uri="{FF2B5EF4-FFF2-40B4-BE49-F238E27FC236}">
                  <a16:creationId xmlns:a16="http://schemas.microsoft.com/office/drawing/2014/main" id="{60CED991-599E-4063-B73E-616A27EF5610}"/>
                </a:ext>
              </a:extLst>
            </p:cNvPr>
            <p:cNvSpPr>
              <a:spLocks noChangeArrowheads="1"/>
            </p:cNvSpPr>
            <p:nvPr/>
          </p:nvSpPr>
          <p:spPr bwMode="auto">
            <a:xfrm>
              <a:off x="5859760" y="764704"/>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 name="Rectangle 10">
              <a:extLst>
                <a:ext uri="{FF2B5EF4-FFF2-40B4-BE49-F238E27FC236}">
                  <a16:creationId xmlns:a16="http://schemas.microsoft.com/office/drawing/2014/main" id="{77BCE777-43FA-4CC5-989D-B82571F227FE}"/>
                </a:ext>
              </a:extLst>
            </p:cNvPr>
            <p:cNvSpPr>
              <a:spLocks noChangeArrowheads="1"/>
            </p:cNvSpPr>
            <p:nvPr/>
          </p:nvSpPr>
          <p:spPr bwMode="auto">
            <a:xfrm>
              <a:off x="6372200" y="764704"/>
              <a:ext cx="152400" cy="914400"/>
            </a:xfrm>
            <a:prstGeom prst="rect">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 name="Rectangle 11">
              <a:extLst>
                <a:ext uri="{FF2B5EF4-FFF2-40B4-BE49-F238E27FC236}">
                  <a16:creationId xmlns:a16="http://schemas.microsoft.com/office/drawing/2014/main" id="{873BE6F3-587B-41A5-B14A-0FB61997E521}"/>
                </a:ext>
              </a:extLst>
            </p:cNvPr>
            <p:cNvSpPr>
              <a:spLocks noChangeArrowheads="1"/>
            </p:cNvSpPr>
            <p:nvPr/>
          </p:nvSpPr>
          <p:spPr bwMode="auto">
            <a:xfrm>
              <a:off x="7380312" y="764704"/>
              <a:ext cx="1272480" cy="914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 name="Line 12">
              <a:extLst>
                <a:ext uri="{FF2B5EF4-FFF2-40B4-BE49-F238E27FC236}">
                  <a16:creationId xmlns:a16="http://schemas.microsoft.com/office/drawing/2014/main" id="{27C6AE83-E724-4383-9F10-46CC76F65929}"/>
                </a:ext>
              </a:extLst>
            </p:cNvPr>
            <p:cNvSpPr>
              <a:spLocks noChangeShapeType="1"/>
            </p:cNvSpPr>
            <p:nvPr/>
          </p:nvSpPr>
          <p:spPr bwMode="auto">
            <a:xfrm>
              <a:off x="971600" y="1221904"/>
              <a:ext cx="1080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15" name="Line 13">
              <a:extLst>
                <a:ext uri="{FF2B5EF4-FFF2-40B4-BE49-F238E27FC236}">
                  <a16:creationId xmlns:a16="http://schemas.microsoft.com/office/drawing/2014/main" id="{8147F0BE-1046-4D97-9CDB-04A179F7C06C}"/>
                </a:ext>
              </a:extLst>
            </p:cNvPr>
            <p:cNvSpPr>
              <a:spLocks noChangeShapeType="1"/>
            </p:cNvSpPr>
            <p:nvPr/>
          </p:nvSpPr>
          <p:spPr bwMode="auto">
            <a:xfrm>
              <a:off x="7524448" y="1221904"/>
              <a:ext cx="1080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16" name="Line 14">
              <a:extLst>
                <a:ext uri="{FF2B5EF4-FFF2-40B4-BE49-F238E27FC236}">
                  <a16:creationId xmlns:a16="http://schemas.microsoft.com/office/drawing/2014/main" id="{CAE18F57-58F4-4D3E-B7D6-20961844F84E}"/>
                </a:ext>
              </a:extLst>
            </p:cNvPr>
            <p:cNvSpPr>
              <a:spLocks noChangeShapeType="1"/>
            </p:cNvSpPr>
            <p:nvPr/>
          </p:nvSpPr>
          <p:spPr bwMode="auto">
            <a:xfrm>
              <a:off x="539552" y="1221904"/>
              <a:ext cx="846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graphicFrame>
          <p:nvGraphicFramePr>
            <p:cNvPr id="17" name="Object 15">
              <a:extLst>
                <a:ext uri="{FF2B5EF4-FFF2-40B4-BE49-F238E27FC236}">
                  <a16:creationId xmlns:a16="http://schemas.microsoft.com/office/drawing/2014/main" id="{DE032754-5ECF-4176-AA68-2EA19E4F4704}"/>
                </a:ext>
              </a:extLst>
            </p:cNvPr>
            <p:cNvGraphicFramePr>
              <a:graphicFrameLocks noChangeAspect="1"/>
            </p:cNvGraphicFramePr>
            <p:nvPr>
              <p:extLst>
                <p:ext uri="{D42A27DB-BD31-4B8C-83A1-F6EECF244321}">
                  <p14:modId xmlns:p14="http://schemas.microsoft.com/office/powerpoint/2010/main" val="3575979503"/>
                </p:ext>
              </p:extLst>
            </p:nvPr>
          </p:nvGraphicFramePr>
          <p:xfrm>
            <a:off x="1331640" y="764704"/>
            <a:ext cx="342900" cy="457200"/>
          </p:xfrm>
          <a:graphic>
            <a:graphicData uri="http://schemas.openxmlformats.org/presentationml/2006/ole">
              <mc:AlternateContent xmlns:mc="http://schemas.openxmlformats.org/markup-compatibility/2006">
                <mc:Choice xmlns:v="urn:schemas-microsoft-com:vml" Requires="v">
                  <p:oleObj spid="_x0000_s6374" name="Equation" r:id="rId4" imgW="3657600" imgH="4876800" progId="Equation.DSMT4">
                    <p:embed/>
                  </p:oleObj>
                </mc:Choice>
                <mc:Fallback>
                  <p:oleObj name="Equation" r:id="rId4" imgW="3657600" imgH="4876800" progId="Equation.DSMT4">
                    <p:embed/>
                    <p:pic>
                      <p:nvPicPr>
                        <p:cNvPr id="17" name="Object 15">
                          <a:extLst>
                            <a:ext uri="{FF2B5EF4-FFF2-40B4-BE49-F238E27FC236}">
                              <a16:creationId xmlns:a16="http://schemas.microsoft.com/office/drawing/2014/main" id="{DE032754-5ECF-4176-AA68-2EA19E4F47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764704"/>
                          <a:ext cx="342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6">
              <a:extLst>
                <a:ext uri="{FF2B5EF4-FFF2-40B4-BE49-F238E27FC236}">
                  <a16:creationId xmlns:a16="http://schemas.microsoft.com/office/drawing/2014/main" id="{2C8F695E-8B17-456D-B6BA-F1E8735DE5A4}"/>
                </a:ext>
              </a:extLst>
            </p:cNvPr>
            <p:cNvGraphicFramePr>
              <a:graphicFrameLocks noChangeAspect="1"/>
            </p:cNvGraphicFramePr>
            <p:nvPr>
              <p:extLst>
                <p:ext uri="{D42A27DB-BD31-4B8C-83A1-F6EECF244321}">
                  <p14:modId xmlns:p14="http://schemas.microsoft.com/office/powerpoint/2010/main" val="756660459"/>
                </p:ext>
              </p:extLst>
            </p:nvPr>
          </p:nvGraphicFramePr>
          <p:xfrm>
            <a:off x="7829500" y="764704"/>
            <a:ext cx="342900" cy="457200"/>
          </p:xfrm>
          <a:graphic>
            <a:graphicData uri="http://schemas.openxmlformats.org/presentationml/2006/ole">
              <mc:AlternateContent xmlns:mc="http://schemas.openxmlformats.org/markup-compatibility/2006">
                <mc:Choice xmlns:v="urn:schemas-microsoft-com:vml" Requires="v">
                  <p:oleObj spid="_x0000_s6375" name="Equation" r:id="rId6" imgW="3657600" imgH="4876800" progId="Equation.DSMT4">
                    <p:embed/>
                  </p:oleObj>
                </mc:Choice>
                <mc:Fallback>
                  <p:oleObj name="Equation" r:id="rId6" imgW="3657600" imgH="4876800" progId="Equation.DSMT4">
                    <p:embed/>
                    <p:pic>
                      <p:nvPicPr>
                        <p:cNvPr id="18" name="Object 16">
                          <a:extLst>
                            <a:ext uri="{FF2B5EF4-FFF2-40B4-BE49-F238E27FC236}">
                              <a16:creationId xmlns:a16="http://schemas.microsoft.com/office/drawing/2014/main" id="{2C8F695E-8B17-456D-B6BA-F1E8735DE5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9500" y="764704"/>
                          <a:ext cx="342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0">
              <a:extLst>
                <a:ext uri="{FF2B5EF4-FFF2-40B4-BE49-F238E27FC236}">
                  <a16:creationId xmlns:a16="http://schemas.microsoft.com/office/drawing/2014/main" id="{DAF1C8E1-3CE0-45B3-82B8-4C5A3553C727}"/>
                </a:ext>
              </a:extLst>
            </p:cNvPr>
            <p:cNvGraphicFramePr>
              <a:graphicFrameLocks noChangeAspect="1"/>
            </p:cNvGraphicFramePr>
            <p:nvPr>
              <p:extLst>
                <p:ext uri="{D42A27DB-BD31-4B8C-83A1-F6EECF244321}">
                  <p14:modId xmlns:p14="http://schemas.microsoft.com/office/powerpoint/2010/main" val="3361989343"/>
                </p:ext>
              </p:extLst>
            </p:nvPr>
          </p:nvGraphicFramePr>
          <p:xfrm>
            <a:off x="2859212" y="1756609"/>
            <a:ext cx="390525" cy="390525"/>
          </p:xfrm>
          <a:graphic>
            <a:graphicData uri="http://schemas.openxmlformats.org/presentationml/2006/ole">
              <mc:AlternateContent xmlns:mc="http://schemas.openxmlformats.org/markup-compatibility/2006">
                <mc:Choice xmlns:v="urn:schemas-microsoft-com:vml" Requires="v">
                  <p:oleObj spid="_x0000_s6376" name="Equation" r:id="rId7" imgW="203040" imgH="203040" progId="Equation.DSMT4">
                    <p:embed/>
                  </p:oleObj>
                </mc:Choice>
                <mc:Fallback>
                  <p:oleObj name="Equation" r:id="rId7" imgW="203040" imgH="203040" progId="Equation.DSMT4">
                    <p:embed/>
                    <p:pic>
                      <p:nvPicPr>
                        <p:cNvPr id="19" name="Object 20">
                          <a:extLst>
                            <a:ext uri="{FF2B5EF4-FFF2-40B4-BE49-F238E27FC236}">
                              <a16:creationId xmlns:a16="http://schemas.microsoft.com/office/drawing/2014/main" id="{DAF1C8E1-3CE0-45B3-82B8-4C5A3553C727}"/>
                            </a:ext>
                          </a:extLst>
                        </p:cNvPr>
                        <p:cNvPicPr>
                          <a:picLocks noChangeAspect="1" noChangeArrowheads="1"/>
                        </p:cNvPicPr>
                        <p:nvPr/>
                      </p:nvPicPr>
                      <p:blipFill>
                        <a:blip r:embed="rId8"/>
                        <a:srcRect/>
                        <a:stretch>
                          <a:fillRect/>
                        </a:stretch>
                      </p:blipFill>
                      <p:spPr bwMode="auto">
                        <a:xfrm>
                          <a:off x="2859212" y="1756609"/>
                          <a:ext cx="390525" cy="390525"/>
                        </a:xfrm>
                        <a:prstGeom prst="rect">
                          <a:avLst/>
                        </a:prstGeom>
                        <a:solidFill>
                          <a:schemeClr val="bg1"/>
                        </a:solidFill>
                      </p:spPr>
                    </p:pic>
                  </p:oleObj>
                </mc:Fallback>
              </mc:AlternateContent>
            </a:graphicData>
          </a:graphic>
        </p:graphicFrame>
        <p:graphicFrame>
          <p:nvGraphicFramePr>
            <p:cNvPr id="20" name="Object 21">
              <a:extLst>
                <a:ext uri="{FF2B5EF4-FFF2-40B4-BE49-F238E27FC236}">
                  <a16:creationId xmlns:a16="http://schemas.microsoft.com/office/drawing/2014/main" id="{C69BAB5D-2A9B-4968-B924-12E6A582E802}"/>
                </a:ext>
              </a:extLst>
            </p:cNvPr>
            <p:cNvGraphicFramePr>
              <a:graphicFrameLocks noChangeAspect="1"/>
            </p:cNvGraphicFramePr>
            <p:nvPr>
              <p:extLst>
                <p:ext uri="{D42A27DB-BD31-4B8C-83A1-F6EECF244321}">
                  <p14:modId xmlns:p14="http://schemas.microsoft.com/office/powerpoint/2010/main" val="344878318"/>
                </p:ext>
              </p:extLst>
            </p:nvPr>
          </p:nvGraphicFramePr>
          <p:xfrm>
            <a:off x="3903787" y="1756609"/>
            <a:ext cx="439737" cy="390525"/>
          </p:xfrm>
          <a:graphic>
            <a:graphicData uri="http://schemas.openxmlformats.org/presentationml/2006/ole">
              <mc:AlternateContent xmlns:mc="http://schemas.openxmlformats.org/markup-compatibility/2006">
                <mc:Choice xmlns:v="urn:schemas-microsoft-com:vml" Requires="v">
                  <p:oleObj spid="_x0000_s6377" name="Equation" r:id="rId9" imgW="228600" imgH="203040" progId="Equation.DSMT4">
                    <p:embed/>
                  </p:oleObj>
                </mc:Choice>
                <mc:Fallback>
                  <p:oleObj name="Equation" r:id="rId9" imgW="228600" imgH="203040" progId="Equation.DSMT4">
                    <p:embed/>
                    <p:pic>
                      <p:nvPicPr>
                        <p:cNvPr id="20" name="Object 21">
                          <a:extLst>
                            <a:ext uri="{FF2B5EF4-FFF2-40B4-BE49-F238E27FC236}">
                              <a16:creationId xmlns:a16="http://schemas.microsoft.com/office/drawing/2014/main" id="{C69BAB5D-2A9B-4968-B924-12E6A582E802}"/>
                            </a:ext>
                          </a:extLst>
                        </p:cNvPr>
                        <p:cNvPicPr>
                          <a:picLocks noChangeAspect="1" noChangeArrowheads="1"/>
                        </p:cNvPicPr>
                        <p:nvPr/>
                      </p:nvPicPr>
                      <p:blipFill>
                        <a:blip r:embed="rId10"/>
                        <a:srcRect/>
                        <a:stretch>
                          <a:fillRect/>
                        </a:stretch>
                      </p:blipFill>
                      <p:spPr bwMode="auto">
                        <a:xfrm>
                          <a:off x="3903787" y="1756609"/>
                          <a:ext cx="439737" cy="390525"/>
                        </a:xfrm>
                        <a:prstGeom prst="rect">
                          <a:avLst/>
                        </a:prstGeom>
                        <a:solidFill>
                          <a:schemeClr val="bg1"/>
                        </a:solidFill>
                      </p:spPr>
                    </p:pic>
                  </p:oleObj>
                </mc:Fallback>
              </mc:AlternateContent>
            </a:graphicData>
          </a:graphic>
        </p:graphicFrame>
        <p:graphicFrame>
          <p:nvGraphicFramePr>
            <p:cNvPr id="21" name="Object 22">
              <a:extLst>
                <a:ext uri="{FF2B5EF4-FFF2-40B4-BE49-F238E27FC236}">
                  <a16:creationId xmlns:a16="http://schemas.microsoft.com/office/drawing/2014/main" id="{C91C5D06-47F4-4F44-A100-F12446FD707B}"/>
                </a:ext>
              </a:extLst>
            </p:cNvPr>
            <p:cNvGraphicFramePr>
              <a:graphicFrameLocks noChangeAspect="1"/>
            </p:cNvGraphicFramePr>
            <p:nvPr>
              <p:extLst>
                <p:ext uri="{D42A27DB-BD31-4B8C-83A1-F6EECF244321}">
                  <p14:modId xmlns:p14="http://schemas.microsoft.com/office/powerpoint/2010/main" val="4071188489"/>
                </p:ext>
              </p:extLst>
            </p:nvPr>
          </p:nvGraphicFramePr>
          <p:xfrm>
            <a:off x="5238874" y="1756609"/>
            <a:ext cx="439738" cy="390525"/>
          </p:xfrm>
          <a:graphic>
            <a:graphicData uri="http://schemas.openxmlformats.org/presentationml/2006/ole">
              <mc:AlternateContent xmlns:mc="http://schemas.openxmlformats.org/markup-compatibility/2006">
                <mc:Choice xmlns:v="urn:schemas-microsoft-com:vml" Requires="v">
                  <p:oleObj spid="_x0000_s6378" name="Equation" r:id="rId11" imgW="228600" imgH="203040" progId="Equation.DSMT4">
                    <p:embed/>
                  </p:oleObj>
                </mc:Choice>
                <mc:Fallback>
                  <p:oleObj name="Equation" r:id="rId11" imgW="228600" imgH="203040" progId="Equation.DSMT4">
                    <p:embed/>
                    <p:pic>
                      <p:nvPicPr>
                        <p:cNvPr id="21" name="Object 22">
                          <a:extLst>
                            <a:ext uri="{FF2B5EF4-FFF2-40B4-BE49-F238E27FC236}">
                              <a16:creationId xmlns:a16="http://schemas.microsoft.com/office/drawing/2014/main" id="{C91C5D06-47F4-4F44-A100-F12446FD707B}"/>
                            </a:ext>
                          </a:extLst>
                        </p:cNvPr>
                        <p:cNvPicPr>
                          <a:picLocks noChangeAspect="1" noChangeArrowheads="1"/>
                        </p:cNvPicPr>
                        <p:nvPr/>
                      </p:nvPicPr>
                      <p:blipFill>
                        <a:blip r:embed="rId12"/>
                        <a:srcRect/>
                        <a:stretch>
                          <a:fillRect/>
                        </a:stretch>
                      </p:blipFill>
                      <p:spPr bwMode="auto">
                        <a:xfrm>
                          <a:off x="5238874" y="1756609"/>
                          <a:ext cx="439738" cy="390525"/>
                        </a:xfrm>
                        <a:prstGeom prst="rect">
                          <a:avLst/>
                        </a:prstGeom>
                        <a:solidFill>
                          <a:schemeClr val="bg1"/>
                        </a:solidFill>
                      </p:spPr>
                    </p:pic>
                  </p:oleObj>
                </mc:Fallback>
              </mc:AlternateContent>
            </a:graphicData>
          </a:graphic>
        </p:graphicFrame>
        <p:graphicFrame>
          <p:nvGraphicFramePr>
            <p:cNvPr id="22" name="Object 23">
              <a:extLst>
                <a:ext uri="{FF2B5EF4-FFF2-40B4-BE49-F238E27FC236}">
                  <a16:creationId xmlns:a16="http://schemas.microsoft.com/office/drawing/2014/main" id="{5C024000-3681-4EC9-B751-20C98E4DDD10}"/>
                </a:ext>
              </a:extLst>
            </p:cNvPr>
            <p:cNvGraphicFramePr>
              <a:graphicFrameLocks noChangeAspect="1"/>
            </p:cNvGraphicFramePr>
            <p:nvPr>
              <p:extLst>
                <p:ext uri="{D42A27DB-BD31-4B8C-83A1-F6EECF244321}">
                  <p14:modId xmlns:p14="http://schemas.microsoft.com/office/powerpoint/2010/main" val="3033369378"/>
                </p:ext>
              </p:extLst>
            </p:nvPr>
          </p:nvGraphicFramePr>
          <p:xfrm>
            <a:off x="6316787" y="1756609"/>
            <a:ext cx="390525" cy="390525"/>
          </p:xfrm>
          <a:graphic>
            <a:graphicData uri="http://schemas.openxmlformats.org/presentationml/2006/ole">
              <mc:AlternateContent xmlns:mc="http://schemas.openxmlformats.org/markup-compatibility/2006">
                <mc:Choice xmlns:v="urn:schemas-microsoft-com:vml" Requires="v">
                  <p:oleObj spid="_x0000_s6379" name="Equation" r:id="rId13" imgW="203040" imgH="203040" progId="Equation.DSMT4">
                    <p:embed/>
                  </p:oleObj>
                </mc:Choice>
                <mc:Fallback>
                  <p:oleObj name="Equation" r:id="rId13" imgW="203040" imgH="203040" progId="Equation.DSMT4">
                    <p:embed/>
                    <p:pic>
                      <p:nvPicPr>
                        <p:cNvPr id="22" name="Object 23">
                          <a:extLst>
                            <a:ext uri="{FF2B5EF4-FFF2-40B4-BE49-F238E27FC236}">
                              <a16:creationId xmlns:a16="http://schemas.microsoft.com/office/drawing/2014/main" id="{5C024000-3681-4EC9-B751-20C98E4DDD10}"/>
                            </a:ext>
                          </a:extLst>
                        </p:cNvPr>
                        <p:cNvPicPr>
                          <a:picLocks noChangeAspect="1" noChangeArrowheads="1"/>
                        </p:cNvPicPr>
                        <p:nvPr/>
                      </p:nvPicPr>
                      <p:blipFill>
                        <a:blip r:embed="rId14"/>
                        <a:srcRect/>
                        <a:stretch>
                          <a:fillRect/>
                        </a:stretch>
                      </p:blipFill>
                      <p:spPr bwMode="auto">
                        <a:xfrm>
                          <a:off x="6316787" y="1756609"/>
                          <a:ext cx="390525" cy="390525"/>
                        </a:xfrm>
                        <a:prstGeom prst="rect">
                          <a:avLst/>
                        </a:prstGeom>
                        <a:solidFill>
                          <a:schemeClr val="bg1"/>
                        </a:solidFill>
                      </p:spPr>
                    </p:pic>
                  </p:oleObj>
                </mc:Fallback>
              </mc:AlternateContent>
            </a:graphicData>
          </a:graphic>
        </p:graphicFrame>
        <p:graphicFrame>
          <p:nvGraphicFramePr>
            <p:cNvPr id="23" name="Object 24">
              <a:extLst>
                <a:ext uri="{FF2B5EF4-FFF2-40B4-BE49-F238E27FC236}">
                  <a16:creationId xmlns:a16="http://schemas.microsoft.com/office/drawing/2014/main" id="{08852123-3FB6-4516-B674-D344CFF0C103}"/>
                </a:ext>
              </a:extLst>
            </p:cNvPr>
            <p:cNvGraphicFramePr>
              <a:graphicFrameLocks noChangeAspect="1"/>
            </p:cNvGraphicFramePr>
            <p:nvPr>
              <p:extLst>
                <p:ext uri="{D42A27DB-BD31-4B8C-83A1-F6EECF244321}">
                  <p14:modId xmlns:p14="http://schemas.microsoft.com/office/powerpoint/2010/main" val="1182687122"/>
                </p:ext>
              </p:extLst>
            </p:nvPr>
          </p:nvGraphicFramePr>
          <p:xfrm>
            <a:off x="3352924" y="1756609"/>
            <a:ext cx="463550" cy="390525"/>
          </p:xfrm>
          <a:graphic>
            <a:graphicData uri="http://schemas.openxmlformats.org/presentationml/2006/ole">
              <mc:AlternateContent xmlns:mc="http://schemas.openxmlformats.org/markup-compatibility/2006">
                <mc:Choice xmlns:v="urn:schemas-microsoft-com:vml" Requires="v">
                  <p:oleObj spid="_x0000_s6380" name="Equation" r:id="rId15" imgW="241200" imgH="203040" progId="Equation.DSMT4">
                    <p:embed/>
                  </p:oleObj>
                </mc:Choice>
                <mc:Fallback>
                  <p:oleObj name="Equation" r:id="rId15" imgW="241200" imgH="203040" progId="Equation.DSMT4">
                    <p:embed/>
                    <p:pic>
                      <p:nvPicPr>
                        <p:cNvPr id="23" name="Object 24">
                          <a:extLst>
                            <a:ext uri="{FF2B5EF4-FFF2-40B4-BE49-F238E27FC236}">
                              <a16:creationId xmlns:a16="http://schemas.microsoft.com/office/drawing/2014/main" id="{08852123-3FB6-4516-B674-D344CFF0C103}"/>
                            </a:ext>
                          </a:extLst>
                        </p:cNvPr>
                        <p:cNvPicPr>
                          <a:picLocks noChangeAspect="1" noChangeArrowheads="1"/>
                        </p:cNvPicPr>
                        <p:nvPr/>
                      </p:nvPicPr>
                      <p:blipFill>
                        <a:blip r:embed="rId16"/>
                        <a:srcRect/>
                        <a:stretch>
                          <a:fillRect/>
                        </a:stretch>
                      </p:blipFill>
                      <p:spPr bwMode="auto">
                        <a:xfrm>
                          <a:off x="3352924" y="1756609"/>
                          <a:ext cx="463550" cy="390525"/>
                        </a:xfrm>
                        <a:prstGeom prst="rect">
                          <a:avLst/>
                        </a:prstGeom>
                        <a:solidFill>
                          <a:schemeClr val="bg1"/>
                        </a:solidFill>
                      </p:spPr>
                    </p:pic>
                  </p:oleObj>
                </mc:Fallback>
              </mc:AlternateContent>
            </a:graphicData>
          </a:graphic>
        </p:graphicFrame>
        <p:graphicFrame>
          <p:nvGraphicFramePr>
            <p:cNvPr id="24" name="Object 25">
              <a:extLst>
                <a:ext uri="{FF2B5EF4-FFF2-40B4-BE49-F238E27FC236}">
                  <a16:creationId xmlns:a16="http://schemas.microsoft.com/office/drawing/2014/main" id="{980DA13B-8D8C-445D-9988-E26E08C5FF9B}"/>
                </a:ext>
              </a:extLst>
            </p:cNvPr>
            <p:cNvGraphicFramePr>
              <a:graphicFrameLocks noChangeAspect="1"/>
            </p:cNvGraphicFramePr>
            <p:nvPr>
              <p:extLst>
                <p:ext uri="{D42A27DB-BD31-4B8C-83A1-F6EECF244321}">
                  <p14:modId xmlns:p14="http://schemas.microsoft.com/office/powerpoint/2010/main" val="2931425849"/>
                </p:ext>
              </p:extLst>
            </p:nvPr>
          </p:nvGraphicFramePr>
          <p:xfrm>
            <a:off x="4572124" y="1756609"/>
            <a:ext cx="463550" cy="390525"/>
          </p:xfrm>
          <a:graphic>
            <a:graphicData uri="http://schemas.openxmlformats.org/presentationml/2006/ole">
              <mc:AlternateContent xmlns:mc="http://schemas.openxmlformats.org/markup-compatibility/2006">
                <mc:Choice xmlns:v="urn:schemas-microsoft-com:vml" Requires="v">
                  <p:oleObj spid="_x0000_s6381" name="Equation" r:id="rId17" imgW="241200" imgH="203040" progId="Equation.DSMT4">
                    <p:embed/>
                  </p:oleObj>
                </mc:Choice>
                <mc:Fallback>
                  <p:oleObj name="Equation" r:id="rId17" imgW="241200" imgH="203040" progId="Equation.DSMT4">
                    <p:embed/>
                    <p:pic>
                      <p:nvPicPr>
                        <p:cNvPr id="24" name="Object 25">
                          <a:extLst>
                            <a:ext uri="{FF2B5EF4-FFF2-40B4-BE49-F238E27FC236}">
                              <a16:creationId xmlns:a16="http://schemas.microsoft.com/office/drawing/2014/main" id="{980DA13B-8D8C-445D-9988-E26E08C5FF9B}"/>
                            </a:ext>
                          </a:extLst>
                        </p:cNvPr>
                        <p:cNvPicPr>
                          <a:picLocks noChangeAspect="1" noChangeArrowheads="1"/>
                        </p:cNvPicPr>
                        <p:nvPr/>
                      </p:nvPicPr>
                      <p:blipFill>
                        <a:blip r:embed="rId18"/>
                        <a:srcRect/>
                        <a:stretch>
                          <a:fillRect/>
                        </a:stretch>
                      </p:blipFill>
                      <p:spPr bwMode="auto">
                        <a:xfrm>
                          <a:off x="4572124" y="1756609"/>
                          <a:ext cx="463550" cy="390525"/>
                        </a:xfrm>
                        <a:prstGeom prst="rect">
                          <a:avLst/>
                        </a:prstGeom>
                        <a:solidFill>
                          <a:schemeClr val="bg1"/>
                        </a:solidFill>
                      </p:spPr>
                    </p:pic>
                  </p:oleObj>
                </mc:Fallback>
              </mc:AlternateContent>
            </a:graphicData>
          </a:graphic>
        </p:graphicFrame>
        <p:graphicFrame>
          <p:nvGraphicFramePr>
            <p:cNvPr id="25" name="Object 26">
              <a:extLst>
                <a:ext uri="{FF2B5EF4-FFF2-40B4-BE49-F238E27FC236}">
                  <a16:creationId xmlns:a16="http://schemas.microsoft.com/office/drawing/2014/main" id="{5095D20E-59F8-4679-90C2-DB2A08B2D90D}"/>
                </a:ext>
              </a:extLst>
            </p:cNvPr>
            <p:cNvGraphicFramePr>
              <a:graphicFrameLocks noChangeAspect="1"/>
            </p:cNvGraphicFramePr>
            <p:nvPr>
              <p:extLst>
                <p:ext uri="{D42A27DB-BD31-4B8C-83A1-F6EECF244321}">
                  <p14:modId xmlns:p14="http://schemas.microsoft.com/office/powerpoint/2010/main" val="863649934"/>
                </p:ext>
              </p:extLst>
            </p:nvPr>
          </p:nvGraphicFramePr>
          <p:xfrm>
            <a:off x="5759574" y="1756609"/>
            <a:ext cx="463550" cy="390525"/>
          </p:xfrm>
          <a:graphic>
            <a:graphicData uri="http://schemas.openxmlformats.org/presentationml/2006/ole">
              <mc:AlternateContent xmlns:mc="http://schemas.openxmlformats.org/markup-compatibility/2006">
                <mc:Choice xmlns:v="urn:schemas-microsoft-com:vml" Requires="v">
                  <p:oleObj spid="_x0000_s6382" name="Equation" r:id="rId19" imgW="241200" imgH="203040" progId="Equation.DSMT4">
                    <p:embed/>
                  </p:oleObj>
                </mc:Choice>
                <mc:Fallback>
                  <p:oleObj name="Equation" r:id="rId19" imgW="241200" imgH="203040" progId="Equation.DSMT4">
                    <p:embed/>
                    <p:pic>
                      <p:nvPicPr>
                        <p:cNvPr id="25" name="Object 26">
                          <a:extLst>
                            <a:ext uri="{FF2B5EF4-FFF2-40B4-BE49-F238E27FC236}">
                              <a16:creationId xmlns:a16="http://schemas.microsoft.com/office/drawing/2014/main" id="{5095D20E-59F8-4679-90C2-DB2A08B2D90D}"/>
                            </a:ext>
                          </a:extLst>
                        </p:cNvPr>
                        <p:cNvPicPr>
                          <a:picLocks noChangeAspect="1" noChangeArrowheads="1"/>
                        </p:cNvPicPr>
                        <p:nvPr/>
                      </p:nvPicPr>
                      <p:blipFill>
                        <a:blip r:embed="rId20"/>
                        <a:srcRect/>
                        <a:stretch>
                          <a:fillRect/>
                        </a:stretch>
                      </p:blipFill>
                      <p:spPr bwMode="auto">
                        <a:xfrm>
                          <a:off x="5759574" y="1756609"/>
                          <a:ext cx="463550" cy="390525"/>
                        </a:xfrm>
                        <a:prstGeom prst="rect">
                          <a:avLst/>
                        </a:prstGeom>
                        <a:solidFill>
                          <a:schemeClr val="bg1"/>
                        </a:solidFill>
                      </p:spPr>
                    </p:pic>
                  </p:oleObj>
                </mc:Fallback>
              </mc:AlternateContent>
            </a:graphicData>
          </a:graphic>
        </p:graphicFrame>
        <p:graphicFrame>
          <p:nvGraphicFramePr>
            <p:cNvPr id="26" name="对象 25">
              <a:extLst>
                <a:ext uri="{FF2B5EF4-FFF2-40B4-BE49-F238E27FC236}">
                  <a16:creationId xmlns:a16="http://schemas.microsoft.com/office/drawing/2014/main" id="{EF48E84E-ABE3-4F32-9B7C-8B85D8D41B48}"/>
                </a:ext>
              </a:extLst>
            </p:cNvPr>
            <p:cNvGraphicFramePr>
              <a:graphicFrameLocks noChangeAspect="1"/>
            </p:cNvGraphicFramePr>
            <p:nvPr>
              <p:extLst>
                <p:ext uri="{D42A27DB-BD31-4B8C-83A1-F6EECF244321}">
                  <p14:modId xmlns:p14="http://schemas.microsoft.com/office/powerpoint/2010/main" val="698549042"/>
                </p:ext>
              </p:extLst>
            </p:nvPr>
          </p:nvGraphicFramePr>
          <p:xfrm>
            <a:off x="1057151" y="1701056"/>
            <a:ext cx="838200" cy="812800"/>
          </p:xfrm>
          <a:graphic>
            <a:graphicData uri="http://schemas.openxmlformats.org/presentationml/2006/ole">
              <mc:AlternateContent xmlns:mc="http://schemas.openxmlformats.org/markup-compatibility/2006">
                <mc:Choice xmlns:v="urn:schemas-microsoft-com:vml" Requires="v">
                  <p:oleObj spid="_x0000_s6383" name="Equation" r:id="rId21" imgW="9753600" imgH="9448800" progId="Equation.DSMT4">
                    <p:embed/>
                  </p:oleObj>
                </mc:Choice>
                <mc:Fallback>
                  <p:oleObj name="Equation" r:id="rId21" imgW="9753600" imgH="9448800" progId="Equation.DSMT4">
                    <p:embed/>
                    <p:pic>
                      <p:nvPicPr>
                        <p:cNvPr id="26" name="对象 25">
                          <a:extLst>
                            <a:ext uri="{FF2B5EF4-FFF2-40B4-BE49-F238E27FC236}">
                              <a16:creationId xmlns:a16="http://schemas.microsoft.com/office/drawing/2014/main" id="{EF48E84E-ABE3-4F32-9B7C-8B85D8D41B4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57151" y="1701056"/>
                          <a:ext cx="8382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对象 26">
              <a:extLst>
                <a:ext uri="{FF2B5EF4-FFF2-40B4-BE49-F238E27FC236}">
                  <a16:creationId xmlns:a16="http://schemas.microsoft.com/office/drawing/2014/main" id="{7B05113A-6509-4FF2-8211-4F0CB2F9C6A9}"/>
                </a:ext>
              </a:extLst>
            </p:cNvPr>
            <p:cNvGraphicFramePr>
              <a:graphicFrameLocks noChangeAspect="1"/>
            </p:cNvGraphicFramePr>
            <p:nvPr>
              <p:extLst>
                <p:ext uri="{D42A27DB-BD31-4B8C-83A1-F6EECF244321}">
                  <p14:modId xmlns:p14="http://schemas.microsoft.com/office/powerpoint/2010/main" val="3093732418"/>
                </p:ext>
              </p:extLst>
            </p:nvPr>
          </p:nvGraphicFramePr>
          <p:xfrm>
            <a:off x="7622232" y="1701056"/>
            <a:ext cx="838200" cy="812800"/>
          </p:xfrm>
          <a:graphic>
            <a:graphicData uri="http://schemas.openxmlformats.org/presentationml/2006/ole">
              <mc:AlternateContent xmlns:mc="http://schemas.openxmlformats.org/markup-compatibility/2006">
                <mc:Choice xmlns:v="urn:schemas-microsoft-com:vml" Requires="v">
                  <p:oleObj spid="_x0000_s6384" name="Equation" r:id="rId23" imgW="9753600" imgH="9448800" progId="Equation.DSMT4">
                    <p:embed/>
                  </p:oleObj>
                </mc:Choice>
                <mc:Fallback>
                  <p:oleObj name="Equation" r:id="rId23" imgW="9753600" imgH="9448800" progId="Equation.DSMT4">
                    <p:embed/>
                    <p:pic>
                      <p:nvPicPr>
                        <p:cNvPr id="27" name="对象 26">
                          <a:extLst>
                            <a:ext uri="{FF2B5EF4-FFF2-40B4-BE49-F238E27FC236}">
                              <a16:creationId xmlns:a16="http://schemas.microsoft.com/office/drawing/2014/main" id="{7B05113A-6509-4FF2-8211-4F0CB2F9C6A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22232" y="1701056"/>
                          <a:ext cx="8382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0">
              <a:extLst>
                <a:ext uri="{FF2B5EF4-FFF2-40B4-BE49-F238E27FC236}">
                  <a16:creationId xmlns:a16="http://schemas.microsoft.com/office/drawing/2014/main" id="{C531ABB3-C0E6-4F41-A226-C2739D22D61E}"/>
                </a:ext>
              </a:extLst>
            </p:cNvPr>
            <p:cNvGraphicFramePr>
              <a:graphicFrameLocks noChangeAspect="1"/>
            </p:cNvGraphicFramePr>
            <p:nvPr>
              <p:extLst>
                <p:ext uri="{D42A27DB-BD31-4B8C-83A1-F6EECF244321}">
                  <p14:modId xmlns:p14="http://schemas.microsoft.com/office/powerpoint/2010/main" val="512930700"/>
                </p:ext>
              </p:extLst>
            </p:nvPr>
          </p:nvGraphicFramePr>
          <p:xfrm>
            <a:off x="2357562" y="405647"/>
            <a:ext cx="390525" cy="315912"/>
          </p:xfrm>
          <a:graphic>
            <a:graphicData uri="http://schemas.openxmlformats.org/presentationml/2006/ole">
              <mc:AlternateContent xmlns:mc="http://schemas.openxmlformats.org/markup-compatibility/2006">
                <mc:Choice xmlns:v="urn:schemas-microsoft-com:vml" Requires="v">
                  <p:oleObj spid="_x0000_s6385" name="Equation" r:id="rId24" imgW="203040" imgH="164880" progId="Equation.DSMT4">
                    <p:embed/>
                  </p:oleObj>
                </mc:Choice>
                <mc:Fallback>
                  <p:oleObj name="Equation" r:id="rId24" imgW="203040" imgH="164880" progId="Equation.DSMT4">
                    <p:embed/>
                    <p:pic>
                      <p:nvPicPr>
                        <p:cNvPr id="28" name="Object 20">
                          <a:extLst>
                            <a:ext uri="{FF2B5EF4-FFF2-40B4-BE49-F238E27FC236}">
                              <a16:creationId xmlns:a16="http://schemas.microsoft.com/office/drawing/2014/main" id="{C531ABB3-C0E6-4F41-A226-C2739D22D61E}"/>
                            </a:ext>
                          </a:extLst>
                        </p:cNvPr>
                        <p:cNvPicPr>
                          <a:picLocks noChangeAspect="1" noChangeArrowheads="1"/>
                        </p:cNvPicPr>
                        <p:nvPr/>
                      </p:nvPicPr>
                      <p:blipFill>
                        <a:blip r:embed="rId25"/>
                        <a:srcRect/>
                        <a:stretch>
                          <a:fillRect/>
                        </a:stretch>
                      </p:blipFill>
                      <p:spPr bwMode="auto">
                        <a:xfrm>
                          <a:off x="2357562" y="405647"/>
                          <a:ext cx="390525" cy="315912"/>
                        </a:xfrm>
                        <a:prstGeom prst="rect">
                          <a:avLst/>
                        </a:prstGeom>
                        <a:solidFill>
                          <a:schemeClr val="bg1"/>
                        </a:solidFill>
                      </p:spPr>
                    </p:pic>
                  </p:oleObj>
                </mc:Fallback>
              </mc:AlternateContent>
            </a:graphicData>
          </a:graphic>
        </p:graphicFrame>
        <p:graphicFrame>
          <p:nvGraphicFramePr>
            <p:cNvPr id="29" name="Object 20">
              <a:extLst>
                <a:ext uri="{FF2B5EF4-FFF2-40B4-BE49-F238E27FC236}">
                  <a16:creationId xmlns:a16="http://schemas.microsoft.com/office/drawing/2014/main" id="{B3D2C6F5-C537-4730-815D-12B5D6600572}"/>
                </a:ext>
              </a:extLst>
            </p:cNvPr>
            <p:cNvGraphicFramePr>
              <a:graphicFrameLocks noChangeAspect="1"/>
            </p:cNvGraphicFramePr>
            <p:nvPr>
              <p:extLst>
                <p:ext uri="{D42A27DB-BD31-4B8C-83A1-F6EECF244321}">
                  <p14:modId xmlns:p14="http://schemas.microsoft.com/office/powerpoint/2010/main" val="1890298107"/>
                </p:ext>
              </p:extLst>
            </p:nvPr>
          </p:nvGraphicFramePr>
          <p:xfrm>
            <a:off x="3095749" y="383422"/>
            <a:ext cx="465138" cy="317500"/>
          </p:xfrm>
          <a:graphic>
            <a:graphicData uri="http://schemas.openxmlformats.org/presentationml/2006/ole">
              <mc:AlternateContent xmlns:mc="http://schemas.openxmlformats.org/markup-compatibility/2006">
                <mc:Choice xmlns:v="urn:schemas-microsoft-com:vml" Requires="v">
                  <p:oleObj spid="_x0000_s6386" name="Equation" r:id="rId26" imgW="241200" imgH="164880" progId="Equation.DSMT4">
                    <p:embed/>
                  </p:oleObj>
                </mc:Choice>
                <mc:Fallback>
                  <p:oleObj name="Equation" r:id="rId26" imgW="241200" imgH="164880" progId="Equation.DSMT4">
                    <p:embed/>
                    <p:pic>
                      <p:nvPicPr>
                        <p:cNvPr id="29" name="Object 20">
                          <a:extLst>
                            <a:ext uri="{FF2B5EF4-FFF2-40B4-BE49-F238E27FC236}">
                              <a16:creationId xmlns:a16="http://schemas.microsoft.com/office/drawing/2014/main" id="{B3D2C6F5-C537-4730-815D-12B5D6600572}"/>
                            </a:ext>
                          </a:extLst>
                        </p:cNvPr>
                        <p:cNvPicPr>
                          <a:picLocks noChangeAspect="1" noChangeArrowheads="1"/>
                        </p:cNvPicPr>
                        <p:nvPr/>
                      </p:nvPicPr>
                      <p:blipFill>
                        <a:blip r:embed="rId27"/>
                        <a:srcRect/>
                        <a:stretch>
                          <a:fillRect/>
                        </a:stretch>
                      </p:blipFill>
                      <p:spPr bwMode="auto">
                        <a:xfrm>
                          <a:off x="3095749" y="383422"/>
                          <a:ext cx="465138" cy="317500"/>
                        </a:xfrm>
                        <a:prstGeom prst="rect">
                          <a:avLst/>
                        </a:prstGeom>
                        <a:solidFill>
                          <a:schemeClr val="bg1"/>
                        </a:solidFill>
                      </p:spPr>
                    </p:pic>
                  </p:oleObj>
                </mc:Fallback>
              </mc:AlternateContent>
            </a:graphicData>
          </a:graphic>
        </p:graphicFrame>
        <p:graphicFrame>
          <p:nvGraphicFramePr>
            <p:cNvPr id="30" name="Object 20">
              <a:extLst>
                <a:ext uri="{FF2B5EF4-FFF2-40B4-BE49-F238E27FC236}">
                  <a16:creationId xmlns:a16="http://schemas.microsoft.com/office/drawing/2014/main" id="{2E41C7B4-851B-4FCB-B0BE-5B86969FE186}"/>
                </a:ext>
              </a:extLst>
            </p:cNvPr>
            <p:cNvGraphicFramePr>
              <a:graphicFrameLocks noChangeAspect="1"/>
            </p:cNvGraphicFramePr>
            <p:nvPr>
              <p:extLst>
                <p:ext uri="{D42A27DB-BD31-4B8C-83A1-F6EECF244321}">
                  <p14:modId xmlns:p14="http://schemas.microsoft.com/office/powerpoint/2010/main" val="3110710368"/>
                </p:ext>
              </p:extLst>
            </p:nvPr>
          </p:nvGraphicFramePr>
          <p:xfrm>
            <a:off x="3621212" y="385009"/>
            <a:ext cx="439737" cy="341313"/>
          </p:xfrm>
          <a:graphic>
            <a:graphicData uri="http://schemas.openxmlformats.org/presentationml/2006/ole">
              <mc:AlternateContent xmlns:mc="http://schemas.openxmlformats.org/markup-compatibility/2006">
                <mc:Choice xmlns:v="urn:schemas-microsoft-com:vml" Requires="v">
                  <p:oleObj spid="_x0000_s6387" name="Equation" r:id="rId28" imgW="228600" imgH="177480" progId="Equation.DSMT4">
                    <p:embed/>
                  </p:oleObj>
                </mc:Choice>
                <mc:Fallback>
                  <p:oleObj name="Equation" r:id="rId28" imgW="228600" imgH="177480" progId="Equation.DSMT4">
                    <p:embed/>
                    <p:pic>
                      <p:nvPicPr>
                        <p:cNvPr id="30" name="Object 20">
                          <a:extLst>
                            <a:ext uri="{FF2B5EF4-FFF2-40B4-BE49-F238E27FC236}">
                              <a16:creationId xmlns:a16="http://schemas.microsoft.com/office/drawing/2014/main" id="{2E41C7B4-851B-4FCB-B0BE-5B86969FE186}"/>
                            </a:ext>
                          </a:extLst>
                        </p:cNvPr>
                        <p:cNvPicPr>
                          <a:picLocks noChangeAspect="1" noChangeArrowheads="1"/>
                        </p:cNvPicPr>
                        <p:nvPr/>
                      </p:nvPicPr>
                      <p:blipFill>
                        <a:blip r:embed="rId29"/>
                        <a:srcRect/>
                        <a:stretch>
                          <a:fillRect/>
                        </a:stretch>
                      </p:blipFill>
                      <p:spPr bwMode="auto">
                        <a:xfrm>
                          <a:off x="3621212" y="385009"/>
                          <a:ext cx="439737" cy="341313"/>
                        </a:xfrm>
                        <a:prstGeom prst="rect">
                          <a:avLst/>
                        </a:prstGeom>
                        <a:solidFill>
                          <a:schemeClr val="bg1"/>
                        </a:solidFill>
                      </p:spPr>
                    </p:pic>
                  </p:oleObj>
                </mc:Fallback>
              </mc:AlternateContent>
            </a:graphicData>
          </a:graphic>
        </p:graphicFrame>
        <p:graphicFrame>
          <p:nvGraphicFramePr>
            <p:cNvPr id="31" name="Object 20">
              <a:extLst>
                <a:ext uri="{FF2B5EF4-FFF2-40B4-BE49-F238E27FC236}">
                  <a16:creationId xmlns:a16="http://schemas.microsoft.com/office/drawing/2014/main" id="{1738F360-29E6-45A0-8C2D-30E2D362581D}"/>
                </a:ext>
              </a:extLst>
            </p:cNvPr>
            <p:cNvGraphicFramePr>
              <a:graphicFrameLocks noChangeAspect="1"/>
            </p:cNvGraphicFramePr>
            <p:nvPr>
              <p:extLst>
                <p:ext uri="{D42A27DB-BD31-4B8C-83A1-F6EECF244321}">
                  <p14:modId xmlns:p14="http://schemas.microsoft.com/office/powerpoint/2010/main" val="3813142063"/>
                </p:ext>
              </p:extLst>
            </p:nvPr>
          </p:nvGraphicFramePr>
          <p:xfrm>
            <a:off x="4162549" y="394534"/>
            <a:ext cx="463550" cy="319088"/>
          </p:xfrm>
          <a:graphic>
            <a:graphicData uri="http://schemas.openxmlformats.org/presentationml/2006/ole">
              <mc:AlternateContent xmlns:mc="http://schemas.openxmlformats.org/markup-compatibility/2006">
                <mc:Choice xmlns:v="urn:schemas-microsoft-com:vml" Requires="v">
                  <p:oleObj spid="_x0000_s6388" name="Equation" r:id="rId30" imgW="241200" imgH="164880" progId="Equation.DSMT4">
                    <p:embed/>
                  </p:oleObj>
                </mc:Choice>
                <mc:Fallback>
                  <p:oleObj name="Equation" r:id="rId30" imgW="241200" imgH="164880" progId="Equation.DSMT4">
                    <p:embed/>
                    <p:pic>
                      <p:nvPicPr>
                        <p:cNvPr id="31" name="Object 20">
                          <a:extLst>
                            <a:ext uri="{FF2B5EF4-FFF2-40B4-BE49-F238E27FC236}">
                              <a16:creationId xmlns:a16="http://schemas.microsoft.com/office/drawing/2014/main" id="{1738F360-29E6-45A0-8C2D-30E2D362581D}"/>
                            </a:ext>
                          </a:extLst>
                        </p:cNvPr>
                        <p:cNvPicPr>
                          <a:picLocks noChangeAspect="1" noChangeArrowheads="1"/>
                        </p:cNvPicPr>
                        <p:nvPr/>
                      </p:nvPicPr>
                      <p:blipFill>
                        <a:blip r:embed="rId31"/>
                        <a:srcRect/>
                        <a:stretch>
                          <a:fillRect/>
                        </a:stretch>
                      </p:blipFill>
                      <p:spPr bwMode="auto">
                        <a:xfrm>
                          <a:off x="4162549" y="394534"/>
                          <a:ext cx="463550" cy="319088"/>
                        </a:xfrm>
                        <a:prstGeom prst="rect">
                          <a:avLst/>
                        </a:prstGeom>
                        <a:solidFill>
                          <a:schemeClr val="bg1"/>
                        </a:solidFill>
                      </p:spPr>
                    </p:pic>
                  </p:oleObj>
                </mc:Fallback>
              </mc:AlternateContent>
            </a:graphicData>
          </a:graphic>
        </p:graphicFrame>
        <p:graphicFrame>
          <p:nvGraphicFramePr>
            <p:cNvPr id="32" name="Object 20">
              <a:extLst>
                <a:ext uri="{FF2B5EF4-FFF2-40B4-BE49-F238E27FC236}">
                  <a16:creationId xmlns:a16="http://schemas.microsoft.com/office/drawing/2014/main" id="{650CD7CF-472C-4A95-8954-2C1846591831}"/>
                </a:ext>
              </a:extLst>
            </p:cNvPr>
            <p:cNvGraphicFramePr>
              <a:graphicFrameLocks noChangeAspect="1"/>
            </p:cNvGraphicFramePr>
            <p:nvPr>
              <p:extLst>
                <p:ext uri="{D42A27DB-BD31-4B8C-83A1-F6EECF244321}">
                  <p14:modId xmlns:p14="http://schemas.microsoft.com/office/powerpoint/2010/main" val="3974324206"/>
                </p:ext>
              </p:extLst>
            </p:nvPr>
          </p:nvGraphicFramePr>
          <p:xfrm>
            <a:off x="4880099" y="407234"/>
            <a:ext cx="463550" cy="317500"/>
          </p:xfrm>
          <a:graphic>
            <a:graphicData uri="http://schemas.openxmlformats.org/presentationml/2006/ole">
              <mc:AlternateContent xmlns:mc="http://schemas.openxmlformats.org/markup-compatibility/2006">
                <mc:Choice xmlns:v="urn:schemas-microsoft-com:vml" Requires="v">
                  <p:oleObj spid="_x0000_s6389" name="Equation" r:id="rId32" imgW="241200" imgH="164880" progId="Equation.DSMT4">
                    <p:embed/>
                  </p:oleObj>
                </mc:Choice>
                <mc:Fallback>
                  <p:oleObj name="Equation" r:id="rId32" imgW="241200" imgH="164880" progId="Equation.DSMT4">
                    <p:embed/>
                    <p:pic>
                      <p:nvPicPr>
                        <p:cNvPr id="32" name="Object 20">
                          <a:extLst>
                            <a:ext uri="{FF2B5EF4-FFF2-40B4-BE49-F238E27FC236}">
                              <a16:creationId xmlns:a16="http://schemas.microsoft.com/office/drawing/2014/main" id="{650CD7CF-472C-4A95-8954-2C1846591831}"/>
                            </a:ext>
                          </a:extLst>
                        </p:cNvPr>
                        <p:cNvPicPr>
                          <a:picLocks noChangeAspect="1" noChangeArrowheads="1"/>
                        </p:cNvPicPr>
                        <p:nvPr/>
                      </p:nvPicPr>
                      <p:blipFill>
                        <a:blip r:embed="rId33"/>
                        <a:srcRect/>
                        <a:stretch>
                          <a:fillRect/>
                        </a:stretch>
                      </p:blipFill>
                      <p:spPr bwMode="auto">
                        <a:xfrm>
                          <a:off x="4880099" y="407234"/>
                          <a:ext cx="463550" cy="317500"/>
                        </a:xfrm>
                        <a:prstGeom prst="rect">
                          <a:avLst/>
                        </a:prstGeom>
                        <a:solidFill>
                          <a:schemeClr val="bg1"/>
                        </a:solidFill>
                      </p:spPr>
                    </p:pic>
                  </p:oleObj>
                </mc:Fallback>
              </mc:AlternateContent>
            </a:graphicData>
          </a:graphic>
        </p:graphicFrame>
        <p:graphicFrame>
          <p:nvGraphicFramePr>
            <p:cNvPr id="33" name="Object 20">
              <a:extLst>
                <a:ext uri="{FF2B5EF4-FFF2-40B4-BE49-F238E27FC236}">
                  <a16:creationId xmlns:a16="http://schemas.microsoft.com/office/drawing/2014/main" id="{877BF6BE-3294-4347-AFB7-23432FF096C9}"/>
                </a:ext>
              </a:extLst>
            </p:cNvPr>
            <p:cNvGraphicFramePr>
              <a:graphicFrameLocks noChangeAspect="1"/>
            </p:cNvGraphicFramePr>
            <p:nvPr>
              <p:extLst>
                <p:ext uri="{D42A27DB-BD31-4B8C-83A1-F6EECF244321}">
                  <p14:modId xmlns:p14="http://schemas.microsoft.com/office/powerpoint/2010/main" val="4229131524"/>
                </p:ext>
              </p:extLst>
            </p:nvPr>
          </p:nvGraphicFramePr>
          <p:xfrm>
            <a:off x="5470649" y="394534"/>
            <a:ext cx="439738" cy="342900"/>
          </p:xfrm>
          <a:graphic>
            <a:graphicData uri="http://schemas.openxmlformats.org/presentationml/2006/ole">
              <mc:AlternateContent xmlns:mc="http://schemas.openxmlformats.org/markup-compatibility/2006">
                <mc:Choice xmlns:v="urn:schemas-microsoft-com:vml" Requires="v">
                  <p:oleObj spid="_x0000_s6390" name="Equation" r:id="rId34" imgW="228600" imgH="177480" progId="Equation.DSMT4">
                    <p:embed/>
                  </p:oleObj>
                </mc:Choice>
                <mc:Fallback>
                  <p:oleObj name="Equation" r:id="rId34" imgW="228600" imgH="177480" progId="Equation.DSMT4">
                    <p:embed/>
                    <p:pic>
                      <p:nvPicPr>
                        <p:cNvPr id="33" name="Object 20">
                          <a:extLst>
                            <a:ext uri="{FF2B5EF4-FFF2-40B4-BE49-F238E27FC236}">
                              <a16:creationId xmlns:a16="http://schemas.microsoft.com/office/drawing/2014/main" id="{877BF6BE-3294-4347-AFB7-23432FF096C9}"/>
                            </a:ext>
                          </a:extLst>
                        </p:cNvPr>
                        <p:cNvPicPr>
                          <a:picLocks noChangeAspect="1" noChangeArrowheads="1"/>
                        </p:cNvPicPr>
                        <p:nvPr/>
                      </p:nvPicPr>
                      <p:blipFill>
                        <a:blip r:embed="rId35"/>
                        <a:srcRect/>
                        <a:stretch>
                          <a:fillRect/>
                        </a:stretch>
                      </p:blipFill>
                      <p:spPr bwMode="auto">
                        <a:xfrm>
                          <a:off x="5470649" y="394534"/>
                          <a:ext cx="439738" cy="342900"/>
                        </a:xfrm>
                        <a:prstGeom prst="rect">
                          <a:avLst/>
                        </a:prstGeom>
                        <a:solidFill>
                          <a:schemeClr val="bg1"/>
                        </a:solidFill>
                      </p:spPr>
                    </p:pic>
                  </p:oleObj>
                </mc:Fallback>
              </mc:AlternateContent>
            </a:graphicData>
          </a:graphic>
        </p:graphicFrame>
        <p:graphicFrame>
          <p:nvGraphicFramePr>
            <p:cNvPr id="34" name="Object 20">
              <a:extLst>
                <a:ext uri="{FF2B5EF4-FFF2-40B4-BE49-F238E27FC236}">
                  <a16:creationId xmlns:a16="http://schemas.microsoft.com/office/drawing/2014/main" id="{97C27D56-4335-48AD-B0BC-FAF271F33B89}"/>
                </a:ext>
              </a:extLst>
            </p:cNvPr>
            <p:cNvGraphicFramePr>
              <a:graphicFrameLocks noChangeAspect="1"/>
            </p:cNvGraphicFramePr>
            <p:nvPr>
              <p:extLst>
                <p:ext uri="{D42A27DB-BD31-4B8C-83A1-F6EECF244321}">
                  <p14:modId xmlns:p14="http://schemas.microsoft.com/office/powerpoint/2010/main" val="173500812"/>
                </p:ext>
              </p:extLst>
            </p:nvPr>
          </p:nvGraphicFramePr>
          <p:xfrm>
            <a:off x="6015162" y="392947"/>
            <a:ext cx="463550" cy="317500"/>
          </p:xfrm>
          <a:graphic>
            <a:graphicData uri="http://schemas.openxmlformats.org/presentationml/2006/ole">
              <mc:AlternateContent xmlns:mc="http://schemas.openxmlformats.org/markup-compatibility/2006">
                <mc:Choice xmlns:v="urn:schemas-microsoft-com:vml" Requires="v">
                  <p:oleObj spid="_x0000_s6391" name="Equation" r:id="rId36" imgW="241200" imgH="164880" progId="Equation.DSMT4">
                    <p:embed/>
                  </p:oleObj>
                </mc:Choice>
                <mc:Fallback>
                  <p:oleObj name="Equation" r:id="rId36" imgW="241200" imgH="164880" progId="Equation.DSMT4">
                    <p:embed/>
                    <p:pic>
                      <p:nvPicPr>
                        <p:cNvPr id="34" name="Object 20">
                          <a:extLst>
                            <a:ext uri="{FF2B5EF4-FFF2-40B4-BE49-F238E27FC236}">
                              <a16:creationId xmlns:a16="http://schemas.microsoft.com/office/drawing/2014/main" id="{97C27D56-4335-48AD-B0BC-FAF271F33B89}"/>
                            </a:ext>
                          </a:extLst>
                        </p:cNvPr>
                        <p:cNvPicPr>
                          <a:picLocks noChangeAspect="1" noChangeArrowheads="1"/>
                        </p:cNvPicPr>
                        <p:nvPr/>
                      </p:nvPicPr>
                      <p:blipFill>
                        <a:blip r:embed="rId37"/>
                        <a:srcRect/>
                        <a:stretch>
                          <a:fillRect/>
                        </a:stretch>
                      </p:blipFill>
                      <p:spPr bwMode="auto">
                        <a:xfrm>
                          <a:off x="6015162" y="392947"/>
                          <a:ext cx="463550" cy="317500"/>
                        </a:xfrm>
                        <a:prstGeom prst="rect">
                          <a:avLst/>
                        </a:prstGeom>
                        <a:solidFill>
                          <a:schemeClr val="bg1"/>
                        </a:solidFill>
                      </p:spPr>
                    </p:pic>
                  </p:oleObj>
                </mc:Fallback>
              </mc:AlternateContent>
            </a:graphicData>
          </a:graphic>
        </p:graphicFrame>
        <p:graphicFrame>
          <p:nvGraphicFramePr>
            <p:cNvPr id="35" name="Object 20">
              <a:extLst>
                <a:ext uri="{FF2B5EF4-FFF2-40B4-BE49-F238E27FC236}">
                  <a16:creationId xmlns:a16="http://schemas.microsoft.com/office/drawing/2014/main" id="{63D1166B-42F8-4333-AE80-872226BF0873}"/>
                </a:ext>
              </a:extLst>
            </p:cNvPr>
            <p:cNvGraphicFramePr>
              <a:graphicFrameLocks noChangeAspect="1"/>
            </p:cNvGraphicFramePr>
            <p:nvPr>
              <p:extLst>
                <p:ext uri="{D42A27DB-BD31-4B8C-83A1-F6EECF244321}">
                  <p14:modId xmlns:p14="http://schemas.microsoft.com/office/powerpoint/2010/main" val="3037469403"/>
                </p:ext>
              </p:extLst>
            </p:nvPr>
          </p:nvGraphicFramePr>
          <p:xfrm>
            <a:off x="6756524" y="407234"/>
            <a:ext cx="390525" cy="315913"/>
          </p:xfrm>
          <a:graphic>
            <a:graphicData uri="http://schemas.openxmlformats.org/presentationml/2006/ole">
              <mc:AlternateContent xmlns:mc="http://schemas.openxmlformats.org/markup-compatibility/2006">
                <mc:Choice xmlns:v="urn:schemas-microsoft-com:vml" Requires="v">
                  <p:oleObj spid="_x0000_s6392" name="Equation" r:id="rId38" imgW="203040" imgH="164880" progId="Equation.DSMT4">
                    <p:embed/>
                  </p:oleObj>
                </mc:Choice>
                <mc:Fallback>
                  <p:oleObj name="Equation" r:id="rId38" imgW="203040" imgH="164880" progId="Equation.DSMT4">
                    <p:embed/>
                    <p:pic>
                      <p:nvPicPr>
                        <p:cNvPr id="35" name="Object 20">
                          <a:extLst>
                            <a:ext uri="{FF2B5EF4-FFF2-40B4-BE49-F238E27FC236}">
                              <a16:creationId xmlns:a16="http://schemas.microsoft.com/office/drawing/2014/main" id="{63D1166B-42F8-4333-AE80-872226BF0873}"/>
                            </a:ext>
                          </a:extLst>
                        </p:cNvPr>
                        <p:cNvPicPr>
                          <a:picLocks noChangeAspect="1" noChangeArrowheads="1"/>
                        </p:cNvPicPr>
                        <p:nvPr/>
                      </p:nvPicPr>
                      <p:blipFill>
                        <a:blip r:embed="rId39"/>
                        <a:srcRect/>
                        <a:stretch>
                          <a:fillRect/>
                        </a:stretch>
                      </p:blipFill>
                      <p:spPr bwMode="auto">
                        <a:xfrm>
                          <a:off x="6756524" y="407234"/>
                          <a:ext cx="390525" cy="315913"/>
                        </a:xfrm>
                        <a:prstGeom prst="rect">
                          <a:avLst/>
                        </a:prstGeom>
                        <a:solidFill>
                          <a:schemeClr val="bg1"/>
                        </a:solidFill>
                      </p:spPr>
                    </p:pic>
                  </p:oleObj>
                </mc:Fallback>
              </mc:AlternateContent>
            </a:graphicData>
          </a:graphic>
        </p:graphicFrame>
      </p:grpSp>
    </p:spTree>
    <p:extLst>
      <p:ext uri="{BB962C8B-B14F-4D97-AF65-F5344CB8AC3E}">
        <p14:creationId xmlns:p14="http://schemas.microsoft.com/office/powerpoint/2010/main" val="1466031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solidFill>
                  <a:srgbClr val="7030A0"/>
                </a:solidFill>
              </a:rPr>
              <a:t>Electron Beam Polarization</a:t>
            </a:r>
            <a:endParaRPr lang="zh-CN" altLang="en-US" dirty="0"/>
          </a:p>
        </p:txBody>
      </p:sp>
      <p:sp>
        <p:nvSpPr>
          <p:cNvPr id="3" name="内容占位符 2"/>
          <p:cNvSpPr>
            <a:spLocks noGrp="1"/>
          </p:cNvSpPr>
          <p:nvPr>
            <p:ph idx="1"/>
          </p:nvPr>
        </p:nvSpPr>
        <p:spPr>
          <a:xfrm>
            <a:off x="487683" y="823773"/>
            <a:ext cx="8220890" cy="5203130"/>
          </a:xfrm>
        </p:spPr>
        <p:txBody>
          <a:bodyPr/>
          <a:lstStyle/>
          <a:p>
            <a:pPr>
              <a:lnSpc>
                <a:spcPct val="100000"/>
              </a:lnSpc>
              <a:spcBef>
                <a:spcPts val="600"/>
              </a:spcBef>
            </a:pPr>
            <a:r>
              <a:rPr lang="en-US" altLang="zh-CN" dirty="0" smtClean="0"/>
              <a:t>±</a:t>
            </a:r>
            <a:r>
              <a:rPr lang="en-US" altLang="zh-CN" dirty="0"/>
              <a:t>I </a:t>
            </a:r>
            <a:r>
              <a:rPr lang="en-US" altLang="zh-CN" dirty="0" smtClean="0"/>
              <a:t>scheme</a:t>
            </a:r>
          </a:p>
          <a:p>
            <a:pPr>
              <a:lnSpc>
                <a:spcPct val="100000"/>
              </a:lnSpc>
              <a:spcBef>
                <a:spcPts val="600"/>
              </a:spcBef>
            </a:pPr>
            <a:endParaRPr lang="en-US" altLang="zh-CN" dirty="0"/>
          </a:p>
          <a:p>
            <a:pPr>
              <a:lnSpc>
                <a:spcPct val="100000"/>
              </a:lnSpc>
              <a:spcBef>
                <a:spcPts val="600"/>
              </a:spcBef>
            </a:pPr>
            <a:endParaRPr lang="en-US" altLang="zh-CN" dirty="0" smtClean="0"/>
          </a:p>
          <a:p>
            <a:pPr>
              <a:lnSpc>
                <a:spcPct val="100000"/>
              </a:lnSpc>
              <a:spcBef>
                <a:spcPts val="600"/>
              </a:spcBef>
            </a:pPr>
            <a:endParaRPr lang="en-US" altLang="zh-CN" dirty="0"/>
          </a:p>
          <a:p>
            <a:pPr>
              <a:lnSpc>
                <a:spcPct val="100000"/>
              </a:lnSpc>
              <a:spcBef>
                <a:spcPts val="600"/>
              </a:spcBef>
            </a:pPr>
            <a:endParaRPr lang="en-US" altLang="zh-CN" dirty="0" smtClean="0"/>
          </a:p>
          <a:p>
            <a:pPr>
              <a:lnSpc>
                <a:spcPct val="100000"/>
              </a:lnSpc>
              <a:spcBef>
                <a:spcPts val="600"/>
              </a:spcBef>
            </a:pPr>
            <a:endParaRPr lang="en-US" altLang="zh-CN" dirty="0"/>
          </a:p>
          <a:p>
            <a:pPr>
              <a:lnSpc>
                <a:spcPct val="100000"/>
              </a:lnSpc>
              <a:spcBef>
                <a:spcPts val="0"/>
              </a:spcBef>
            </a:pPr>
            <a:r>
              <a:rPr lang="en-US" altLang="zh-CN" dirty="0"/>
              <a:t>±</a:t>
            </a:r>
            <a:r>
              <a:rPr lang="en-US" altLang="zh-CN" i="1" dirty="0"/>
              <a:t>L scheme</a:t>
            </a:r>
          </a:p>
          <a:p>
            <a:pPr>
              <a:lnSpc>
                <a:spcPct val="100000"/>
              </a:lnSpc>
              <a:spcBef>
                <a:spcPts val="600"/>
              </a:spcBef>
            </a:pPr>
            <a:endParaRPr lang="en-US" altLang="zh-CN" dirty="0"/>
          </a:p>
          <a:p>
            <a:endParaRPr lang="en-US" altLang="zh-CN" dirty="0" smtClean="0"/>
          </a:p>
          <a:p>
            <a:endParaRPr lang="zh-CN" altLang="en-US" dirty="0"/>
          </a:p>
        </p:txBody>
      </p:sp>
      <p:graphicFrame>
        <p:nvGraphicFramePr>
          <p:cNvPr id="36" name="表格 35">
            <a:extLst>
              <a:ext uri="{FF2B5EF4-FFF2-40B4-BE49-F238E27FC236}">
                <a16:creationId xmlns:a16="http://schemas.microsoft.com/office/drawing/2014/main" id="{8D8FCE62-0216-44F9-95D7-E9A7169AE2D1}"/>
              </a:ext>
            </a:extLst>
          </p:cNvPr>
          <p:cNvGraphicFramePr>
            <a:graphicFrameLocks noGrp="1"/>
          </p:cNvGraphicFramePr>
          <p:nvPr>
            <p:extLst>
              <p:ext uri="{D42A27DB-BD31-4B8C-83A1-F6EECF244321}">
                <p14:modId xmlns:p14="http://schemas.microsoft.com/office/powerpoint/2010/main" val="1925258830"/>
              </p:ext>
            </p:extLst>
          </p:nvPr>
        </p:nvGraphicFramePr>
        <p:xfrm>
          <a:off x="899160" y="1287274"/>
          <a:ext cx="6903720" cy="2552700"/>
        </p:xfrm>
        <a:graphic>
          <a:graphicData uri="http://schemas.openxmlformats.org/drawingml/2006/table">
            <a:tbl>
              <a:tblPr firstRow="1" bandRow="1">
                <a:tableStyleId>{5C22544A-7EE6-4342-B048-85BDC9FD1C3A}</a:tableStyleId>
              </a:tblPr>
              <a:tblGrid>
                <a:gridCol w="621930">
                  <a:extLst>
                    <a:ext uri="{9D8B030D-6E8A-4147-A177-3AD203B41FA5}">
                      <a16:colId xmlns:a16="http://schemas.microsoft.com/office/drawing/2014/main" val="3792598812"/>
                    </a:ext>
                  </a:extLst>
                </a:gridCol>
                <a:gridCol w="589650">
                  <a:extLst>
                    <a:ext uri="{9D8B030D-6E8A-4147-A177-3AD203B41FA5}">
                      <a16:colId xmlns:a16="http://schemas.microsoft.com/office/drawing/2014/main" val="388644693"/>
                    </a:ext>
                  </a:extLst>
                </a:gridCol>
                <a:gridCol w="2903220">
                  <a:extLst>
                    <a:ext uri="{9D8B030D-6E8A-4147-A177-3AD203B41FA5}">
                      <a16:colId xmlns:a16="http://schemas.microsoft.com/office/drawing/2014/main" val="3482545359"/>
                    </a:ext>
                  </a:extLst>
                </a:gridCol>
                <a:gridCol w="2788920">
                  <a:extLst>
                    <a:ext uri="{9D8B030D-6E8A-4147-A177-3AD203B41FA5}">
                      <a16:colId xmlns:a16="http://schemas.microsoft.com/office/drawing/2014/main" val="2228522816"/>
                    </a:ext>
                  </a:extLst>
                </a:gridCol>
              </a:tblGrid>
              <a:tr h="0">
                <a:tc>
                  <a:txBody>
                    <a:bodyPr/>
                    <a:lstStyle/>
                    <a:p>
                      <a:pPr algn="ctr"/>
                      <a:r>
                        <a:rPr lang="en-US" altLang="zh-CN" sz="1100" dirty="0"/>
                        <a:t>element</a:t>
                      </a:r>
                      <a:endParaRPr lang="zh-CN" altLang="en-US" sz="1100" dirty="0"/>
                    </a:p>
                  </a:txBody>
                  <a:tcPr marL="45720" marR="45720" anchor="ctr"/>
                </a:tc>
                <a:tc>
                  <a:txBody>
                    <a:bodyPr/>
                    <a:lstStyle/>
                    <a:p>
                      <a:pPr algn="ctr"/>
                      <a:r>
                        <a:rPr lang="en-US" altLang="zh-CN" sz="1100" dirty="0"/>
                        <a:t>strength</a:t>
                      </a:r>
                      <a:endParaRPr lang="zh-CN" altLang="en-US" sz="1100" dirty="0"/>
                    </a:p>
                  </a:txBody>
                  <a:tcPr marL="45720" marR="45720" anchor="ctr"/>
                </a:tc>
                <a:tc>
                  <a:txBody>
                    <a:bodyPr/>
                    <a:lstStyle/>
                    <a:p>
                      <a:pPr algn="ctr"/>
                      <a:r>
                        <a:rPr lang="en-US" altLang="zh-CN" sz="1100" dirty="0"/>
                        <a:t>Solenoid is on</a:t>
                      </a:r>
                      <a:endParaRPr lang="zh-CN" altLang="en-US" sz="1100" dirty="0"/>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Solenoid is off</a:t>
                      </a:r>
                      <a:endParaRPr lang="zh-CN" altLang="en-US" sz="1100" dirty="0"/>
                    </a:p>
                  </a:txBody>
                  <a:tcPr marL="45720" marR="45720" anchor="ctr"/>
                </a:tc>
                <a:extLst>
                  <a:ext uri="{0D108BD9-81ED-4DB2-BD59-A6C34878D82A}">
                    <a16:rowId xmlns:a16="http://schemas.microsoft.com/office/drawing/2014/main" val="338063699"/>
                  </a:ext>
                </a:extLst>
              </a:tr>
              <a:tr h="224230">
                <a:tc>
                  <a:txBody>
                    <a:bodyPr/>
                    <a:lstStyle/>
                    <a:p>
                      <a:pPr algn="ctr"/>
                      <a:r>
                        <a:rPr lang="en-US" altLang="zh-CN" sz="1100" dirty="0"/>
                        <a:t>Sol</a:t>
                      </a:r>
                      <a:endParaRPr lang="zh-CN" altLang="en-US" sz="1100" dirty="0"/>
                    </a:p>
                  </a:txBody>
                  <a:tcPr marL="45720" marR="45720" anchor="ctr"/>
                </a:tc>
                <a:tc>
                  <a:txBody>
                    <a:bodyPr/>
                    <a:lstStyle/>
                    <a:p>
                      <a:pPr algn="ctr"/>
                      <a:r>
                        <a:rPr lang="en-US" altLang="zh-CN" sz="1100" dirty="0"/>
                        <a:t>Ks (m</a:t>
                      </a:r>
                      <a:r>
                        <a:rPr lang="en-US" altLang="zh-CN" sz="1100" baseline="30000" dirty="0"/>
                        <a:t>-1</a:t>
                      </a:r>
                      <a:r>
                        <a:rPr lang="en-US" altLang="zh-CN" sz="1100" dirty="0"/>
                        <a:t>)</a:t>
                      </a:r>
                      <a:endParaRPr lang="zh-CN" altLang="en-US" sz="1100" dirty="0"/>
                    </a:p>
                  </a:txBody>
                  <a:tcPr marL="45720" marR="45720" anchor="ctr"/>
                </a:tc>
                <a:tc>
                  <a:txBody>
                    <a:bodyPr/>
                    <a:lstStyle/>
                    <a:p>
                      <a:pPr algn="ctr"/>
                      <a:r>
                        <a:rPr lang="en-US" altLang="zh-CN" sz="1100" kern="1200" dirty="0">
                          <a:solidFill>
                            <a:schemeClr val="dk1"/>
                          </a:solidFill>
                          <a:latin typeface="+mn-lt"/>
                          <a:ea typeface="+mn-ea"/>
                          <a:cs typeface="+mn-cs"/>
                        </a:rPr>
                        <a:t>1.04668</a:t>
                      </a:r>
                      <a:endParaRPr lang="zh-CN" altLang="en-US" sz="1100" kern="1200" dirty="0">
                        <a:solidFill>
                          <a:schemeClr val="dk1"/>
                        </a:solidFill>
                        <a:latin typeface="+mn-lt"/>
                        <a:ea typeface="+mn-ea"/>
                        <a:cs typeface="+mn-cs"/>
                      </a:endParaRPr>
                    </a:p>
                  </a:txBody>
                  <a:tcPr marL="45720" marR="45720" anchor="ctr"/>
                </a:tc>
                <a:tc>
                  <a:txBody>
                    <a:bodyPr/>
                    <a:lstStyle/>
                    <a:p>
                      <a:pPr marL="0" algn="ctr" defTabSz="914400" rtl="0" eaLnBrk="1" latinLnBrk="0" hangingPunct="1"/>
                      <a:r>
                        <a:rPr lang="en-US" altLang="zh-CN" sz="1100" kern="1200" dirty="0">
                          <a:solidFill>
                            <a:schemeClr val="dk1"/>
                          </a:solidFill>
                          <a:latin typeface="+mn-lt"/>
                          <a:ea typeface="+mn-ea"/>
                          <a:cs typeface="+mn-cs"/>
                        </a:rPr>
                        <a:t>0</a:t>
                      </a:r>
                      <a:endParaRPr lang="zh-CN" altLang="en-US" sz="1100" kern="1200" dirty="0">
                        <a:solidFill>
                          <a:schemeClr val="dk1"/>
                        </a:solidFill>
                        <a:latin typeface="+mn-lt"/>
                        <a:ea typeface="+mn-ea"/>
                        <a:cs typeface="+mn-cs"/>
                      </a:endParaRPr>
                    </a:p>
                  </a:txBody>
                  <a:tcPr marL="45720" marR="45720" anchor="ctr"/>
                </a:tc>
                <a:extLst>
                  <a:ext uri="{0D108BD9-81ED-4DB2-BD59-A6C34878D82A}">
                    <a16:rowId xmlns:a16="http://schemas.microsoft.com/office/drawing/2014/main" val="834738465"/>
                  </a:ext>
                </a:extLst>
              </a:tr>
              <a:tr h="224230">
                <a:tc>
                  <a:txBody>
                    <a:bodyPr/>
                    <a:lstStyle/>
                    <a:p>
                      <a:pPr algn="ctr"/>
                      <a:r>
                        <a:rPr lang="en-US" altLang="zh-CN" sz="1100" dirty="0"/>
                        <a:t>Q1</a:t>
                      </a:r>
                      <a:endParaRPr lang="zh-CN" altLang="en-US" sz="1100" dirty="0"/>
                    </a:p>
                  </a:txBody>
                  <a:tcPr marL="45720" marR="45720" anchor="ctr"/>
                </a:tc>
                <a:tc>
                  <a:txBody>
                    <a:bodyPr/>
                    <a:lstStyle/>
                    <a:p>
                      <a:pPr algn="ctr"/>
                      <a:r>
                        <a:rPr lang="en-US" altLang="zh-CN" sz="1100" dirty="0"/>
                        <a:t>K1 (m</a:t>
                      </a:r>
                      <a:r>
                        <a:rPr lang="en-US" altLang="zh-CN" sz="1100" baseline="30000" dirty="0"/>
                        <a:t>-2</a:t>
                      </a:r>
                      <a:r>
                        <a:rPr lang="en-US" altLang="zh-CN" sz="1100" dirty="0"/>
                        <a:t>)</a:t>
                      </a:r>
                      <a:endParaRPr lang="zh-CN" altLang="en-US" sz="1100" dirty="0"/>
                    </a:p>
                  </a:txBody>
                  <a:tcPr marL="45720" marR="45720" anchor="ctr"/>
                </a:tc>
                <a:tc>
                  <a:txBody>
                    <a:bodyPr/>
                    <a:lstStyle/>
                    <a:p>
                      <a:pPr algn="ctr"/>
                      <a:r>
                        <a:rPr lang="en-US" altLang="zh-CN" sz="1100" kern="1200" dirty="0">
                          <a:solidFill>
                            <a:schemeClr val="dk1"/>
                          </a:solidFill>
                          <a:latin typeface="+mn-lt"/>
                          <a:ea typeface="+mn-ea"/>
                          <a:cs typeface="+mn-cs"/>
                        </a:rPr>
                        <a:t>1.965228</a:t>
                      </a:r>
                      <a:endParaRPr lang="zh-CN" altLang="en-US" sz="1100" dirty="0"/>
                    </a:p>
                  </a:txBody>
                  <a:tcPr marL="45720" marR="45720" anchor="ctr"/>
                </a:tc>
                <a:tc>
                  <a:txBody>
                    <a:bodyPr/>
                    <a:lstStyle/>
                    <a:p>
                      <a:pPr algn="ctr"/>
                      <a:r>
                        <a:rPr lang="en-US" altLang="zh-CN" sz="1100" kern="1200" dirty="0">
                          <a:solidFill>
                            <a:schemeClr val="dk1"/>
                          </a:solidFill>
                          <a:latin typeface="+mn-lt"/>
                          <a:ea typeface="+mn-ea"/>
                          <a:cs typeface="+mn-cs"/>
                        </a:rPr>
                        <a:t>2.293008</a:t>
                      </a:r>
                      <a:endParaRPr lang="zh-CN" altLang="en-US" sz="1100" dirty="0"/>
                    </a:p>
                  </a:txBody>
                  <a:tcPr marL="45720" marR="45720" anchor="ctr"/>
                </a:tc>
                <a:extLst>
                  <a:ext uri="{0D108BD9-81ED-4DB2-BD59-A6C34878D82A}">
                    <a16:rowId xmlns:a16="http://schemas.microsoft.com/office/drawing/2014/main" val="1483645266"/>
                  </a:ext>
                </a:extLst>
              </a:tr>
              <a:tr h="224230">
                <a:tc>
                  <a:txBody>
                    <a:bodyPr/>
                    <a:lstStyle/>
                    <a:p>
                      <a:pPr algn="ctr"/>
                      <a:r>
                        <a:rPr lang="en-US" altLang="zh-CN" sz="1100" dirty="0"/>
                        <a:t>Q2</a:t>
                      </a:r>
                      <a:endParaRPr lang="zh-CN" altLang="en-US" sz="1100" dirty="0"/>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K1 (m</a:t>
                      </a:r>
                      <a:r>
                        <a:rPr lang="en-US" altLang="zh-CN" sz="1100" baseline="30000" dirty="0"/>
                        <a:t>-2</a:t>
                      </a:r>
                      <a:r>
                        <a:rPr lang="en-US" altLang="zh-CN" sz="1100" dirty="0"/>
                        <a:t>)</a:t>
                      </a:r>
                      <a:endParaRPr lang="zh-CN" altLang="en-US" sz="1100" dirty="0"/>
                    </a:p>
                  </a:txBody>
                  <a:tcPr marL="45720" marR="45720" anchor="ctr"/>
                </a:tc>
                <a:tc>
                  <a:txBody>
                    <a:bodyPr/>
                    <a:lstStyle/>
                    <a:p>
                      <a:pPr algn="ctr"/>
                      <a:r>
                        <a:rPr lang="en-US" altLang="zh-CN" sz="1100" kern="1200" dirty="0">
                          <a:solidFill>
                            <a:schemeClr val="dk1"/>
                          </a:solidFill>
                          <a:latin typeface="+mn-lt"/>
                          <a:ea typeface="+mn-ea"/>
                          <a:cs typeface="+mn-cs"/>
                        </a:rPr>
                        <a:t>-1.857034</a:t>
                      </a:r>
                      <a:endParaRPr lang="zh-CN" altLang="en-US" sz="1100" dirty="0"/>
                    </a:p>
                  </a:txBody>
                  <a:tcPr marL="45720" marR="45720" anchor="ctr"/>
                </a:tc>
                <a:tc>
                  <a:txBody>
                    <a:bodyPr/>
                    <a:lstStyle/>
                    <a:p>
                      <a:pPr algn="ctr"/>
                      <a:r>
                        <a:rPr lang="en-US" altLang="zh-CN" sz="1100" kern="1200" dirty="0">
                          <a:solidFill>
                            <a:schemeClr val="dk1"/>
                          </a:solidFill>
                          <a:latin typeface="+mn-lt"/>
                          <a:ea typeface="+mn-ea"/>
                          <a:cs typeface="+mn-cs"/>
                        </a:rPr>
                        <a:t>-2.701243</a:t>
                      </a:r>
                      <a:endParaRPr lang="zh-CN" altLang="en-US" sz="1100" dirty="0"/>
                    </a:p>
                  </a:txBody>
                  <a:tcPr marL="45720" marR="45720" anchor="ctr"/>
                </a:tc>
                <a:extLst>
                  <a:ext uri="{0D108BD9-81ED-4DB2-BD59-A6C34878D82A}">
                    <a16:rowId xmlns:a16="http://schemas.microsoft.com/office/drawing/2014/main" val="2951482430"/>
                  </a:ext>
                </a:extLst>
              </a:tr>
              <a:tr h="224230">
                <a:tc>
                  <a:txBody>
                    <a:bodyPr/>
                    <a:lstStyle/>
                    <a:p>
                      <a:pPr algn="ctr"/>
                      <a:r>
                        <a:rPr lang="en-US" altLang="zh-CN" sz="1100" dirty="0"/>
                        <a:t>Q3</a:t>
                      </a:r>
                      <a:endParaRPr lang="zh-CN" altLang="en-US" sz="1100" dirty="0"/>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K1 (m</a:t>
                      </a:r>
                      <a:r>
                        <a:rPr lang="en-US" altLang="zh-CN" sz="1100" baseline="30000" dirty="0"/>
                        <a:t>-2</a:t>
                      </a:r>
                      <a:r>
                        <a:rPr lang="en-US" altLang="zh-CN" sz="1100" dirty="0"/>
                        <a:t>)</a:t>
                      </a:r>
                      <a:endParaRPr lang="zh-CN" altLang="en-US" sz="1100" dirty="0"/>
                    </a:p>
                  </a:txBody>
                  <a:tcPr marL="45720" marR="45720" anchor="ctr"/>
                </a:tc>
                <a:tc>
                  <a:txBody>
                    <a:bodyPr/>
                    <a:lstStyle/>
                    <a:p>
                      <a:pPr algn="ctr"/>
                      <a:r>
                        <a:rPr lang="en-US" altLang="zh-CN" sz="1100" kern="1200" dirty="0">
                          <a:solidFill>
                            <a:schemeClr val="dk1"/>
                          </a:solidFill>
                          <a:latin typeface="+mn-lt"/>
                          <a:ea typeface="+mn-ea"/>
                          <a:cs typeface="+mn-cs"/>
                        </a:rPr>
                        <a:t>2.508496</a:t>
                      </a:r>
                      <a:endParaRPr lang="zh-CN" altLang="en-US" sz="1100" dirty="0"/>
                    </a:p>
                  </a:txBody>
                  <a:tcPr marL="45720" marR="45720" anchor="ctr"/>
                </a:tc>
                <a:tc>
                  <a:txBody>
                    <a:bodyPr/>
                    <a:lstStyle/>
                    <a:p>
                      <a:pPr algn="ctr"/>
                      <a:r>
                        <a:rPr lang="en-US" altLang="zh-CN" sz="1100" kern="1200" dirty="0">
                          <a:solidFill>
                            <a:schemeClr val="dk1"/>
                          </a:solidFill>
                          <a:latin typeface="+mn-lt"/>
                          <a:ea typeface="+mn-ea"/>
                          <a:cs typeface="+mn-cs"/>
                        </a:rPr>
                        <a:t>2.915654</a:t>
                      </a:r>
                      <a:endParaRPr lang="zh-CN" altLang="en-US" sz="1100" dirty="0"/>
                    </a:p>
                  </a:txBody>
                  <a:tcPr marL="45720" marR="45720" anchor="ctr"/>
                </a:tc>
                <a:extLst>
                  <a:ext uri="{0D108BD9-81ED-4DB2-BD59-A6C34878D82A}">
                    <a16:rowId xmlns:a16="http://schemas.microsoft.com/office/drawing/2014/main" val="422080331"/>
                  </a:ext>
                </a:extLst>
              </a:tr>
              <a:tr h="224230">
                <a:tc>
                  <a:txBody>
                    <a:bodyPr/>
                    <a:lstStyle/>
                    <a:p>
                      <a:pPr algn="ctr"/>
                      <a:r>
                        <a:rPr lang="en-US" altLang="zh-CN" sz="1100" dirty="0"/>
                        <a:t>Q4</a:t>
                      </a:r>
                      <a:endParaRPr lang="zh-CN" altLang="en-US" sz="1100" dirty="0"/>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K1 (m</a:t>
                      </a:r>
                      <a:r>
                        <a:rPr lang="en-US" altLang="zh-CN" sz="1100" baseline="30000" dirty="0"/>
                        <a:t>-2</a:t>
                      </a:r>
                      <a:r>
                        <a:rPr lang="en-US" altLang="zh-CN" sz="1100" dirty="0"/>
                        <a:t>)</a:t>
                      </a:r>
                      <a:endParaRPr lang="zh-CN" altLang="en-US" sz="1100" dirty="0"/>
                    </a:p>
                  </a:txBody>
                  <a:tcPr marL="45720" marR="45720" anchor="ctr"/>
                </a:tc>
                <a:tc>
                  <a:txBody>
                    <a:bodyPr/>
                    <a:lstStyle/>
                    <a:p>
                      <a:pPr algn="ctr"/>
                      <a:r>
                        <a:rPr lang="en-US" altLang="zh-CN" sz="1100" kern="1200" dirty="0">
                          <a:solidFill>
                            <a:schemeClr val="dk1"/>
                          </a:solidFill>
                          <a:latin typeface="+mn-lt"/>
                          <a:ea typeface="+mn-ea"/>
                          <a:cs typeface="+mn-cs"/>
                        </a:rPr>
                        <a:t>-2.206878</a:t>
                      </a:r>
                      <a:endParaRPr lang="zh-CN" altLang="en-US" sz="1100" dirty="0"/>
                    </a:p>
                  </a:txBody>
                  <a:tcPr marL="45720" marR="45720" anchor="ctr"/>
                </a:tc>
                <a:tc>
                  <a:txBody>
                    <a:bodyPr/>
                    <a:lstStyle/>
                    <a:p>
                      <a:pPr algn="ctr"/>
                      <a:r>
                        <a:rPr lang="en-US" altLang="zh-CN" sz="1100" kern="1200" dirty="0">
                          <a:solidFill>
                            <a:schemeClr val="dk1"/>
                          </a:solidFill>
                          <a:latin typeface="+mn-lt"/>
                          <a:ea typeface="+mn-ea"/>
                          <a:cs typeface="+mn-cs"/>
                        </a:rPr>
                        <a:t>-0.265742</a:t>
                      </a:r>
                      <a:endParaRPr lang="zh-CN" altLang="en-US" sz="1100" dirty="0"/>
                    </a:p>
                  </a:txBody>
                  <a:tcPr marL="45720" marR="45720" anchor="ctr"/>
                </a:tc>
                <a:extLst>
                  <a:ext uri="{0D108BD9-81ED-4DB2-BD59-A6C34878D82A}">
                    <a16:rowId xmlns:a16="http://schemas.microsoft.com/office/drawing/2014/main" val="4229402920"/>
                  </a:ext>
                </a:extLst>
              </a:tr>
              <a:tr h="753800">
                <a:tc gridSpan="2">
                  <a:txBody>
                    <a:bodyPr/>
                    <a:lstStyle/>
                    <a:p>
                      <a:pPr algn="ctr"/>
                      <a:r>
                        <a:rPr lang="en-US" altLang="zh-CN" sz="1100" dirty="0"/>
                        <a:t>Transformation</a:t>
                      </a:r>
                      <a:endParaRPr lang="zh-CN" altLang="en-US" sz="1100" dirty="0"/>
                    </a:p>
                  </a:txBody>
                  <a:tcPr marL="45720" marR="45720" anchor="ctr"/>
                </a:tc>
                <a:tc hMerge="1">
                  <a:txBody>
                    <a:bodyPr/>
                    <a:lstStyle/>
                    <a:p>
                      <a:endParaRPr lang="zh-CN" altLang="en-US"/>
                    </a:p>
                  </a:txBody>
                  <a:tcPr/>
                </a:tc>
                <a:tc>
                  <a:txBody>
                    <a:bodyPr/>
                    <a:lstStyle/>
                    <a:p>
                      <a:pPr algn="ctr"/>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1.000000     0.000000     0.000000     0.000000</a:t>
                      </a:r>
                    </a:p>
                    <a:p>
                      <a:pPr algn="ctr"/>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0.000000     1.000000     0.000000     0.000000</a:t>
                      </a:r>
                    </a:p>
                    <a:p>
                      <a:pPr algn="ctr"/>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0.000000   -1.000000     0.000000</a:t>
                      </a:r>
                    </a:p>
                    <a:p>
                      <a:pPr algn="ctr"/>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0.000000     0.000000   -1.000000</a:t>
                      </a:r>
                      <a:endParaRPr lang="zh-CN" altLang="en-US" sz="1100" dirty="0"/>
                    </a:p>
                  </a:txBody>
                  <a:tcPr marL="45720" marR="45720" anchor="ctr"/>
                </a:tc>
                <a:tc>
                  <a:txBody>
                    <a:bodyPr/>
                    <a:lstStyle/>
                    <a:p>
                      <a:pPr algn="ctr"/>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1.000000     0.000000     0.000000     0.000000</a:t>
                      </a:r>
                    </a:p>
                    <a:p>
                      <a:pPr algn="ctr"/>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0.000000     1.000000     0.000000     0.000000</a:t>
                      </a:r>
                    </a:p>
                    <a:p>
                      <a:pPr algn="ctr"/>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0.000000   -1.000000     0.000000</a:t>
                      </a:r>
                    </a:p>
                    <a:p>
                      <a:pPr algn="ctr"/>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0.000000     0.000000   -1.000000</a:t>
                      </a:r>
                      <a:endParaRPr lang="zh-CN" altLang="en-US" sz="1100" dirty="0"/>
                    </a:p>
                  </a:txBody>
                  <a:tcPr marL="45720" marR="45720" anchor="ctr"/>
                </a:tc>
                <a:extLst>
                  <a:ext uri="{0D108BD9-81ED-4DB2-BD59-A6C34878D82A}">
                    <a16:rowId xmlns:a16="http://schemas.microsoft.com/office/drawing/2014/main" val="217349586"/>
                  </a:ext>
                </a:extLst>
              </a:tr>
              <a:tr h="224230">
                <a:tc gridSpan="2">
                  <a:txBody>
                    <a:bodyPr/>
                    <a:lstStyle/>
                    <a:p>
                      <a:pPr algn="ctr"/>
                      <a:r>
                        <a:rPr lang="en-US" altLang="zh-CN" sz="1100" dirty="0"/>
                        <a:t>Snake length (m)</a:t>
                      </a:r>
                      <a:endParaRPr lang="zh-CN" altLang="en-US" sz="1100" dirty="0"/>
                    </a:p>
                  </a:txBody>
                  <a:tcPr marL="68580" marR="68580" marT="34290" marB="34290" anchor="ctr"/>
                </a:tc>
                <a:tc hMerge="1">
                  <a:txBody>
                    <a:bodyPr/>
                    <a:lstStyle/>
                    <a:p>
                      <a:endParaRPr lang="zh-CN" altLang="en-US"/>
                    </a:p>
                  </a:txBody>
                  <a:tcPr/>
                </a:tc>
                <a:tc gridSpan="2">
                  <a:txBody>
                    <a:bodyPr/>
                    <a:lstStyle/>
                    <a:p>
                      <a:pPr algn="ctr"/>
                      <a:r>
                        <a:rPr lang="en-US" altLang="zh-CN" sz="1100" dirty="0"/>
                        <a:t>9.60</a:t>
                      </a:r>
                      <a:endParaRPr lang="zh-CN" altLang="en-US" sz="1100" dirty="0"/>
                    </a:p>
                  </a:txBody>
                  <a:tcPr marL="68580" marR="68580" marT="34290" marB="34290" anchor="ctr"/>
                </a:tc>
                <a:tc hMerge="1">
                  <a:txBody>
                    <a:bodyPr/>
                    <a:lstStyle/>
                    <a:p>
                      <a:endParaRPr lang="zh-CN" altLang="en-US" dirty="0"/>
                    </a:p>
                  </a:txBody>
                  <a:tcPr/>
                </a:tc>
                <a:extLst>
                  <a:ext uri="{0D108BD9-81ED-4DB2-BD59-A6C34878D82A}">
                    <a16:rowId xmlns:a16="http://schemas.microsoft.com/office/drawing/2014/main" val="349401649"/>
                  </a:ext>
                </a:extLst>
              </a:tr>
            </a:tbl>
          </a:graphicData>
        </a:graphic>
      </p:graphicFrame>
      <p:graphicFrame>
        <p:nvGraphicFramePr>
          <p:cNvPr id="37" name="表格 36">
            <a:extLst>
              <a:ext uri="{FF2B5EF4-FFF2-40B4-BE49-F238E27FC236}">
                <a16:creationId xmlns:a16="http://schemas.microsoft.com/office/drawing/2014/main" id="{356D8D64-8E30-423F-A93E-705E27F8202E}"/>
              </a:ext>
            </a:extLst>
          </p:cNvPr>
          <p:cNvGraphicFramePr>
            <a:graphicFrameLocks noGrp="1"/>
          </p:cNvGraphicFramePr>
          <p:nvPr>
            <p:extLst>
              <p:ext uri="{D42A27DB-BD31-4B8C-83A1-F6EECF244321}">
                <p14:modId xmlns:p14="http://schemas.microsoft.com/office/powerpoint/2010/main" val="1046212652"/>
              </p:ext>
            </p:extLst>
          </p:nvPr>
        </p:nvGraphicFramePr>
        <p:xfrm>
          <a:off x="899160" y="4227275"/>
          <a:ext cx="7089140" cy="2571798"/>
        </p:xfrm>
        <a:graphic>
          <a:graphicData uri="http://schemas.openxmlformats.org/drawingml/2006/table">
            <a:tbl>
              <a:tblPr firstRow="1" bandRow="1">
                <a:tableStyleId>{5C22544A-7EE6-4342-B048-85BDC9FD1C3A}</a:tableStyleId>
              </a:tblPr>
              <a:tblGrid>
                <a:gridCol w="649623">
                  <a:extLst>
                    <a:ext uri="{9D8B030D-6E8A-4147-A177-3AD203B41FA5}">
                      <a16:colId xmlns:a16="http://schemas.microsoft.com/office/drawing/2014/main" val="3792598812"/>
                    </a:ext>
                  </a:extLst>
                </a:gridCol>
                <a:gridCol w="643717">
                  <a:extLst>
                    <a:ext uri="{9D8B030D-6E8A-4147-A177-3AD203B41FA5}">
                      <a16:colId xmlns:a16="http://schemas.microsoft.com/office/drawing/2014/main" val="930537546"/>
                    </a:ext>
                  </a:extLst>
                </a:gridCol>
                <a:gridCol w="2951000">
                  <a:extLst>
                    <a:ext uri="{9D8B030D-6E8A-4147-A177-3AD203B41FA5}">
                      <a16:colId xmlns:a16="http://schemas.microsoft.com/office/drawing/2014/main" val="3482545359"/>
                    </a:ext>
                  </a:extLst>
                </a:gridCol>
                <a:gridCol w="2844800">
                  <a:extLst>
                    <a:ext uri="{9D8B030D-6E8A-4147-A177-3AD203B41FA5}">
                      <a16:colId xmlns:a16="http://schemas.microsoft.com/office/drawing/2014/main" val="2228522816"/>
                    </a:ext>
                  </a:extLst>
                </a:gridCol>
              </a:tblGrid>
              <a:tr h="0">
                <a:tc>
                  <a:txBody>
                    <a:bodyPr/>
                    <a:lstStyle/>
                    <a:p>
                      <a:pPr algn="ctr"/>
                      <a:r>
                        <a:rPr lang="en-US" altLang="zh-CN" sz="1100" dirty="0"/>
                        <a:t>element</a:t>
                      </a:r>
                      <a:endParaRPr lang="zh-CN" altLang="en-US" sz="1100" dirty="0"/>
                    </a:p>
                  </a:txBody>
                  <a:tcPr marL="68580" marR="68580" marT="34290" marB="34290" anchor="ctr"/>
                </a:tc>
                <a:tc>
                  <a:txBody>
                    <a:bodyPr/>
                    <a:lstStyle/>
                    <a:p>
                      <a:pPr algn="ctr"/>
                      <a:r>
                        <a:rPr lang="en-US" altLang="zh-CN" sz="1100" dirty="0"/>
                        <a:t>strength</a:t>
                      </a:r>
                      <a:endParaRPr lang="zh-CN" altLang="en-US" sz="1100" dirty="0"/>
                    </a:p>
                  </a:txBody>
                  <a:tcPr marL="68580" marR="68580" marT="34290" marB="34290" anchor="ctr"/>
                </a:tc>
                <a:tc>
                  <a:txBody>
                    <a:bodyPr/>
                    <a:lstStyle/>
                    <a:p>
                      <a:pPr algn="ctr"/>
                      <a:r>
                        <a:rPr lang="en-US" altLang="zh-CN" sz="1100" dirty="0"/>
                        <a:t>Snake is on</a:t>
                      </a:r>
                      <a:endParaRPr lang="zh-CN" altLang="en-US" sz="11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Snake is off</a:t>
                      </a:r>
                      <a:endParaRPr lang="zh-CN" altLang="en-US" sz="1100" dirty="0"/>
                    </a:p>
                  </a:txBody>
                  <a:tcPr marL="68580" marR="68580" marT="34290" marB="34290" anchor="ctr"/>
                </a:tc>
                <a:extLst>
                  <a:ext uri="{0D108BD9-81ED-4DB2-BD59-A6C34878D82A}">
                    <a16:rowId xmlns:a16="http://schemas.microsoft.com/office/drawing/2014/main" val="338063699"/>
                  </a:ext>
                </a:extLst>
              </a:tr>
              <a:tr h="266073">
                <a:tc>
                  <a:txBody>
                    <a:bodyPr/>
                    <a:lstStyle/>
                    <a:p>
                      <a:pPr algn="ctr"/>
                      <a:r>
                        <a:rPr lang="en-US" altLang="zh-CN" sz="1100" dirty="0"/>
                        <a:t>Sol</a:t>
                      </a:r>
                      <a:endParaRPr lang="zh-CN" altLang="en-US" sz="1100" dirty="0"/>
                    </a:p>
                  </a:txBody>
                  <a:tcPr marL="68580" marR="68580" marT="34290" marB="34290" anchor="ctr"/>
                </a:tc>
                <a:tc>
                  <a:txBody>
                    <a:bodyPr/>
                    <a:lstStyle/>
                    <a:p>
                      <a:pPr algn="ctr"/>
                      <a:r>
                        <a:rPr lang="en-US" altLang="zh-CN" sz="1100" dirty="0"/>
                        <a:t>Ks (m</a:t>
                      </a:r>
                      <a:r>
                        <a:rPr lang="en-US" altLang="zh-CN" sz="1100" baseline="30000" dirty="0"/>
                        <a:t>-1</a:t>
                      </a:r>
                      <a:r>
                        <a:rPr lang="en-US" altLang="zh-CN" sz="1100" dirty="0"/>
                        <a:t>)</a:t>
                      </a:r>
                      <a:endParaRPr lang="zh-CN" altLang="en-US" sz="1100" dirty="0"/>
                    </a:p>
                  </a:txBody>
                  <a:tcPr marL="68580" marR="68580" marT="34290" marB="34290" anchor="ctr"/>
                </a:tc>
                <a:tc>
                  <a:txBody>
                    <a:bodyPr/>
                    <a:lstStyle/>
                    <a:p>
                      <a:pPr algn="ctr"/>
                      <a:r>
                        <a:rPr lang="en-US" altLang="zh-CN" sz="1100" kern="1200" dirty="0">
                          <a:solidFill>
                            <a:schemeClr val="dk1"/>
                          </a:solidFill>
                          <a:latin typeface="+mn-lt"/>
                          <a:ea typeface="+mn-ea"/>
                          <a:cs typeface="+mn-cs"/>
                        </a:rPr>
                        <a:t>1.04668</a:t>
                      </a:r>
                      <a:endParaRPr lang="zh-CN" altLang="en-US" sz="1100" kern="1200" dirty="0">
                        <a:solidFill>
                          <a:schemeClr val="dk1"/>
                        </a:solidFill>
                        <a:latin typeface="+mn-lt"/>
                        <a:ea typeface="+mn-ea"/>
                        <a:cs typeface="+mn-cs"/>
                      </a:endParaRPr>
                    </a:p>
                  </a:txBody>
                  <a:tcPr marL="68580" marR="68580" marT="34290" marB="34290" anchor="ctr"/>
                </a:tc>
                <a:tc>
                  <a:txBody>
                    <a:bodyPr/>
                    <a:lstStyle/>
                    <a:p>
                      <a:pPr marL="0" algn="ctr" defTabSz="914400" rtl="0" eaLnBrk="1" latinLnBrk="0" hangingPunct="1"/>
                      <a:r>
                        <a:rPr lang="en-US" altLang="zh-CN" sz="1100" kern="1200" dirty="0">
                          <a:solidFill>
                            <a:schemeClr val="dk1"/>
                          </a:solidFill>
                          <a:latin typeface="+mn-lt"/>
                          <a:ea typeface="+mn-ea"/>
                          <a:cs typeface="+mn-cs"/>
                        </a:rPr>
                        <a:t>0</a:t>
                      </a:r>
                      <a:endParaRPr lang="zh-CN" altLang="en-US" sz="1100" kern="1200" dirty="0">
                        <a:solidFill>
                          <a:schemeClr val="dk1"/>
                        </a:solidFill>
                        <a:latin typeface="+mn-lt"/>
                        <a:ea typeface="+mn-ea"/>
                        <a:cs typeface="+mn-cs"/>
                      </a:endParaRPr>
                    </a:p>
                  </a:txBody>
                  <a:tcPr marL="68580" marR="68580" marT="34290" marB="34290" anchor="ctr"/>
                </a:tc>
                <a:extLst>
                  <a:ext uri="{0D108BD9-81ED-4DB2-BD59-A6C34878D82A}">
                    <a16:rowId xmlns:a16="http://schemas.microsoft.com/office/drawing/2014/main" val="834738465"/>
                  </a:ext>
                </a:extLst>
              </a:tr>
              <a:tr h="266073">
                <a:tc>
                  <a:txBody>
                    <a:bodyPr/>
                    <a:lstStyle/>
                    <a:p>
                      <a:pPr algn="ctr"/>
                      <a:r>
                        <a:rPr lang="en-US" altLang="zh-CN" sz="1100" dirty="0"/>
                        <a:t>Q1</a:t>
                      </a:r>
                      <a:endParaRPr lang="zh-CN" altLang="en-US" sz="1100" dirty="0"/>
                    </a:p>
                  </a:txBody>
                  <a:tcPr marL="68580" marR="68580" marT="34290" marB="34290" anchor="ctr"/>
                </a:tc>
                <a:tc>
                  <a:txBody>
                    <a:bodyPr/>
                    <a:lstStyle/>
                    <a:p>
                      <a:pPr algn="ctr"/>
                      <a:r>
                        <a:rPr lang="en-US" altLang="zh-CN" sz="1100" dirty="0"/>
                        <a:t>K1 (m</a:t>
                      </a:r>
                      <a:r>
                        <a:rPr lang="en-US" altLang="zh-CN" sz="1100" baseline="30000" dirty="0"/>
                        <a:t>-2</a:t>
                      </a:r>
                      <a:r>
                        <a:rPr lang="en-US" altLang="zh-CN" sz="1100" dirty="0"/>
                        <a:t>)</a:t>
                      </a:r>
                      <a:endParaRPr lang="zh-CN" altLang="en-US" sz="1100" dirty="0"/>
                    </a:p>
                  </a:txBody>
                  <a:tcPr marL="68580" marR="68580" marT="34290" marB="34290" anchor="ctr"/>
                </a:tc>
                <a:tc>
                  <a:txBody>
                    <a:bodyPr/>
                    <a:lstStyle/>
                    <a:p>
                      <a:pPr algn="ctr"/>
                      <a:r>
                        <a:rPr lang="en-US" altLang="zh-CN" sz="1100" dirty="0">
                          <a:solidFill>
                            <a:schemeClr val="dk1"/>
                          </a:solidFill>
                          <a:latin typeface="+mn-lt"/>
                          <a:ea typeface="+mn-ea"/>
                          <a:cs typeface="+mn-cs"/>
                        </a:rPr>
                        <a:t>0.931246</a:t>
                      </a:r>
                      <a:endParaRPr lang="zh-CN" altLang="en-US" sz="1100" dirty="0"/>
                    </a:p>
                  </a:txBody>
                  <a:tcPr marL="68580" marR="68580" marT="34290" marB="34290" anchor="ctr"/>
                </a:tc>
                <a:tc>
                  <a:txBody>
                    <a:bodyPr/>
                    <a:lstStyle/>
                    <a:p>
                      <a:pPr algn="ctr"/>
                      <a:r>
                        <a:rPr lang="en-US" altLang="zh-CN" sz="1100" kern="1200" dirty="0">
                          <a:solidFill>
                            <a:schemeClr val="dk1"/>
                          </a:solidFill>
                          <a:latin typeface="+mn-lt"/>
                          <a:ea typeface="+mn-ea"/>
                          <a:cs typeface="+mn-cs"/>
                        </a:rPr>
                        <a:t>0</a:t>
                      </a:r>
                      <a:endParaRPr lang="zh-CN" altLang="en-US" sz="1100" dirty="0"/>
                    </a:p>
                  </a:txBody>
                  <a:tcPr marL="68580" marR="68580" marT="34290" marB="34290" anchor="ctr"/>
                </a:tc>
                <a:extLst>
                  <a:ext uri="{0D108BD9-81ED-4DB2-BD59-A6C34878D82A}">
                    <a16:rowId xmlns:a16="http://schemas.microsoft.com/office/drawing/2014/main" val="1483645266"/>
                  </a:ext>
                </a:extLst>
              </a:tr>
              <a:tr h="266073">
                <a:tc>
                  <a:txBody>
                    <a:bodyPr/>
                    <a:lstStyle/>
                    <a:p>
                      <a:pPr algn="ctr"/>
                      <a:r>
                        <a:rPr lang="en-US" altLang="zh-CN" sz="1100" dirty="0"/>
                        <a:t>Q2</a:t>
                      </a:r>
                      <a:endParaRPr lang="zh-CN" altLang="en-US" sz="11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K1 (m</a:t>
                      </a:r>
                      <a:r>
                        <a:rPr lang="en-US" altLang="zh-CN" sz="1100" baseline="30000" dirty="0"/>
                        <a:t>-2</a:t>
                      </a:r>
                      <a:r>
                        <a:rPr lang="en-US" altLang="zh-CN" sz="1100" dirty="0"/>
                        <a:t>)</a:t>
                      </a:r>
                      <a:endParaRPr lang="zh-CN" altLang="en-US" sz="1100" dirty="0"/>
                    </a:p>
                  </a:txBody>
                  <a:tcPr marL="68580" marR="68580" marT="34290" marB="34290" anchor="ctr"/>
                </a:tc>
                <a:tc>
                  <a:txBody>
                    <a:bodyPr/>
                    <a:lstStyle/>
                    <a:p>
                      <a:pPr algn="ctr"/>
                      <a:r>
                        <a:rPr lang="en-US" altLang="zh-CN" sz="1100" dirty="0">
                          <a:solidFill>
                            <a:schemeClr val="dk1"/>
                          </a:solidFill>
                          <a:latin typeface="+mn-lt"/>
                          <a:ea typeface="+mn-ea"/>
                          <a:cs typeface="+mn-cs"/>
                        </a:rPr>
                        <a:t>-0.612851 </a:t>
                      </a:r>
                      <a:endParaRPr lang="zh-CN" altLang="en-US" sz="1100" dirty="0"/>
                    </a:p>
                  </a:txBody>
                  <a:tcPr marL="68580" marR="68580" marT="34290" marB="34290" anchor="ctr"/>
                </a:tc>
                <a:tc>
                  <a:txBody>
                    <a:bodyPr/>
                    <a:lstStyle/>
                    <a:p>
                      <a:pPr algn="ctr"/>
                      <a:r>
                        <a:rPr lang="en-US" altLang="zh-CN" sz="1100" kern="1200" dirty="0">
                          <a:solidFill>
                            <a:schemeClr val="dk1"/>
                          </a:solidFill>
                          <a:latin typeface="+mn-lt"/>
                          <a:ea typeface="+mn-ea"/>
                          <a:cs typeface="+mn-cs"/>
                        </a:rPr>
                        <a:t>0</a:t>
                      </a:r>
                      <a:endParaRPr lang="zh-CN" altLang="en-US" sz="1100" dirty="0"/>
                    </a:p>
                  </a:txBody>
                  <a:tcPr marL="68580" marR="68580" marT="34290" marB="34290" anchor="ctr"/>
                </a:tc>
                <a:extLst>
                  <a:ext uri="{0D108BD9-81ED-4DB2-BD59-A6C34878D82A}">
                    <a16:rowId xmlns:a16="http://schemas.microsoft.com/office/drawing/2014/main" val="2951482430"/>
                  </a:ext>
                </a:extLst>
              </a:tr>
              <a:tr h="266073">
                <a:tc>
                  <a:txBody>
                    <a:bodyPr/>
                    <a:lstStyle/>
                    <a:p>
                      <a:pPr algn="ctr"/>
                      <a:r>
                        <a:rPr lang="en-US" altLang="zh-CN" sz="1100" dirty="0"/>
                        <a:t>Q3</a:t>
                      </a:r>
                      <a:endParaRPr lang="zh-CN" altLang="en-US" sz="11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K1 (m</a:t>
                      </a:r>
                      <a:r>
                        <a:rPr lang="en-US" altLang="zh-CN" sz="1100" baseline="30000" dirty="0"/>
                        <a:t>-2</a:t>
                      </a:r>
                      <a:r>
                        <a:rPr lang="en-US" altLang="zh-CN" sz="1100" dirty="0"/>
                        <a:t>)</a:t>
                      </a:r>
                      <a:endParaRPr lang="zh-CN" altLang="en-US" sz="1100" dirty="0"/>
                    </a:p>
                  </a:txBody>
                  <a:tcPr marL="68580" marR="68580" marT="34290" marB="34290" anchor="ctr"/>
                </a:tc>
                <a:tc>
                  <a:txBody>
                    <a:bodyPr/>
                    <a:lstStyle/>
                    <a:p>
                      <a:pPr algn="ctr"/>
                      <a:r>
                        <a:rPr lang="en-US" altLang="zh-CN" sz="1100" dirty="0">
                          <a:solidFill>
                            <a:schemeClr val="dk1"/>
                          </a:solidFill>
                          <a:latin typeface="+mn-lt"/>
                          <a:ea typeface="+mn-ea"/>
                          <a:cs typeface="+mn-cs"/>
                        </a:rPr>
                        <a:t>2.952786</a:t>
                      </a:r>
                      <a:endParaRPr lang="zh-CN" altLang="en-US" sz="1100" dirty="0"/>
                    </a:p>
                  </a:txBody>
                  <a:tcPr marL="68580" marR="68580" marT="34290" marB="34290" anchor="ctr"/>
                </a:tc>
                <a:tc>
                  <a:txBody>
                    <a:bodyPr/>
                    <a:lstStyle/>
                    <a:p>
                      <a:pPr algn="ctr"/>
                      <a:r>
                        <a:rPr lang="en-US" altLang="zh-CN" sz="1100" kern="1200" dirty="0">
                          <a:solidFill>
                            <a:schemeClr val="dk1"/>
                          </a:solidFill>
                          <a:latin typeface="+mn-lt"/>
                          <a:ea typeface="+mn-ea"/>
                          <a:cs typeface="+mn-cs"/>
                        </a:rPr>
                        <a:t>0</a:t>
                      </a:r>
                      <a:endParaRPr lang="zh-CN" altLang="en-US" sz="1100" dirty="0"/>
                    </a:p>
                  </a:txBody>
                  <a:tcPr marL="68580" marR="68580" marT="34290" marB="34290" anchor="ctr"/>
                </a:tc>
                <a:extLst>
                  <a:ext uri="{0D108BD9-81ED-4DB2-BD59-A6C34878D82A}">
                    <a16:rowId xmlns:a16="http://schemas.microsoft.com/office/drawing/2014/main" val="422080331"/>
                  </a:ext>
                </a:extLst>
              </a:tr>
              <a:tr h="266073">
                <a:tc>
                  <a:txBody>
                    <a:bodyPr/>
                    <a:lstStyle/>
                    <a:p>
                      <a:pPr algn="ctr"/>
                      <a:r>
                        <a:rPr lang="en-US" altLang="zh-CN" sz="1100" dirty="0"/>
                        <a:t>Q4</a:t>
                      </a:r>
                      <a:endParaRPr lang="zh-CN" altLang="en-US" sz="11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t>K1 (m</a:t>
                      </a:r>
                      <a:r>
                        <a:rPr lang="en-US" altLang="zh-CN" sz="1100" baseline="30000" dirty="0"/>
                        <a:t>-2</a:t>
                      </a:r>
                      <a:r>
                        <a:rPr lang="en-US" altLang="zh-CN" sz="1100" dirty="0"/>
                        <a:t>)</a:t>
                      </a:r>
                      <a:endParaRPr lang="zh-CN" altLang="en-US" sz="1100" dirty="0"/>
                    </a:p>
                  </a:txBody>
                  <a:tcPr marL="68580" marR="68580" marT="34290" marB="34290" anchor="ctr"/>
                </a:tc>
                <a:tc>
                  <a:txBody>
                    <a:bodyPr/>
                    <a:lstStyle/>
                    <a:p>
                      <a:pPr algn="ctr"/>
                      <a:r>
                        <a:rPr lang="en-US" altLang="zh-CN" sz="1100" dirty="0">
                          <a:solidFill>
                            <a:schemeClr val="dk1"/>
                          </a:solidFill>
                          <a:latin typeface="+mn-lt"/>
                          <a:ea typeface="+mn-ea"/>
                          <a:cs typeface="+mn-cs"/>
                        </a:rPr>
                        <a:t>-2.852517</a:t>
                      </a:r>
                    </a:p>
                  </a:txBody>
                  <a:tcPr marL="68580" marR="68580" marT="34290" marB="34290" anchor="ctr"/>
                </a:tc>
                <a:tc>
                  <a:txBody>
                    <a:bodyPr/>
                    <a:lstStyle/>
                    <a:p>
                      <a:pPr algn="ctr"/>
                      <a:r>
                        <a:rPr lang="en-US" altLang="zh-CN" sz="1100" kern="1200" dirty="0">
                          <a:solidFill>
                            <a:schemeClr val="dk1"/>
                          </a:solidFill>
                          <a:latin typeface="+mn-lt"/>
                          <a:ea typeface="+mn-ea"/>
                          <a:cs typeface="+mn-cs"/>
                        </a:rPr>
                        <a:t>0</a:t>
                      </a:r>
                      <a:endParaRPr lang="zh-CN" altLang="en-US" sz="1100" dirty="0"/>
                    </a:p>
                  </a:txBody>
                  <a:tcPr marL="68580" marR="68580" marT="34290" marB="34290" anchor="ctr"/>
                </a:tc>
                <a:extLst>
                  <a:ext uri="{0D108BD9-81ED-4DB2-BD59-A6C34878D82A}">
                    <a16:rowId xmlns:a16="http://schemas.microsoft.com/office/drawing/2014/main" val="4229402920"/>
                  </a:ext>
                </a:extLst>
              </a:tr>
              <a:tr h="708908">
                <a:tc gridSpan="2">
                  <a:txBody>
                    <a:bodyPr/>
                    <a:lstStyle/>
                    <a:p>
                      <a:pPr algn="ctr"/>
                      <a:r>
                        <a:rPr lang="en-US" altLang="zh-CN" sz="1100" dirty="0"/>
                        <a:t>Transformation</a:t>
                      </a:r>
                      <a:endParaRPr lang="zh-CN" altLang="en-US" sz="1100" dirty="0"/>
                    </a:p>
                  </a:txBody>
                  <a:tcPr marL="68580" marR="68580" marT="34290" marB="34290" anchor="ctr"/>
                </a:tc>
                <a:tc hMerge="1">
                  <a:txBody>
                    <a:bodyPr/>
                    <a:lstStyle/>
                    <a:p>
                      <a:endParaRPr lang="zh-CN" altLang="en-US"/>
                    </a:p>
                  </a:txBody>
                  <a:tcPr/>
                </a:tc>
                <a:tc>
                  <a:txBody>
                    <a:bodyPr/>
                    <a:lstStyle/>
                    <a:p>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1.000000     9.750000     0.000000     0.000000</a:t>
                      </a:r>
                    </a:p>
                    <a:p>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0.000000     1.000000     0.000000     0.000000</a:t>
                      </a:r>
                    </a:p>
                    <a:p>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0.000000   -1.000000   -9.750000</a:t>
                      </a:r>
                    </a:p>
                    <a:p>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0.000000     0.000000   -1.000000</a:t>
                      </a:r>
                      <a:endParaRPr lang="zh-CN" altLang="en-US" sz="1100" dirty="0"/>
                    </a:p>
                  </a:txBody>
                  <a:tcPr marL="68580" marR="68580" marT="34290" marB="34290" anchor="ctr"/>
                </a:tc>
                <a:tc>
                  <a:txBody>
                    <a:bodyPr/>
                    <a:lstStyle/>
                    <a:p>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1.000000     9.750000     0.000000     0.000000</a:t>
                      </a:r>
                    </a:p>
                    <a:p>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0.000000     1.000000     0.000000     0.000000</a:t>
                      </a:r>
                    </a:p>
                    <a:p>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0.000000     0.000000     1.000000     9.750000</a:t>
                      </a:r>
                    </a:p>
                    <a:p>
                      <a:r>
                        <a:rPr lang="zh-CN" altLang="en-US" sz="1100" kern="1200" dirty="0">
                          <a:solidFill>
                            <a:schemeClr val="dk1"/>
                          </a:solidFill>
                          <a:latin typeface="+mn-lt"/>
                          <a:ea typeface="+mn-ea"/>
                          <a:cs typeface="+mn-cs"/>
                        </a:rPr>
                        <a:t> </a:t>
                      </a:r>
                      <a:r>
                        <a:rPr lang="en-US" altLang="zh-CN" sz="1100" kern="1200" dirty="0">
                          <a:solidFill>
                            <a:schemeClr val="dk1"/>
                          </a:solidFill>
                          <a:latin typeface="+mn-lt"/>
                          <a:ea typeface="+mn-ea"/>
                          <a:cs typeface="+mn-cs"/>
                        </a:rPr>
                        <a:t>0.000000     0.000000     0.000000     1.000000</a:t>
                      </a:r>
                      <a:endParaRPr lang="zh-CN" altLang="en-US" sz="1100" dirty="0"/>
                    </a:p>
                  </a:txBody>
                  <a:tcPr marL="68580" marR="68580" marT="34290" marB="34290" anchor="ctr"/>
                </a:tc>
                <a:extLst>
                  <a:ext uri="{0D108BD9-81ED-4DB2-BD59-A6C34878D82A}">
                    <a16:rowId xmlns:a16="http://schemas.microsoft.com/office/drawing/2014/main" val="217349586"/>
                  </a:ext>
                </a:extLst>
              </a:tr>
              <a:tr h="266073">
                <a:tc gridSpan="2">
                  <a:txBody>
                    <a:bodyPr/>
                    <a:lstStyle/>
                    <a:p>
                      <a:pPr algn="ctr"/>
                      <a:r>
                        <a:rPr lang="en-US" altLang="zh-CN" sz="1100" dirty="0"/>
                        <a:t>Snake length (m)</a:t>
                      </a:r>
                      <a:endParaRPr lang="zh-CN" altLang="en-US" sz="1100" dirty="0"/>
                    </a:p>
                  </a:txBody>
                  <a:tcPr marL="68580" marR="68580" marT="34290" marB="34290" anchor="ctr"/>
                </a:tc>
                <a:tc hMerge="1">
                  <a:txBody>
                    <a:bodyPr/>
                    <a:lstStyle/>
                    <a:p>
                      <a:endParaRPr lang="zh-CN" altLang="en-US"/>
                    </a:p>
                  </a:txBody>
                  <a:tcPr/>
                </a:tc>
                <a:tc gridSpan="2">
                  <a:txBody>
                    <a:bodyPr/>
                    <a:lstStyle/>
                    <a:p>
                      <a:pPr algn="ctr"/>
                      <a:r>
                        <a:rPr lang="en-US" altLang="zh-CN" sz="1100" dirty="0"/>
                        <a:t>9.75</a:t>
                      </a:r>
                      <a:endParaRPr lang="zh-CN" altLang="en-US" sz="1100" dirty="0"/>
                    </a:p>
                  </a:txBody>
                  <a:tcPr marL="68580" marR="68580" marT="34290" marB="34290" anchor="ctr"/>
                </a:tc>
                <a:tc hMerge="1">
                  <a:txBody>
                    <a:bodyPr/>
                    <a:lstStyle/>
                    <a:p>
                      <a:endParaRPr lang="zh-CN" altLang="en-US" dirty="0"/>
                    </a:p>
                  </a:txBody>
                  <a:tcPr/>
                </a:tc>
                <a:extLst>
                  <a:ext uri="{0D108BD9-81ED-4DB2-BD59-A6C34878D82A}">
                    <a16:rowId xmlns:a16="http://schemas.microsoft.com/office/drawing/2014/main" val="349401649"/>
                  </a:ext>
                </a:extLst>
              </a:tr>
            </a:tbl>
          </a:graphicData>
        </a:graphic>
      </p:graphicFrame>
    </p:spTree>
    <p:extLst>
      <p:ext uri="{BB962C8B-B14F-4D97-AF65-F5344CB8AC3E}">
        <p14:creationId xmlns:p14="http://schemas.microsoft.com/office/powerpoint/2010/main" val="2367552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smtClean="0">
                <a:solidFill>
                  <a:srgbClr val="7030A0"/>
                </a:solidFill>
              </a:rPr>
              <a:t>Electron Beam Polarization</a:t>
            </a:r>
            <a:endParaRPr lang="zh-CN" altLang="en-US" dirty="0"/>
          </a:p>
        </p:txBody>
      </p:sp>
      <p:sp>
        <p:nvSpPr>
          <p:cNvPr id="3" name="内容占位符 2"/>
          <p:cNvSpPr>
            <a:spLocks noGrp="1"/>
          </p:cNvSpPr>
          <p:nvPr>
            <p:ph idx="1"/>
          </p:nvPr>
        </p:nvSpPr>
        <p:spPr>
          <a:xfrm>
            <a:off x="487683" y="899973"/>
            <a:ext cx="8220890" cy="5203130"/>
          </a:xfrm>
        </p:spPr>
        <p:txBody>
          <a:bodyPr/>
          <a:lstStyle/>
          <a:p>
            <a:r>
              <a:rPr lang="en-US" altLang="zh-CN" dirty="0"/>
              <a:t>Result of ±L </a:t>
            </a:r>
            <a:r>
              <a:rPr lang="en-US" altLang="zh-CN" dirty="0" smtClean="0"/>
              <a:t>scheme</a:t>
            </a:r>
          </a:p>
          <a:p>
            <a:endParaRPr lang="en-US" altLang="zh-CN" i="1" dirty="0"/>
          </a:p>
        </p:txBody>
      </p:sp>
      <p:pic>
        <p:nvPicPr>
          <p:cNvPr id="4" name="图片 3">
            <a:extLst>
              <a:ext uri="{FF2B5EF4-FFF2-40B4-BE49-F238E27FC236}">
                <a16:creationId xmlns:a16="http://schemas.microsoft.com/office/drawing/2014/main" id="{183D917F-AB42-44E6-BDF1-E4A9832D7A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12" y="1382736"/>
            <a:ext cx="4968552" cy="3374282"/>
          </a:xfrm>
          <a:prstGeom prst="rect">
            <a:avLst/>
          </a:prstGeom>
        </p:spPr>
      </p:pic>
      <p:sp>
        <p:nvSpPr>
          <p:cNvPr id="5" name="文本框 4">
            <a:extLst>
              <a:ext uri="{FF2B5EF4-FFF2-40B4-BE49-F238E27FC236}">
                <a16:creationId xmlns:a16="http://schemas.microsoft.com/office/drawing/2014/main" id="{DEAE7DAB-5EF4-4C27-BFA4-1FD0C8D5DA65}"/>
              </a:ext>
            </a:extLst>
          </p:cNvPr>
          <p:cNvSpPr txBox="1"/>
          <p:nvPr/>
        </p:nvSpPr>
        <p:spPr>
          <a:xfrm>
            <a:off x="446880" y="4881990"/>
            <a:ext cx="4680519" cy="715581"/>
          </a:xfrm>
          <a:prstGeom prst="rect">
            <a:avLst/>
          </a:prstGeom>
          <a:noFill/>
        </p:spPr>
        <p:txBody>
          <a:bodyPr wrap="square" lIns="68580" tIns="34290" rIns="68580" bIns="34290" rtlCol="0">
            <a:spAutoFit/>
          </a:bodyPr>
          <a:lstStyle/>
          <a:p>
            <a:pPr algn="just"/>
            <a:r>
              <a:rPr lang="en-US" altLang="zh-CN" sz="1400" dirty="0">
                <a:latin typeface="Times New Roman" panose="02020603050405020304" pitchFamily="18" charset="0"/>
                <a:cs typeface="Times New Roman" panose="02020603050405020304" pitchFamily="18" charset="0"/>
              </a:rPr>
              <a:t>E=2.20365GeV,  Vs=5, imperfect spin resonance.</a:t>
            </a:r>
            <a:r>
              <a:rPr lang="zh-CN" altLang="en-US" sz="1400" dirty="0">
                <a:latin typeface="Times New Roman" panose="02020603050405020304" pitchFamily="18" charset="0"/>
                <a:cs typeface="Times New Roman" panose="02020603050405020304" pitchFamily="18" charset="0"/>
              </a:rPr>
              <a:t>①</a:t>
            </a:r>
            <a:r>
              <a:rPr lang="en-US" altLang="zh-CN" sz="1400" dirty="0">
                <a:latin typeface="Times New Roman" panose="02020603050405020304" pitchFamily="18" charset="0"/>
                <a:cs typeface="Times New Roman" panose="02020603050405020304" pitchFamily="18" charset="0"/>
              </a:rPr>
              <a:t>no snake, and </a:t>
            </a:r>
            <a:r>
              <a:rPr lang="zh-CN" altLang="en-US" sz="1400" dirty="0">
                <a:latin typeface="Times New Roman" panose="02020603050405020304" pitchFamily="18" charset="0"/>
                <a:cs typeface="Times New Roman" panose="02020603050405020304" pitchFamily="18" charset="0"/>
              </a:rPr>
              <a:t>②</a:t>
            </a:r>
            <a:r>
              <a:rPr lang="en-US" altLang="zh-CN" sz="1400" dirty="0">
                <a:latin typeface="Times New Roman" panose="02020603050405020304" pitchFamily="18" charset="0"/>
                <a:cs typeface="Times New Roman" panose="02020603050405020304" pitchFamily="18" charset="0"/>
              </a:rPr>
              <a:t>five snakes, spin tracking of 50 particles with Gaussian distribution for 50000 turns. Initial polarization is 0.88.</a:t>
            </a:r>
            <a:endParaRPr lang="zh-CN" altLang="en-US" sz="1400" dirty="0">
              <a:latin typeface="Times New Roman" panose="02020603050405020304" pitchFamily="18" charset="0"/>
              <a:cs typeface="Times New Roman" panose="02020603050405020304" pitchFamily="18" charset="0"/>
            </a:endParaRPr>
          </a:p>
        </p:txBody>
      </p:sp>
      <p:sp>
        <p:nvSpPr>
          <p:cNvPr id="6" name="内容占位符 3"/>
          <p:cNvSpPr txBox="1">
            <a:spLocks/>
          </p:cNvSpPr>
          <p:nvPr/>
        </p:nvSpPr>
        <p:spPr>
          <a:xfrm>
            <a:off x="4823520" y="2035589"/>
            <a:ext cx="3925856" cy="3394472"/>
          </a:xfrm>
          <a:prstGeom prst="rect">
            <a:avLst/>
          </a:prstGeom>
        </p:spPr>
        <p:txBody>
          <a:bodyPr vert="horz" lIns="91440" tIns="45720" rIns="91440" bIns="45720" rtlCol="0">
            <a:normAutofit lnSpcReduction="10000"/>
          </a:bodyPr>
          <a:lstStyle>
            <a:lvl1pPr marL="357188" indent="-357188" algn="just" defTabSz="914400" rtl="0" eaLnBrk="1" latinLnBrk="0" hangingPunct="1">
              <a:lnSpc>
                <a:spcPct val="110000"/>
              </a:lnSpc>
              <a:spcBef>
                <a:spcPts val="1800"/>
              </a:spcBef>
              <a:spcAft>
                <a:spcPts val="0"/>
              </a:spcAft>
              <a:buClr>
                <a:schemeClr val="accent1">
                  <a:lumMod val="75000"/>
                </a:schemeClr>
              </a:buClr>
              <a:buSzPct val="70000"/>
              <a:buFont typeface="Wingdings" panose="05000000000000000000" pitchFamily="2" charset="2"/>
              <a:buChar char="m"/>
              <a:defRPr sz="2800" kern="1200" baseline="0">
                <a:solidFill>
                  <a:srgbClr val="002060"/>
                </a:solidFill>
                <a:latin typeface="Times New Roman" panose="02020603050405020304" pitchFamily="18" charset="0"/>
                <a:ea typeface="华文中宋" panose="02010600040101010101" pitchFamily="2" charset="-122"/>
                <a:cs typeface="Times New Roman" panose="02020603050405020304" pitchFamily="18" charset="0"/>
              </a:defRPr>
            </a:lvl1pPr>
            <a:lvl2pPr marL="612000" indent="-357188" algn="just" defTabSz="914400" rtl="0" eaLnBrk="1" latinLnBrk="0" hangingPunct="1">
              <a:lnSpc>
                <a:spcPct val="130000"/>
              </a:lnSpc>
              <a:spcBef>
                <a:spcPts val="600"/>
              </a:spcBef>
              <a:spcAft>
                <a:spcPts val="0"/>
              </a:spcAft>
              <a:buClr>
                <a:srgbClr val="002060"/>
              </a:buClr>
              <a:buSzPct val="60000"/>
              <a:buFont typeface="Wingdings" panose="05000000000000000000" pitchFamily="2" charset="2"/>
              <a:buChar char="Ø"/>
              <a:defRPr sz="2400" kern="1200" baseline="0">
                <a:solidFill>
                  <a:srgbClr val="7030A0"/>
                </a:solidFill>
                <a:latin typeface="Eras Medium ITC" panose="020B0602030504020804" pitchFamily="34" charset="0"/>
                <a:ea typeface="华文仿宋" panose="02010600040101010101" pitchFamily="2" charset="-122"/>
                <a:cs typeface="Times New Roman" panose="02020603050405020304" pitchFamily="18"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200" dirty="0" smtClean="0">
                <a:solidFill>
                  <a:srgbClr val="FF0000"/>
                </a:solidFill>
              </a:rPr>
              <a:t>Question to communicate: </a:t>
            </a:r>
          </a:p>
          <a:p>
            <a:pPr lvl="1"/>
            <a:r>
              <a:rPr lang="en-US" altLang="zh-CN" sz="2000" i="1" dirty="0" smtClean="0">
                <a:solidFill>
                  <a:srgbClr val="FF0000"/>
                </a:solidFill>
              </a:rPr>
              <a:t>±I or ±L form? </a:t>
            </a:r>
            <a:r>
              <a:rPr lang="en-US" altLang="zh-CN" sz="1800" i="1" dirty="0" smtClean="0">
                <a:solidFill>
                  <a:srgbClr val="FF0000"/>
                </a:solidFill>
              </a:rPr>
              <a:t>Which is better for snakes?</a:t>
            </a:r>
          </a:p>
          <a:p>
            <a:pPr lvl="1"/>
            <a:r>
              <a:rPr lang="en-US" altLang="zh-CN" sz="2000" dirty="0" smtClean="0">
                <a:solidFill>
                  <a:srgbClr val="002060"/>
                </a:solidFill>
                <a:latin typeface="Times New Roman" panose="02020603050405020304" pitchFamily="18" charset="0"/>
              </a:rPr>
              <a:t>Several machines used ±L scheme.</a:t>
            </a:r>
          </a:p>
          <a:p>
            <a:pPr lvl="1"/>
            <a:r>
              <a:rPr lang="en-US" altLang="zh-CN" sz="2000" dirty="0" smtClean="0">
                <a:solidFill>
                  <a:srgbClr val="002060"/>
                </a:solidFill>
                <a:latin typeface="Times New Roman" panose="02020603050405020304" pitchFamily="18" charset="0"/>
              </a:rPr>
              <a:t>±I scheme may be better in beam dynamics because of</a:t>
            </a:r>
            <a:r>
              <a:rPr lang="zh-CN" altLang="en-US" sz="2000" dirty="0" smtClean="0">
                <a:solidFill>
                  <a:srgbClr val="002060"/>
                </a:solidFill>
                <a:latin typeface="Times New Roman" panose="02020603050405020304" pitchFamily="18" charset="0"/>
              </a:rPr>
              <a:t> </a:t>
            </a:r>
            <a:r>
              <a:rPr lang="en-US" altLang="zh-CN" sz="2000" dirty="0" smtClean="0">
                <a:solidFill>
                  <a:srgbClr val="002060"/>
                </a:solidFill>
                <a:latin typeface="Times New Roman" panose="02020603050405020304" pitchFamily="18" charset="0"/>
              </a:rPr>
              <a:t>the spin transparent issue.</a:t>
            </a:r>
            <a:endParaRPr lang="zh-CN" altLang="en-US" sz="2000" dirty="0">
              <a:solidFill>
                <a:srgbClr val="002060"/>
              </a:solidFill>
              <a:latin typeface="Times New Roman" panose="02020603050405020304" pitchFamily="18" charset="0"/>
            </a:endParaRPr>
          </a:p>
        </p:txBody>
      </p:sp>
      <p:sp>
        <p:nvSpPr>
          <p:cNvPr id="7" name="文本框 6"/>
          <p:cNvSpPr txBox="1"/>
          <p:nvPr/>
        </p:nvSpPr>
        <p:spPr>
          <a:xfrm>
            <a:off x="7439402" y="5710504"/>
            <a:ext cx="1309974"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r>
              <a:rPr lang="en-US" altLang="zh-CN" sz="1400" dirty="0" err="1" smtClean="0">
                <a:latin typeface="Arial" panose="020B0604020202020204" pitchFamily="34" charset="0"/>
                <a:ea typeface="微软雅黑" panose="020B0503020204020204" pitchFamily="34" charset="-122"/>
              </a:rPr>
              <a:t>Dr</a:t>
            </a:r>
            <a:r>
              <a:rPr lang="en-US" altLang="zh-CN" sz="1400" dirty="0" smtClean="0">
                <a:latin typeface="Arial" panose="020B0604020202020204" pitchFamily="34" charset="0"/>
                <a:ea typeface="微软雅黑" panose="020B0503020204020204" pitchFamily="34" charset="-122"/>
              </a:rPr>
              <a:t> </a:t>
            </a:r>
            <a:r>
              <a:rPr lang="en-US" altLang="zh-CN" sz="1400" dirty="0" err="1" smtClean="0">
                <a:latin typeface="Arial" panose="020B0604020202020204" pitchFamily="34" charset="0"/>
                <a:ea typeface="微软雅黑" panose="020B0503020204020204" pitchFamily="34" charset="-122"/>
              </a:rPr>
              <a:t>Jieqin</a:t>
            </a:r>
            <a:r>
              <a:rPr lang="en-US" altLang="zh-CN" sz="1400" dirty="0" smtClean="0">
                <a:latin typeface="Arial" panose="020B0604020202020204" pitchFamily="34" charset="0"/>
                <a:ea typeface="微软雅黑" panose="020B0503020204020204" pitchFamily="34" charset="-122"/>
              </a:rPr>
              <a:t> Lan</a:t>
            </a:r>
            <a:endParaRPr lang="zh-CN" alt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796647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0" dirty="0" smtClean="0">
                <a:solidFill>
                  <a:srgbClr val="002060"/>
                </a:solidFill>
              </a:rPr>
              <a:t>Accelerator Technologies: </a:t>
            </a:r>
            <a:r>
              <a:rPr lang="en-US" altLang="zh-CN" sz="3200" b="0" dirty="0" smtClean="0">
                <a:solidFill>
                  <a:srgbClr val="7030A0"/>
                </a:solidFill>
              </a:rPr>
              <a:t>Feedback</a:t>
            </a:r>
            <a:endParaRPr lang="en-US" altLang="zh-CN" sz="3200" b="0" dirty="0">
              <a:solidFill>
                <a:srgbClr val="7030A0"/>
              </a:solidFill>
            </a:endParaRPr>
          </a:p>
        </p:txBody>
      </p:sp>
      <p:sp>
        <p:nvSpPr>
          <p:cNvPr id="3" name="内容占位符 2"/>
          <p:cNvSpPr>
            <a:spLocks noGrp="1"/>
          </p:cNvSpPr>
          <p:nvPr>
            <p:ph idx="1"/>
          </p:nvPr>
        </p:nvSpPr>
        <p:spPr/>
        <p:txBody>
          <a:bodyPr>
            <a:normAutofit lnSpcReduction="10000"/>
          </a:bodyPr>
          <a:lstStyle/>
          <a:p>
            <a:r>
              <a:rPr lang="en-US" altLang="zh-CN" dirty="0"/>
              <a:t>Impedance and Collective </a:t>
            </a:r>
            <a:r>
              <a:rPr lang="en-US" altLang="zh-CN" dirty="0" smtClean="0"/>
              <a:t>Effects</a:t>
            </a:r>
          </a:p>
          <a:p>
            <a:pPr lvl="1"/>
            <a:r>
              <a:rPr lang="en-US" altLang="zh-CN" dirty="0"/>
              <a:t>Characteristics for Super Tau-Charm Factory beam</a:t>
            </a:r>
          </a:p>
          <a:p>
            <a:pPr lvl="2"/>
            <a:r>
              <a:rPr lang="en-US" altLang="zh-CN" dirty="0"/>
              <a:t>High Current</a:t>
            </a:r>
            <a:r>
              <a:rPr lang="zh-CN" altLang="en-US" dirty="0"/>
              <a:t>：</a:t>
            </a:r>
            <a:r>
              <a:rPr lang="en-US" altLang="zh-CN" dirty="0"/>
              <a:t>~2A; (compared to light sources)</a:t>
            </a:r>
          </a:p>
          <a:p>
            <a:pPr lvl="2"/>
            <a:r>
              <a:rPr lang="en-US" altLang="zh-CN" dirty="0"/>
              <a:t>Low Energy (compared to B factory, FCC-</a:t>
            </a:r>
            <a:r>
              <a:rPr lang="en-US" altLang="zh-CN" dirty="0" err="1"/>
              <a:t>ee</a:t>
            </a:r>
            <a:r>
              <a:rPr lang="en-US" altLang="zh-CN" dirty="0"/>
              <a:t>/CEPC…)</a:t>
            </a:r>
          </a:p>
          <a:p>
            <a:pPr lvl="2"/>
            <a:r>
              <a:rPr lang="en-US" altLang="zh-CN" dirty="0" smtClean="0"/>
              <a:t>Single Bunch: TMCI</a:t>
            </a:r>
            <a:r>
              <a:rPr lang="en-US" altLang="zh-CN" dirty="0"/>
              <a:t>, IBS, </a:t>
            </a:r>
            <a:r>
              <a:rPr lang="en-US" altLang="zh-CN" dirty="0" smtClean="0"/>
              <a:t>etc.</a:t>
            </a:r>
            <a:r>
              <a:rPr lang="zh-CN" altLang="en-US" dirty="0" smtClean="0"/>
              <a:t>；</a:t>
            </a:r>
            <a:r>
              <a:rPr lang="en-US" altLang="zh-CN" dirty="0" smtClean="0"/>
              <a:t>Multi-bunch: Coupled-Bunch </a:t>
            </a:r>
            <a:r>
              <a:rPr lang="en-US" altLang="zh-CN" dirty="0"/>
              <a:t>Instability, HOM, </a:t>
            </a:r>
            <a:r>
              <a:rPr lang="en-US" altLang="zh-CN" dirty="0" smtClean="0"/>
              <a:t>etc</a:t>
            </a:r>
            <a:r>
              <a:rPr lang="en-US" altLang="zh-CN" dirty="0"/>
              <a:t>. </a:t>
            </a:r>
          </a:p>
          <a:p>
            <a:pPr>
              <a:lnSpc>
                <a:spcPct val="90000"/>
              </a:lnSpc>
            </a:pPr>
            <a:r>
              <a:rPr lang="en-US" altLang="ja-JP" sz="2700" dirty="0"/>
              <a:t>Beam Feedback system should handle: </a:t>
            </a:r>
          </a:p>
          <a:p>
            <a:pPr lvl="1">
              <a:lnSpc>
                <a:spcPct val="90000"/>
              </a:lnSpc>
            </a:pPr>
            <a:r>
              <a:rPr lang="en-US" altLang="ja-JP" sz="2200" dirty="0"/>
              <a:t>both horizontal and vertical planes</a:t>
            </a:r>
          </a:p>
          <a:p>
            <a:pPr lvl="2">
              <a:lnSpc>
                <a:spcPct val="90000"/>
              </a:lnSpc>
            </a:pPr>
            <a:r>
              <a:rPr lang="en-US" altLang="ja-JP" dirty="0"/>
              <a:t>Longitudinal(potential)</a:t>
            </a:r>
          </a:p>
          <a:p>
            <a:pPr lvl="1">
              <a:lnSpc>
                <a:spcPct val="90000"/>
              </a:lnSpc>
            </a:pPr>
            <a:r>
              <a:rPr lang="en-US" altLang="ja-JP" sz="2200" dirty="0"/>
              <a:t>various unstable modes coming from unknown sources:</a:t>
            </a:r>
          </a:p>
          <a:p>
            <a:pPr lvl="2">
              <a:lnSpc>
                <a:spcPct val="90000"/>
              </a:lnSpc>
            </a:pPr>
            <a:r>
              <a:rPr lang="en-US" altLang="ja-JP" dirty="0"/>
              <a:t>Resistive wall</a:t>
            </a:r>
          </a:p>
          <a:p>
            <a:pPr lvl="2">
              <a:lnSpc>
                <a:spcPct val="90000"/>
              </a:lnSpc>
            </a:pPr>
            <a:r>
              <a:rPr lang="en-US" altLang="ja-JP" dirty="0"/>
              <a:t>Photo electron instability</a:t>
            </a:r>
          </a:p>
          <a:p>
            <a:pPr lvl="2">
              <a:lnSpc>
                <a:spcPct val="90000"/>
              </a:lnSpc>
            </a:pPr>
            <a:r>
              <a:rPr lang="en-US" altLang="ja-JP" dirty="0"/>
              <a:t>Fast ion instability</a:t>
            </a:r>
          </a:p>
          <a:p>
            <a:pPr lvl="2">
              <a:lnSpc>
                <a:spcPct val="90000"/>
              </a:lnSpc>
            </a:pPr>
            <a:r>
              <a:rPr lang="en-US" altLang="ja-JP" dirty="0"/>
              <a:t>Injection kicker induced oscillation</a:t>
            </a:r>
          </a:p>
          <a:p>
            <a:endParaRPr lang="zh-CN" altLang="en-US" dirty="0"/>
          </a:p>
        </p:txBody>
      </p:sp>
      <p:sp>
        <p:nvSpPr>
          <p:cNvPr id="6" name="文本框 5"/>
          <p:cNvSpPr txBox="1"/>
          <p:nvPr/>
        </p:nvSpPr>
        <p:spPr>
          <a:xfrm>
            <a:off x="4209573" y="6396110"/>
            <a:ext cx="4570482"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*Prof. </a:t>
            </a:r>
            <a:r>
              <a:rPr lang="en-US" altLang="zh-CN" sz="1400" dirty="0" err="1" smtClean="0">
                <a:latin typeface="Arial" panose="020B0604020202020204" pitchFamily="34" charset="0"/>
                <a:ea typeface="微软雅黑" panose="020B0503020204020204" pitchFamily="34" charset="-122"/>
              </a:rPr>
              <a:t>Zeran</a:t>
            </a:r>
            <a:r>
              <a:rPr lang="en-US" altLang="zh-CN" sz="1400" dirty="0" smtClean="0">
                <a:latin typeface="Arial" panose="020B0604020202020204" pitchFamily="34" charset="0"/>
                <a:ea typeface="微软雅黑" panose="020B0503020204020204" pitchFamily="34" charset="-122"/>
              </a:rPr>
              <a:t> Zhou, details presented in his presentation</a:t>
            </a:r>
            <a:endParaRPr lang="zh-CN" alt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2922021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solidFill>
                  <a:srgbClr val="7030A0"/>
                </a:solidFill>
              </a:rPr>
              <a:t>Beam feedback for STCF</a:t>
            </a:r>
          </a:p>
        </p:txBody>
      </p:sp>
      <p:sp>
        <p:nvSpPr>
          <p:cNvPr id="14" name="内容占位符 13"/>
          <p:cNvSpPr>
            <a:spLocks noGrp="1"/>
          </p:cNvSpPr>
          <p:nvPr>
            <p:ph idx="1"/>
          </p:nvPr>
        </p:nvSpPr>
        <p:spPr>
          <a:xfrm>
            <a:off x="558370" y="1622226"/>
            <a:ext cx="4837352" cy="5203130"/>
          </a:xfrm>
        </p:spPr>
        <p:txBody>
          <a:bodyPr/>
          <a:lstStyle/>
          <a:p>
            <a:pPr marL="0" lvl="2" indent="0" algn="just">
              <a:spcBef>
                <a:spcPts val="0"/>
              </a:spcBef>
            </a:pPr>
            <a:r>
              <a:rPr lang="en-US" altLang="zh-CN" sz="2400" dirty="0">
                <a:latin typeface="Cambria" panose="02040503050406030204" pitchFamily="18" charset="0"/>
                <a:ea typeface="Cambria" panose="02040503050406030204" pitchFamily="18" charset="0"/>
              </a:rPr>
              <a:t>This feedback system was set up with digital transverse and longitudinal feedback system </a:t>
            </a:r>
            <a:r>
              <a:rPr lang="en-US" altLang="zh-CN" sz="2400" dirty="0" smtClean="0">
                <a:latin typeface="Cambria" panose="02040503050406030204" pitchFamily="18" charset="0"/>
                <a:ea typeface="Cambria" panose="02040503050406030204" pitchFamily="18" charset="0"/>
              </a:rPr>
              <a:t>in the year  </a:t>
            </a:r>
            <a:r>
              <a:rPr lang="en-US" altLang="zh-CN" sz="2400" dirty="0">
                <a:latin typeface="Cambria" panose="02040503050406030204" pitchFamily="18" charset="0"/>
                <a:ea typeface="Cambria" panose="02040503050406030204" pitchFamily="18" charset="0"/>
              </a:rPr>
              <a:t>2014, used in HLSII upgrade project.</a:t>
            </a:r>
            <a:endParaRPr lang="zh-CN" altLang="en-US" sz="2400" dirty="0"/>
          </a:p>
          <a:p>
            <a:endParaRPr lang="zh-CN" altLang="en-US" dirty="0"/>
          </a:p>
        </p:txBody>
      </p:sp>
      <p:sp>
        <p:nvSpPr>
          <p:cNvPr id="8" name="Rectangle 2"/>
          <p:cNvSpPr>
            <a:spLocks noChangeArrowheads="1"/>
          </p:cNvSpPr>
          <p:nvPr/>
        </p:nvSpPr>
        <p:spPr bwMode="auto">
          <a:xfrm>
            <a:off x="359532" y="15567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descr="C:\Users\ustc\Desktop\反馈系统.JPG"/>
          <p:cNvPicPr>
            <a:picLocks noChangeAspect="1" noChangeArrowheads="1"/>
          </p:cNvPicPr>
          <p:nvPr/>
        </p:nvPicPr>
        <p:blipFill>
          <a:blip r:embed="rId3" cstate="print"/>
          <a:srcRect/>
          <a:stretch>
            <a:fillRect/>
          </a:stretch>
        </p:blipFill>
        <p:spPr bwMode="auto">
          <a:xfrm>
            <a:off x="5466409" y="1331786"/>
            <a:ext cx="3424218" cy="2283927"/>
          </a:xfrm>
          <a:prstGeom prst="rect">
            <a:avLst/>
          </a:prstGeom>
          <a:noFill/>
        </p:spPr>
      </p:pic>
      <p:pic>
        <p:nvPicPr>
          <p:cNvPr id="10" name="Picture 4" descr="C:\Users\ustc\Desktop\横向条带激励器&amp;纵向反馈腔.JPG"/>
          <p:cNvPicPr>
            <a:picLocks noChangeAspect="1" noChangeArrowheads="1"/>
          </p:cNvPicPr>
          <p:nvPr/>
        </p:nvPicPr>
        <p:blipFill>
          <a:blip r:embed="rId4" cstate="print"/>
          <a:srcRect/>
          <a:stretch>
            <a:fillRect/>
          </a:stretch>
        </p:blipFill>
        <p:spPr bwMode="auto">
          <a:xfrm>
            <a:off x="5466409" y="4033071"/>
            <a:ext cx="3424218" cy="2283927"/>
          </a:xfrm>
          <a:prstGeom prst="rect">
            <a:avLst/>
          </a:prstGeom>
          <a:noFill/>
        </p:spPr>
      </p:pic>
      <p:pic>
        <p:nvPicPr>
          <p:cNvPr id="11" name="Picture 3" descr="E:\2014年12月粒子加速器运行研讨会\7~]X4D(GOQGZ12$T)VE@S99.jpg"/>
          <p:cNvPicPr>
            <a:picLocks noChangeAspect="1" noChangeArrowheads="1"/>
          </p:cNvPicPr>
          <p:nvPr/>
        </p:nvPicPr>
        <p:blipFill>
          <a:blip r:embed="rId5"/>
          <a:srcRect/>
          <a:stretch>
            <a:fillRect/>
          </a:stretch>
        </p:blipFill>
        <p:spPr bwMode="auto">
          <a:xfrm>
            <a:off x="261718" y="4223791"/>
            <a:ext cx="2758283" cy="1747063"/>
          </a:xfrm>
          <a:prstGeom prst="rect">
            <a:avLst/>
          </a:prstGeom>
          <a:noFill/>
        </p:spPr>
      </p:pic>
      <p:graphicFrame>
        <p:nvGraphicFramePr>
          <p:cNvPr id="12" name="Object 1"/>
          <p:cNvGraphicFramePr>
            <a:graphicFrameLocks noChangeAspect="1"/>
          </p:cNvGraphicFramePr>
          <p:nvPr>
            <p:extLst>
              <p:ext uri="{D42A27DB-BD31-4B8C-83A1-F6EECF244321}">
                <p14:modId xmlns:p14="http://schemas.microsoft.com/office/powerpoint/2010/main" val="3127214845"/>
              </p:ext>
            </p:extLst>
          </p:nvPr>
        </p:nvGraphicFramePr>
        <p:xfrm>
          <a:off x="3020001" y="4123539"/>
          <a:ext cx="2305034" cy="1947569"/>
        </p:xfrm>
        <a:graphic>
          <a:graphicData uri="http://schemas.openxmlformats.org/presentationml/2006/ole">
            <mc:AlternateContent xmlns:mc="http://schemas.openxmlformats.org/markup-compatibility/2006">
              <mc:Choice xmlns:v="urn:schemas-microsoft-com:vml" Requires="v">
                <p:oleObj spid="_x0000_s5142" name="Picture" r:id="rId6" imgW="3788222" imgH="3179435" progId="Word.Picture.8">
                  <p:embed/>
                </p:oleObj>
              </mc:Choice>
              <mc:Fallback>
                <p:oleObj name="Picture" r:id="rId6" imgW="3788222" imgH="3179435"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0001" y="4123539"/>
                        <a:ext cx="2305034" cy="1947569"/>
                      </a:xfrm>
                      <a:prstGeom prst="rect">
                        <a:avLst/>
                      </a:prstGeom>
                      <a:noFill/>
                      <a:extLst/>
                    </p:spPr>
                  </p:pic>
                </p:oleObj>
              </mc:Fallback>
            </mc:AlternateContent>
          </a:graphicData>
        </a:graphic>
      </p:graphicFrame>
    </p:spTree>
    <p:extLst>
      <p:ext uri="{BB962C8B-B14F-4D97-AF65-F5344CB8AC3E}">
        <p14:creationId xmlns:p14="http://schemas.microsoft.com/office/powerpoint/2010/main" val="4292273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solidFill>
                  <a:srgbClr val="7030A0"/>
                </a:solidFill>
              </a:rPr>
              <a:t>Beam feedback for STCF</a:t>
            </a:r>
          </a:p>
        </p:txBody>
      </p:sp>
      <p:sp>
        <p:nvSpPr>
          <p:cNvPr id="3" name="内容占位符 2"/>
          <p:cNvSpPr>
            <a:spLocks noGrp="1"/>
          </p:cNvSpPr>
          <p:nvPr>
            <p:ph idx="1"/>
          </p:nvPr>
        </p:nvSpPr>
        <p:spPr/>
        <p:txBody>
          <a:bodyPr/>
          <a:lstStyle/>
          <a:p>
            <a:r>
              <a:rPr lang="en-US" altLang="zh-CN" dirty="0"/>
              <a:t>New Processor is under </a:t>
            </a:r>
            <a:r>
              <a:rPr lang="en-US" altLang="zh-CN" dirty="0" smtClean="0"/>
              <a:t>developing</a:t>
            </a:r>
            <a:endParaRPr lang="en-US" altLang="zh-CN" dirty="0"/>
          </a:p>
          <a:p>
            <a:pPr lvl="1"/>
            <a:r>
              <a:rPr lang="en-US" altLang="zh-CN" dirty="0" smtClean="0"/>
              <a:t>Designing </a:t>
            </a:r>
            <a:r>
              <a:rPr lang="en-US" altLang="zh-CN" dirty="0"/>
              <a:t>for 500MHz RF frequency of storage ring</a:t>
            </a:r>
          </a:p>
          <a:p>
            <a:pPr lvl="1"/>
            <a:endParaRPr lang="zh-CN" altLang="en-US" dirty="0"/>
          </a:p>
        </p:txBody>
      </p:sp>
      <p:pic>
        <p:nvPicPr>
          <p:cNvPr id="5" name="Picture 1" descr="C:\Users\ustc\Documents\Tencent Files\49566104\Image\5M}8L58R(B9B}XO7TDO1OI4.jpg"/>
          <p:cNvPicPr>
            <a:picLocks noChangeAspect="1" noChangeArrowheads="1"/>
          </p:cNvPicPr>
          <p:nvPr/>
        </p:nvPicPr>
        <p:blipFill>
          <a:blip r:embed="rId2"/>
          <a:srcRect/>
          <a:stretch>
            <a:fillRect/>
          </a:stretch>
        </p:blipFill>
        <p:spPr bwMode="auto">
          <a:xfrm>
            <a:off x="5004843" y="2919931"/>
            <a:ext cx="3781560" cy="2596708"/>
          </a:xfrm>
          <a:prstGeom prst="rect">
            <a:avLst/>
          </a:prstGeom>
          <a:noFill/>
        </p:spPr>
      </p:pic>
      <p:pic>
        <p:nvPicPr>
          <p:cNvPr id="6" name="Picture 2" descr="E:\NSRL\f自己的论文\作图\iGp反馈系统\iGp.png"/>
          <p:cNvPicPr>
            <a:picLocks noChangeAspect="1" noChangeArrowheads="1"/>
          </p:cNvPicPr>
          <p:nvPr/>
        </p:nvPicPr>
        <p:blipFill>
          <a:blip r:embed="rId3" cstate="print"/>
          <a:srcRect/>
          <a:stretch>
            <a:fillRect/>
          </a:stretch>
        </p:blipFill>
        <p:spPr bwMode="auto">
          <a:xfrm>
            <a:off x="349691" y="2602738"/>
            <a:ext cx="4577322" cy="3231094"/>
          </a:xfrm>
          <a:prstGeom prst="rect">
            <a:avLst/>
          </a:prstGeom>
          <a:noFill/>
        </p:spPr>
      </p:pic>
    </p:spTree>
    <p:extLst>
      <p:ext uri="{BB962C8B-B14F-4D97-AF65-F5344CB8AC3E}">
        <p14:creationId xmlns:p14="http://schemas.microsoft.com/office/powerpoint/2010/main" val="1174249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7030A0"/>
                </a:solidFill>
              </a:rPr>
              <a:t>IP feedback for STCF</a:t>
            </a:r>
            <a:endParaRPr lang="zh-CN" altLang="en-US" dirty="0">
              <a:solidFill>
                <a:srgbClr val="7030A0"/>
              </a:solidFill>
            </a:endParaRPr>
          </a:p>
        </p:txBody>
      </p:sp>
      <p:sp>
        <p:nvSpPr>
          <p:cNvPr id="7" name="文本框 6"/>
          <p:cNvSpPr txBox="1"/>
          <p:nvPr/>
        </p:nvSpPr>
        <p:spPr>
          <a:xfrm>
            <a:off x="4209573" y="6396110"/>
            <a:ext cx="4570482"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*Prof. </a:t>
            </a:r>
            <a:r>
              <a:rPr lang="en-US" altLang="zh-CN" sz="1400" dirty="0" err="1" smtClean="0">
                <a:latin typeface="Arial" panose="020B0604020202020204" pitchFamily="34" charset="0"/>
                <a:ea typeface="微软雅黑" panose="020B0503020204020204" pitchFamily="34" charset="-122"/>
              </a:rPr>
              <a:t>Zeran</a:t>
            </a:r>
            <a:r>
              <a:rPr lang="en-US" altLang="zh-CN" sz="1400" dirty="0" smtClean="0">
                <a:latin typeface="Arial" panose="020B0604020202020204" pitchFamily="34" charset="0"/>
                <a:ea typeface="微软雅黑" panose="020B0503020204020204" pitchFamily="34" charset="-122"/>
              </a:rPr>
              <a:t> Zhou, details presented in his presentation</a:t>
            </a:r>
            <a:endParaRPr lang="zh-CN" altLang="en-US" sz="1400" dirty="0" smtClean="0">
              <a:latin typeface="Arial" panose="020B0604020202020204" pitchFamily="34" charset="0"/>
              <a:ea typeface="微软雅黑" panose="020B0503020204020204" pitchFamily="34" charset="-122"/>
            </a:endParaRPr>
          </a:p>
        </p:txBody>
      </p:sp>
      <p:sp>
        <p:nvSpPr>
          <p:cNvPr id="8" name="内容占位符 7"/>
          <p:cNvSpPr>
            <a:spLocks noGrp="1"/>
          </p:cNvSpPr>
          <p:nvPr>
            <p:ph idx="1"/>
          </p:nvPr>
        </p:nvSpPr>
        <p:spPr>
          <a:xfrm>
            <a:off x="487683" y="1078106"/>
            <a:ext cx="8220890" cy="5690414"/>
          </a:xfrm>
        </p:spPr>
        <p:txBody>
          <a:bodyPr>
            <a:normAutofit lnSpcReduction="10000"/>
          </a:bodyPr>
          <a:lstStyle/>
          <a:p>
            <a:endParaRPr lang="en-US" altLang="zh-CN" dirty="0" smtClean="0"/>
          </a:p>
          <a:p>
            <a:endParaRPr lang="en-US" altLang="zh-CN" dirty="0"/>
          </a:p>
          <a:p>
            <a:endParaRPr lang="en-US" altLang="zh-CN" dirty="0" smtClean="0"/>
          </a:p>
          <a:p>
            <a:pPr marL="254812" lvl="1" indent="0">
              <a:buNone/>
            </a:pPr>
            <a:endParaRPr lang="en-US" altLang="zh-CN" dirty="0" smtClean="0"/>
          </a:p>
          <a:p>
            <a:pPr>
              <a:lnSpc>
                <a:spcPct val="120000"/>
              </a:lnSpc>
              <a:spcBef>
                <a:spcPts val="0"/>
              </a:spcBef>
            </a:pPr>
            <a:r>
              <a:rPr lang="zh-CN" altLang="en-US" sz="2400" dirty="0" smtClean="0"/>
              <a:t>Maintaining </a:t>
            </a:r>
            <a:r>
              <a:rPr lang="zh-CN" altLang="en-US" sz="2400" dirty="0"/>
              <a:t>the beams of a two-ring collider in head-on collision requires an active feedback that moves one beam relative to the other to seek maximum luminosity. </a:t>
            </a:r>
            <a:endParaRPr lang="en-US" altLang="zh-CN" sz="2400" dirty="0"/>
          </a:p>
          <a:p>
            <a:pPr>
              <a:lnSpc>
                <a:spcPct val="120000"/>
              </a:lnSpc>
              <a:spcBef>
                <a:spcPts val="0"/>
              </a:spcBef>
            </a:pPr>
            <a:r>
              <a:rPr lang="zh-CN" altLang="en-US" sz="2400" dirty="0"/>
              <a:t>To maximize luminosity, a feedback system adjusts the relative transverse (x, y) position and vertical angle (y') </a:t>
            </a:r>
            <a:r>
              <a:rPr lang="zh-CN" altLang="en-US" sz="2400" dirty="0" smtClean="0"/>
              <a:t>at </a:t>
            </a:r>
            <a:r>
              <a:rPr lang="zh-CN" altLang="en-US" sz="2400" dirty="0"/>
              <a:t>the </a:t>
            </a:r>
            <a:r>
              <a:rPr lang="en-US" altLang="zh-CN" sz="2400" dirty="0" smtClean="0"/>
              <a:t>IP </a:t>
            </a:r>
            <a:r>
              <a:rPr lang="zh-CN" altLang="en-US" sz="2400" dirty="0" smtClean="0"/>
              <a:t>to </a:t>
            </a:r>
            <a:r>
              <a:rPr lang="zh-CN" altLang="en-US" sz="2400" dirty="0"/>
              <a:t>find the horizontal offset that maximizes luminosity. </a:t>
            </a:r>
            <a:endParaRPr lang="en-US" altLang="zh-CN" sz="2400" dirty="0" smtClean="0"/>
          </a:p>
          <a:p>
            <a:pPr lvl="1">
              <a:spcBef>
                <a:spcPts val="0"/>
              </a:spcBef>
            </a:pPr>
            <a:r>
              <a:rPr lang="zh-CN" altLang="en-US" sz="2000" dirty="0"/>
              <a:t>(y' is sensitive due to the small aspect ratio (y/x) of the beams at the IP)</a:t>
            </a:r>
          </a:p>
        </p:txBody>
      </p:sp>
      <p:pic>
        <p:nvPicPr>
          <p:cNvPr id="9" name="图片 8"/>
          <p:cNvPicPr>
            <a:picLocks noChangeAspect="1"/>
          </p:cNvPicPr>
          <p:nvPr/>
        </p:nvPicPr>
        <p:blipFill rotWithShape="1">
          <a:blip r:embed="rId2"/>
          <a:srcRect t="7116"/>
          <a:stretch/>
        </p:blipFill>
        <p:spPr>
          <a:xfrm>
            <a:off x="487683" y="799140"/>
            <a:ext cx="8093386" cy="2652324"/>
          </a:xfrm>
          <a:prstGeom prst="rect">
            <a:avLst/>
          </a:prstGeom>
        </p:spPr>
      </p:pic>
    </p:spTree>
    <p:extLst>
      <p:ext uri="{BB962C8B-B14F-4D97-AF65-F5344CB8AC3E}">
        <p14:creationId xmlns:p14="http://schemas.microsoft.com/office/powerpoint/2010/main" val="1818611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General Description</a:t>
            </a:r>
          </a:p>
          <a:p>
            <a:r>
              <a:rPr lang="en-US" altLang="zh-CN" dirty="0" smtClean="0"/>
              <a:t>Accelerator Physics</a:t>
            </a:r>
          </a:p>
          <a:p>
            <a:pPr lvl="1"/>
            <a:r>
              <a:rPr lang="en-US" altLang="zh-CN" dirty="0" smtClean="0"/>
              <a:t>Lattice Design</a:t>
            </a:r>
          </a:p>
          <a:p>
            <a:pPr lvl="1"/>
            <a:r>
              <a:rPr lang="en-US" altLang="zh-CN" dirty="0" smtClean="0"/>
              <a:t>Polarization Issues</a:t>
            </a:r>
          </a:p>
          <a:p>
            <a:pPr lvl="1"/>
            <a:r>
              <a:rPr lang="en-US" altLang="zh-CN" dirty="0" smtClean="0"/>
              <a:t>Beam-beam</a:t>
            </a:r>
          </a:p>
          <a:p>
            <a:r>
              <a:rPr lang="en-US" altLang="zh-CN" dirty="0" smtClean="0"/>
              <a:t>Accelerator Technologies</a:t>
            </a:r>
          </a:p>
          <a:p>
            <a:pPr lvl="1"/>
            <a:r>
              <a:rPr lang="en-US" altLang="zh-CN" dirty="0" smtClean="0"/>
              <a:t>Feedback</a:t>
            </a:r>
          </a:p>
          <a:p>
            <a:pPr lvl="1"/>
            <a:r>
              <a:rPr lang="en-US" altLang="zh-CN" dirty="0" smtClean="0"/>
              <a:t>Vacuum</a:t>
            </a:r>
          </a:p>
          <a:p>
            <a:pPr lvl="1"/>
            <a:r>
              <a:rPr lang="en-US" altLang="zh-CN" dirty="0" smtClean="0"/>
              <a:t>New Technologies, i.e. new type of magnets</a:t>
            </a:r>
          </a:p>
          <a:p>
            <a:r>
              <a:rPr lang="en-US" altLang="zh-CN" dirty="0" smtClean="0"/>
              <a:t>Conclusions and Future Plans</a:t>
            </a:r>
          </a:p>
          <a:p>
            <a:pPr lvl="1"/>
            <a:endParaRPr lang="en-US" altLang="zh-CN" dirty="0" smtClean="0"/>
          </a:p>
          <a:p>
            <a:endParaRPr lang="en-US" altLang="zh-CN" dirty="0" smtClean="0"/>
          </a:p>
          <a:p>
            <a:pPr lvl="1"/>
            <a:endParaRPr lang="en-US" altLang="zh-CN" dirty="0"/>
          </a:p>
          <a:p>
            <a:endParaRPr lang="zh-CN" altLang="en-US" dirty="0"/>
          </a:p>
        </p:txBody>
      </p:sp>
    </p:spTree>
    <p:extLst>
      <p:ext uri="{BB962C8B-B14F-4D97-AF65-F5344CB8AC3E}">
        <p14:creationId xmlns:p14="http://schemas.microsoft.com/office/powerpoint/2010/main" val="2316992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Vacuum </a:t>
            </a:r>
            <a:r>
              <a:rPr lang="en-US" altLang="zh-CN" dirty="0" smtClean="0"/>
              <a:t>system*</a:t>
            </a:r>
            <a:endParaRPr lang="zh-CN" altLang="en-US" dirty="0"/>
          </a:p>
        </p:txBody>
      </p:sp>
      <p:sp>
        <p:nvSpPr>
          <p:cNvPr id="3" name="内容占位符 2"/>
          <p:cNvSpPr>
            <a:spLocks noGrp="1"/>
          </p:cNvSpPr>
          <p:nvPr>
            <p:ph idx="1"/>
          </p:nvPr>
        </p:nvSpPr>
        <p:spPr>
          <a:xfrm>
            <a:off x="487683" y="932330"/>
            <a:ext cx="8220890" cy="5203130"/>
          </a:xfrm>
        </p:spPr>
        <p:txBody>
          <a:bodyPr/>
          <a:lstStyle/>
          <a:p>
            <a:r>
              <a:rPr lang="en-US" altLang="zh-CN" dirty="0"/>
              <a:t>Laser treatment to suppress the E-cloud</a:t>
            </a:r>
            <a:endParaRPr lang="zh-CN" altLang="en-US" dirty="0"/>
          </a:p>
        </p:txBody>
      </p:sp>
      <p:sp>
        <p:nvSpPr>
          <p:cNvPr id="4" name="文本框 3"/>
          <p:cNvSpPr txBox="1"/>
          <p:nvPr/>
        </p:nvSpPr>
        <p:spPr>
          <a:xfrm>
            <a:off x="0" y="6019969"/>
            <a:ext cx="9249070" cy="412421"/>
          </a:xfrm>
          <a:prstGeom prst="rect">
            <a:avLst/>
          </a:prstGeom>
          <a:noFill/>
        </p:spPr>
        <p:txBody>
          <a:bodyPr wrap="none" rtlCol="0">
            <a:spAutoFit/>
          </a:bodyPr>
          <a:lstStyle/>
          <a:p>
            <a:pPr>
              <a:lnSpc>
                <a:spcPct val="130000"/>
              </a:lnSpc>
            </a:pPr>
            <a:r>
              <a:rPr lang="en-US" altLang="zh-CN" sz="1600" b="1" dirty="0" smtClean="0">
                <a:latin typeface="Arial" panose="020B0604020202020204" pitchFamily="34" charset="0"/>
                <a:ea typeface="微软雅黑" panose="020B0503020204020204" pitchFamily="34" charset="-122"/>
              </a:rPr>
              <a:t>*Prof. Yong Wang, </a:t>
            </a:r>
            <a:r>
              <a:rPr lang="en-US" altLang="zh-CN" sz="1600" b="1" dirty="0" err="1" smtClean="0">
                <a:latin typeface="Arial" panose="020B0604020202020204" pitchFamily="34" charset="0"/>
                <a:ea typeface="微软雅黑" panose="020B0503020204020204" pitchFamily="34" charset="-122"/>
              </a:rPr>
              <a:t>Dr</a:t>
            </a:r>
            <a:r>
              <a:rPr lang="en-US" altLang="zh-CN" sz="1600" b="1" dirty="0" smtClean="0">
                <a:latin typeface="Arial" panose="020B0604020202020204" pitchFamily="34" charset="0"/>
                <a:ea typeface="微软雅黑" panose="020B0503020204020204" pitchFamily="34" charset="-122"/>
              </a:rPr>
              <a:t> Bo Zhang, Miss Ge, </a:t>
            </a:r>
            <a:r>
              <a:rPr lang="en-US" altLang="zh-CN" sz="1600" b="1" dirty="0" err="1" smtClean="0">
                <a:latin typeface="Arial" panose="020B0604020202020204" pitchFamily="34" charset="0"/>
                <a:ea typeface="微软雅黑" panose="020B0503020204020204" pitchFamily="34" charset="-122"/>
              </a:rPr>
              <a:t>Mr</a:t>
            </a:r>
            <a:r>
              <a:rPr lang="en-US" altLang="zh-CN" sz="1600" b="1" dirty="0" smtClean="0">
                <a:latin typeface="Arial" panose="020B0604020202020204" pitchFamily="34" charset="0"/>
                <a:ea typeface="微软雅黑" panose="020B0503020204020204" pitchFamily="34" charset="-122"/>
              </a:rPr>
              <a:t> Wang, etc. detail presented in their presentation</a:t>
            </a:r>
            <a:endParaRPr lang="zh-CN" altLang="en-US" sz="1600" b="1" dirty="0" smtClean="0">
              <a:latin typeface="Arial" panose="020B0604020202020204" pitchFamily="34" charset="0"/>
              <a:ea typeface="微软雅黑" panose="020B0503020204020204" pitchFamily="34" charset="-122"/>
            </a:endParaRPr>
          </a:p>
        </p:txBody>
      </p:sp>
      <p:sp>
        <p:nvSpPr>
          <p:cNvPr id="5" name="文本框 4"/>
          <p:cNvSpPr txBox="1"/>
          <p:nvPr/>
        </p:nvSpPr>
        <p:spPr>
          <a:xfrm>
            <a:off x="795498" y="1515723"/>
            <a:ext cx="3829037" cy="2862322"/>
          </a:xfrm>
          <a:prstGeom prst="rect">
            <a:avLst/>
          </a:prstGeom>
          <a:noFill/>
        </p:spPr>
        <p:txBody>
          <a:bodyPr wrap="square" rtlCol="0">
            <a:spAutoFit/>
          </a:bodyPr>
          <a:lstStyle/>
          <a:p>
            <a:r>
              <a:rPr lang="en-US" altLang="zh-CN" sz="2000" dirty="0" smtClean="0"/>
              <a:t>Methods to suppress the secondary electron emission:</a:t>
            </a:r>
          </a:p>
          <a:p>
            <a:pPr marL="342900" indent="-342900">
              <a:buFont typeface="+mj-lt"/>
              <a:buAutoNum type="arabicPeriod"/>
            </a:pPr>
            <a:r>
              <a:rPr lang="en-US" altLang="zh-CN" sz="2000" dirty="0" smtClean="0"/>
              <a:t>Using the low secondary electron yield(SEY) materials.</a:t>
            </a:r>
          </a:p>
          <a:p>
            <a:pPr marL="342900" indent="-342900">
              <a:buFont typeface="+mj-lt"/>
              <a:buAutoNum type="arabicPeriod"/>
            </a:pPr>
            <a:r>
              <a:rPr lang="en-US" altLang="zh-CN" sz="2000" dirty="0" smtClean="0"/>
              <a:t>Coating low SEY film on the chamber wall(NEG, a-C,).</a:t>
            </a:r>
          </a:p>
          <a:p>
            <a:pPr marL="342900" indent="-342900">
              <a:buFont typeface="+mj-lt"/>
              <a:buAutoNum type="arabicPeriod"/>
            </a:pPr>
            <a:r>
              <a:rPr lang="en-US" altLang="zh-CN" sz="2000" dirty="0" smtClean="0"/>
              <a:t>Machining groove.</a:t>
            </a:r>
          </a:p>
          <a:p>
            <a:pPr marL="342900" indent="-342900">
              <a:buFont typeface="+mj-lt"/>
              <a:buAutoNum type="arabicPeriod"/>
            </a:pPr>
            <a:r>
              <a:rPr lang="en-US" altLang="zh-CN" sz="2000" dirty="0" smtClean="0">
                <a:solidFill>
                  <a:srgbClr val="FF0000"/>
                </a:solidFill>
              </a:rPr>
              <a:t>Laser treatment on the surface of vacuum chamber.</a:t>
            </a:r>
            <a:endParaRPr lang="zh-CN" altLang="en-US" sz="2000" dirty="0"/>
          </a:p>
        </p:txBody>
      </p:sp>
      <p:sp>
        <p:nvSpPr>
          <p:cNvPr id="6" name="椭圆形标注 5"/>
          <p:cNvSpPr/>
          <p:nvPr/>
        </p:nvSpPr>
        <p:spPr>
          <a:xfrm>
            <a:off x="1317625" y="4464089"/>
            <a:ext cx="3944985" cy="1895628"/>
          </a:xfrm>
          <a:prstGeom prst="wedgeEllipseCallout">
            <a:avLst>
              <a:gd name="adj1" fmla="val -39811"/>
              <a:gd name="adj2" fmla="val -6543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A</a:t>
            </a:r>
            <a:r>
              <a:rPr lang="en-US" altLang="zh-CN" dirty="0" smtClean="0"/>
              <a:t>dvantage:            </a:t>
            </a:r>
          </a:p>
          <a:p>
            <a:pPr marL="342900" indent="-342900">
              <a:buFont typeface="+mj-lt"/>
              <a:buAutoNum type="arabicPeriod"/>
            </a:pPr>
            <a:r>
              <a:rPr lang="en-US" altLang="zh-CN" dirty="0" smtClean="0"/>
              <a:t>low </a:t>
            </a:r>
            <a:r>
              <a:rPr lang="en-US" altLang="zh-CN" dirty="0"/>
              <a:t>cost</a:t>
            </a:r>
            <a:r>
              <a:rPr lang="en-US" altLang="zh-CN" dirty="0" smtClean="0"/>
              <a:t>,</a:t>
            </a:r>
          </a:p>
          <a:p>
            <a:pPr marL="342900" indent="-342900">
              <a:buFont typeface="+mj-lt"/>
              <a:buAutoNum type="arabicPeriod"/>
            </a:pPr>
            <a:r>
              <a:rPr lang="en-US" altLang="zh-CN" dirty="0" smtClean="0"/>
              <a:t>easy to carry </a:t>
            </a:r>
            <a:r>
              <a:rPr lang="en-US" altLang="zh-CN" dirty="0"/>
              <a:t>out</a:t>
            </a:r>
            <a:r>
              <a:rPr lang="en-US" altLang="zh-CN" dirty="0" smtClean="0"/>
              <a:t>,</a:t>
            </a:r>
          </a:p>
          <a:p>
            <a:pPr marL="342900" indent="-342900">
              <a:buFont typeface="+mj-lt"/>
              <a:buAutoNum type="arabicPeriod"/>
            </a:pPr>
            <a:r>
              <a:rPr lang="en-US" altLang="zh-CN" dirty="0" smtClean="0"/>
              <a:t>good stability.</a:t>
            </a:r>
          </a:p>
          <a:p>
            <a:pPr marL="342900" indent="-342900">
              <a:buFont typeface="+mj-lt"/>
              <a:buAutoNum type="arabicPeriod"/>
            </a:pPr>
            <a:r>
              <a:rPr lang="en-US" altLang="zh-CN" dirty="0"/>
              <a:t>Under the atmosphere</a:t>
            </a:r>
            <a:endParaRPr lang="zh-CN" altLang="en-US" dirty="0"/>
          </a:p>
        </p:txBody>
      </p:sp>
      <p:pic>
        <p:nvPicPr>
          <p:cNvPr id="7" name="图片 6"/>
          <p:cNvPicPr>
            <a:picLocks noChangeAspect="1"/>
          </p:cNvPicPr>
          <p:nvPr/>
        </p:nvPicPr>
        <p:blipFill>
          <a:blip r:embed="rId3"/>
          <a:stretch>
            <a:fillRect/>
          </a:stretch>
        </p:blipFill>
        <p:spPr>
          <a:xfrm>
            <a:off x="4554990" y="1429679"/>
            <a:ext cx="4589010" cy="3777428"/>
          </a:xfrm>
          <a:prstGeom prst="rect">
            <a:avLst/>
          </a:prstGeom>
        </p:spPr>
      </p:pic>
      <p:sp>
        <p:nvSpPr>
          <p:cNvPr id="8" name="文本框 7"/>
          <p:cNvSpPr txBox="1"/>
          <p:nvPr/>
        </p:nvSpPr>
        <p:spPr>
          <a:xfrm>
            <a:off x="4537705" y="5185915"/>
            <a:ext cx="4470829" cy="369332"/>
          </a:xfrm>
          <a:prstGeom prst="rect">
            <a:avLst/>
          </a:prstGeom>
          <a:noFill/>
        </p:spPr>
        <p:txBody>
          <a:bodyPr wrap="square" rtlCol="0">
            <a:spAutoFit/>
          </a:bodyPr>
          <a:lstStyle/>
          <a:p>
            <a:r>
              <a:rPr lang="en-US" altLang="zh-CN" dirty="0"/>
              <a:t>Schematic </a:t>
            </a:r>
            <a:r>
              <a:rPr lang="en-US" altLang="zh-CN" dirty="0" smtClean="0"/>
              <a:t>diagram of laser treatment system</a:t>
            </a:r>
            <a:endParaRPr lang="zh-CN" altLang="en-US" dirty="0"/>
          </a:p>
        </p:txBody>
      </p:sp>
    </p:spTree>
    <p:extLst>
      <p:ext uri="{BB962C8B-B14F-4D97-AF65-F5344CB8AC3E}">
        <p14:creationId xmlns:p14="http://schemas.microsoft.com/office/powerpoint/2010/main" val="102841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Vacuum </a:t>
            </a:r>
            <a:r>
              <a:rPr lang="en-US" altLang="zh-CN" dirty="0" smtClean="0"/>
              <a:t>system</a:t>
            </a:r>
            <a:endParaRPr lang="zh-CN" altLang="en-US" dirty="0"/>
          </a:p>
        </p:txBody>
      </p:sp>
      <p:sp>
        <p:nvSpPr>
          <p:cNvPr id="3" name="内容占位符 2"/>
          <p:cNvSpPr>
            <a:spLocks noGrp="1"/>
          </p:cNvSpPr>
          <p:nvPr>
            <p:ph idx="1"/>
          </p:nvPr>
        </p:nvSpPr>
        <p:spPr/>
        <p:txBody>
          <a:bodyPr/>
          <a:lstStyle/>
          <a:p>
            <a:r>
              <a:rPr lang="en-US" altLang="zh-CN" dirty="0" smtClean="0"/>
              <a:t>Low </a:t>
            </a:r>
            <a:r>
              <a:rPr lang="en-US" altLang="zh-CN" dirty="0"/>
              <a:t>activation temperature </a:t>
            </a:r>
            <a:r>
              <a:rPr lang="en-US" altLang="zh-CN" dirty="0" err="1"/>
              <a:t>TiZrHfV</a:t>
            </a:r>
            <a:r>
              <a:rPr lang="en-US" altLang="zh-CN" dirty="0"/>
              <a:t> </a:t>
            </a:r>
            <a:r>
              <a:rPr lang="en-US" altLang="zh-CN" dirty="0" smtClean="0"/>
              <a:t>films</a:t>
            </a:r>
          </a:p>
          <a:p>
            <a:endParaRPr lang="zh-CN" altLang="en-US" dirty="0"/>
          </a:p>
        </p:txBody>
      </p:sp>
      <p:pic>
        <p:nvPicPr>
          <p:cNvPr id="4" name="图片 3"/>
          <p:cNvPicPr>
            <a:picLocks noChangeAspect="1"/>
          </p:cNvPicPr>
          <p:nvPr/>
        </p:nvPicPr>
        <p:blipFill rotWithShape="1">
          <a:blip r:embed="rId3"/>
          <a:srcRect l="3809" t="5085" b="5598"/>
          <a:stretch/>
        </p:blipFill>
        <p:spPr>
          <a:xfrm>
            <a:off x="279400" y="1663700"/>
            <a:ext cx="4717432" cy="3552107"/>
          </a:xfrm>
          <a:prstGeom prst="rect">
            <a:avLst/>
          </a:prstGeom>
        </p:spPr>
      </p:pic>
      <p:sp>
        <p:nvSpPr>
          <p:cNvPr id="5" name="文本框 4"/>
          <p:cNvSpPr txBox="1"/>
          <p:nvPr/>
        </p:nvSpPr>
        <p:spPr>
          <a:xfrm>
            <a:off x="618629" y="5165186"/>
            <a:ext cx="41272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Hf</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4f XPS spectra of TiZrHfV film at various heating temperatures</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4794838" y="1628859"/>
            <a:ext cx="4213696" cy="3970318"/>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The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oxides of </a:t>
            </a:r>
            <a:r>
              <a:rPr kumimoji="0" lang="en-US" altLang="zh-CN" sz="20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Ti</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and V have been reduced to the metal state at </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150 °C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while the reduced temperature of </a:t>
            </a:r>
            <a:r>
              <a:rPr kumimoji="0" lang="en-US" altLang="zh-CN" sz="20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Zr</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and </a:t>
            </a:r>
            <a:r>
              <a:rPr kumimoji="0" lang="en-US" altLang="zh-CN" sz="20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Hf</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oxides </a:t>
            </a: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are </a:t>
            </a:r>
            <a:r>
              <a:rPr kumimoji="0" lang="en-US" altLang="zh-CN" sz="20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130 °</a:t>
            </a:r>
            <a:r>
              <a:rPr kumimoji="0" lang="en-US" altLang="zh-CN" sz="2000" b="0" i="0" u="none" strike="noStrike" kern="1200" cap="none" spc="0" normalizeH="0" baseline="0" noProof="0" dirty="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a:t>
            </a: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p>
          <a:p>
            <a:pPr marL="0" marR="0" lvl="0" indent="0" algn="l" defTabSz="914400" rtl="0" eaLnBrk="1" fontAlgn="auto" latinLnBrk="0" hangingPunct="1">
              <a:spcBef>
                <a:spcPts val="1200"/>
              </a:spcBef>
              <a:spcAft>
                <a:spcPts val="0"/>
              </a:spcAft>
              <a:buClrTx/>
              <a:buSzTx/>
              <a:buFontTx/>
              <a:buNone/>
              <a:tabLst/>
              <a:defRPr/>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TiZrHfV film has completed the transformation of oxides to sub-oxides and metals at relatively low </a:t>
            </a: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temperatures.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spcBef>
                <a:spcPts val="1200"/>
              </a:spcBef>
              <a:spcAft>
                <a:spcPts val="0"/>
              </a:spcAft>
              <a:buClrTx/>
              <a:buSzTx/>
              <a:buFontTx/>
              <a:buNone/>
              <a:tabLst/>
              <a:defRPr/>
            </a:pPr>
            <a:r>
              <a:rPr kumimoji="0" lang="en-US" altLang="zh-CN" sz="2400" b="0" i="0" u="none" strike="noStrike" kern="120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Lower activation temperature of TiZrHfV NEG film compared to traditional </a:t>
            </a:r>
            <a:r>
              <a:rPr kumimoji="0" lang="en-US" altLang="zh-CN" sz="2400" b="0" i="0" u="none" strike="noStrike" kern="1200" cap="none" spc="0" normalizeH="0" baseline="0" noProof="0" dirty="0" err="1" smtClean="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TiZrV</a:t>
            </a:r>
            <a:r>
              <a:rPr kumimoji="0" lang="en-US" altLang="zh-CN" sz="2400" b="0" i="0" u="none" strike="noStrike" kern="1200" cap="none" spc="0" normalizeH="0" baseline="0" noProof="0" dirty="0" smtClean="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NEG film.</a:t>
            </a:r>
            <a:endParaRPr kumimoji="0" lang="zh-CN" alt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46606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New Technologies</a:t>
            </a:r>
            <a:endParaRPr lang="zh-CN" altLang="en-US" dirty="0"/>
          </a:p>
        </p:txBody>
      </p:sp>
      <p:sp>
        <p:nvSpPr>
          <p:cNvPr id="3" name="内容占位符 2"/>
          <p:cNvSpPr>
            <a:spLocks noGrp="1"/>
          </p:cNvSpPr>
          <p:nvPr>
            <p:ph idx="1"/>
          </p:nvPr>
        </p:nvSpPr>
        <p:spPr>
          <a:xfrm>
            <a:off x="419100" y="1078106"/>
            <a:ext cx="8514443" cy="5203130"/>
          </a:xfrm>
        </p:spPr>
        <p:txBody>
          <a:bodyPr/>
          <a:lstStyle/>
          <a:p>
            <a:r>
              <a:rPr lang="en-US" altLang="zh-CN" sz="2400" dirty="0" smtClean="0"/>
              <a:t>Prof. </a:t>
            </a:r>
            <a:r>
              <a:rPr lang="en-US" altLang="zh-CN" sz="2400" dirty="0" err="1" smtClean="0"/>
              <a:t>Xiangqi</a:t>
            </a:r>
            <a:r>
              <a:rPr lang="en-US" altLang="zh-CN" sz="2400" dirty="0" smtClean="0"/>
              <a:t> Wang and his graduate students have proposed a </a:t>
            </a:r>
            <a:r>
              <a:rPr lang="en-US" altLang="zh-CN" sz="2400" dirty="0"/>
              <a:t>novel injection system </a:t>
            </a:r>
            <a:r>
              <a:rPr lang="en-US" altLang="zh-CN" sz="2400" dirty="0" smtClean="0"/>
              <a:t>and several kinds of novel magnets. </a:t>
            </a:r>
          </a:p>
          <a:p>
            <a:pPr lvl="1"/>
            <a:r>
              <a:rPr lang="en-US" altLang="zh-CN" sz="2000" dirty="0" smtClean="0"/>
              <a:t>Shown in </a:t>
            </a:r>
            <a:r>
              <a:rPr lang="en-US" altLang="zh-CN" sz="2000" dirty="0" err="1" smtClean="0"/>
              <a:t>Mr</a:t>
            </a:r>
            <a:r>
              <a:rPr lang="en-US" altLang="zh-CN" sz="2000" dirty="0" smtClean="0"/>
              <a:t> Tao Liu’s presentation.</a:t>
            </a:r>
          </a:p>
          <a:p>
            <a:pPr lvl="2"/>
            <a:r>
              <a:rPr lang="en-US" altLang="zh-CN" dirty="0" smtClean="0"/>
              <a:t>Proposed a </a:t>
            </a:r>
            <a:r>
              <a:rPr lang="en-US" altLang="zh-CN" dirty="0"/>
              <a:t>novel design concept of injection system without disturbance to the stored </a:t>
            </a:r>
            <a:r>
              <a:rPr lang="en-US" altLang="zh-CN" dirty="0" smtClean="0"/>
              <a:t>beam, and </a:t>
            </a:r>
            <a:r>
              <a:rPr lang="en-US" altLang="zh-CN" dirty="0"/>
              <a:t>the emittance of the </a:t>
            </a:r>
            <a:r>
              <a:rPr lang="en-US" altLang="zh-CN" dirty="0" smtClean="0"/>
              <a:t>injected </a:t>
            </a:r>
            <a:r>
              <a:rPr lang="en-US" altLang="zh-CN" dirty="0"/>
              <a:t>beam can be reduced by </a:t>
            </a:r>
            <a:r>
              <a:rPr lang="en-US" altLang="zh-CN" dirty="0" smtClean="0"/>
              <a:t>‘jumper magnets’.</a:t>
            </a:r>
            <a:endParaRPr lang="zh-CN" altLang="en-US" dirty="0"/>
          </a:p>
        </p:txBody>
      </p:sp>
      <p:pic>
        <p:nvPicPr>
          <p:cNvPr id="4" name="图片 3"/>
          <p:cNvPicPr>
            <a:picLocks noChangeAspect="1"/>
          </p:cNvPicPr>
          <p:nvPr/>
        </p:nvPicPr>
        <p:blipFill>
          <a:blip r:embed="rId2"/>
          <a:stretch>
            <a:fillRect/>
          </a:stretch>
        </p:blipFill>
        <p:spPr>
          <a:xfrm>
            <a:off x="487683" y="3387577"/>
            <a:ext cx="5226050" cy="2474892"/>
          </a:xfrm>
          <a:prstGeom prst="rect">
            <a:avLst/>
          </a:prstGeom>
        </p:spPr>
      </p:pic>
    </p:spTree>
    <p:extLst>
      <p:ext uri="{BB962C8B-B14F-4D97-AF65-F5344CB8AC3E}">
        <p14:creationId xmlns:p14="http://schemas.microsoft.com/office/powerpoint/2010/main" val="4205924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Status</a:t>
            </a:r>
            <a:endParaRPr lang="zh-CN" altLang="en-US" dirty="0"/>
          </a:p>
        </p:txBody>
      </p:sp>
      <p:sp>
        <p:nvSpPr>
          <p:cNvPr id="3" name="内容占位符 2"/>
          <p:cNvSpPr>
            <a:spLocks noGrp="1"/>
          </p:cNvSpPr>
          <p:nvPr>
            <p:ph idx="1"/>
          </p:nvPr>
        </p:nvSpPr>
        <p:spPr>
          <a:xfrm>
            <a:off x="487683" y="899973"/>
            <a:ext cx="8220890" cy="5993254"/>
          </a:xfrm>
        </p:spPr>
        <p:txBody>
          <a:bodyPr>
            <a:normAutofit/>
          </a:bodyPr>
          <a:lstStyle/>
          <a:p>
            <a:pPr>
              <a:lnSpc>
                <a:spcPct val="100000"/>
              </a:lnSpc>
              <a:spcBef>
                <a:spcPts val="600"/>
              </a:spcBef>
            </a:pPr>
            <a:r>
              <a:rPr lang="en-US" altLang="zh-CN" dirty="0" smtClean="0"/>
              <a:t>Last Year</a:t>
            </a:r>
          </a:p>
          <a:p>
            <a:pPr lvl="1">
              <a:lnSpc>
                <a:spcPct val="100000"/>
              </a:lnSpc>
            </a:pPr>
            <a:r>
              <a:rPr lang="en-US" altLang="zh-CN" dirty="0" smtClean="0"/>
              <a:t>A research team for STCF accelerator has been.</a:t>
            </a:r>
          </a:p>
          <a:p>
            <a:pPr lvl="1">
              <a:lnSpc>
                <a:spcPct val="100000"/>
              </a:lnSpc>
            </a:pPr>
            <a:r>
              <a:rPr lang="en-US" altLang="zh-CN" dirty="0" smtClean="0"/>
              <a:t>Key issues and technologies have been listed.</a:t>
            </a:r>
          </a:p>
          <a:p>
            <a:pPr lvl="1">
              <a:lnSpc>
                <a:spcPct val="100000"/>
              </a:lnSpc>
            </a:pPr>
            <a:r>
              <a:rPr lang="en-US" altLang="zh-CN" dirty="0" smtClean="0"/>
              <a:t>Physics and technical works are underway.</a:t>
            </a:r>
          </a:p>
          <a:p>
            <a:pPr lvl="1">
              <a:lnSpc>
                <a:spcPct val="100000"/>
              </a:lnSpc>
            </a:pPr>
            <a:r>
              <a:rPr lang="en-US" altLang="zh-CN" dirty="0"/>
              <a:t>S</a:t>
            </a:r>
            <a:r>
              <a:rPr lang="en-US" altLang="zh-CN" dirty="0" smtClean="0"/>
              <a:t>hort of hands: faculties, postdocs and </a:t>
            </a:r>
            <a:r>
              <a:rPr lang="en-US" altLang="zh-CN" dirty="0"/>
              <a:t>experienced </a:t>
            </a:r>
            <a:r>
              <a:rPr lang="en-US" altLang="zh-CN" dirty="0" smtClean="0"/>
              <a:t>engineers.</a:t>
            </a:r>
            <a:endParaRPr lang="en-US" altLang="zh-CN" sz="2000" dirty="0" smtClean="0"/>
          </a:p>
          <a:p>
            <a:pPr>
              <a:lnSpc>
                <a:spcPct val="100000"/>
              </a:lnSpc>
              <a:spcBef>
                <a:spcPts val="1200"/>
              </a:spcBef>
            </a:pPr>
            <a:r>
              <a:rPr lang="en-US" altLang="zh-CN" dirty="0" smtClean="0"/>
              <a:t>This Year</a:t>
            </a:r>
          </a:p>
          <a:p>
            <a:pPr lvl="1">
              <a:lnSpc>
                <a:spcPct val="100000"/>
              </a:lnSpc>
            </a:pPr>
            <a:r>
              <a:rPr lang="en-US" altLang="zh-CN" dirty="0" smtClean="0"/>
              <a:t>Accelerator parameters and basic linear lattice is given.</a:t>
            </a:r>
          </a:p>
          <a:p>
            <a:pPr lvl="1">
              <a:lnSpc>
                <a:spcPct val="100000"/>
              </a:lnSpc>
            </a:pPr>
            <a:r>
              <a:rPr lang="en-US" altLang="zh-CN" dirty="0" smtClean="0"/>
              <a:t>Polarization, beam-beam and </a:t>
            </a:r>
            <a:r>
              <a:rPr lang="en-US" altLang="zh-CN" dirty="0"/>
              <a:t>o</a:t>
            </a:r>
            <a:r>
              <a:rPr lang="en-US" altLang="zh-CN" dirty="0" smtClean="0"/>
              <a:t>ther accelerator physics work is underway.</a:t>
            </a:r>
          </a:p>
          <a:p>
            <a:pPr lvl="1">
              <a:lnSpc>
                <a:spcPct val="100000"/>
              </a:lnSpc>
            </a:pPr>
            <a:r>
              <a:rPr lang="en-US" altLang="zh-CN" dirty="0" smtClean="0"/>
              <a:t>Several key technologies have been developed.</a:t>
            </a:r>
          </a:p>
          <a:p>
            <a:pPr lvl="1">
              <a:lnSpc>
                <a:spcPct val="100000"/>
              </a:lnSpc>
            </a:pPr>
            <a:r>
              <a:rPr lang="en-US" altLang="zh-CN" dirty="0" smtClean="0"/>
              <a:t>All works above are finished by a very small team (6 people, part-time).  </a:t>
            </a:r>
          </a:p>
          <a:p>
            <a:pPr lvl="1">
              <a:lnSpc>
                <a:spcPct val="100000"/>
              </a:lnSpc>
            </a:pPr>
            <a:endParaRPr lang="zh-CN" altLang="en-US" sz="2800" dirty="0"/>
          </a:p>
        </p:txBody>
      </p:sp>
    </p:spTree>
    <p:extLst>
      <p:ext uri="{BB962C8B-B14F-4D97-AF65-F5344CB8AC3E}">
        <p14:creationId xmlns:p14="http://schemas.microsoft.com/office/powerpoint/2010/main" val="1834528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Plan</a:t>
            </a:r>
            <a:endParaRPr lang="zh-CN" altLang="en-US" dirty="0"/>
          </a:p>
        </p:txBody>
      </p:sp>
      <p:sp>
        <p:nvSpPr>
          <p:cNvPr id="3" name="内容占位符 2"/>
          <p:cNvSpPr>
            <a:spLocks noGrp="1"/>
          </p:cNvSpPr>
          <p:nvPr>
            <p:ph idx="1"/>
          </p:nvPr>
        </p:nvSpPr>
        <p:spPr>
          <a:xfrm>
            <a:off x="361150" y="1078106"/>
            <a:ext cx="8647383" cy="5203130"/>
          </a:xfrm>
        </p:spPr>
        <p:txBody>
          <a:bodyPr/>
          <a:lstStyle/>
          <a:p>
            <a:r>
              <a:rPr lang="en-US" altLang="zh-CN" dirty="0" smtClean="0"/>
              <a:t>Accelerator Physics</a:t>
            </a:r>
          </a:p>
          <a:p>
            <a:pPr lvl="1"/>
            <a:r>
              <a:rPr lang="en-US" altLang="zh-CN" dirty="0" smtClean="0"/>
              <a:t>Linear and nonlinear optimization, complete a reasonable lattice</a:t>
            </a:r>
          </a:p>
          <a:p>
            <a:pPr lvl="2"/>
            <a:r>
              <a:rPr lang="en-US" altLang="zh-CN" dirty="0" smtClean="0"/>
              <a:t>By beam dynamic study; also, using </a:t>
            </a:r>
            <a:r>
              <a:rPr lang="en-US" altLang="zh-CN" dirty="0"/>
              <a:t>intelligent </a:t>
            </a:r>
            <a:r>
              <a:rPr lang="en-US" altLang="zh-CN" dirty="0" smtClean="0"/>
              <a:t>optimization </a:t>
            </a:r>
            <a:r>
              <a:rPr lang="en-US" altLang="zh-CN" dirty="0"/>
              <a:t>algorithm </a:t>
            </a:r>
            <a:endParaRPr lang="en-US" altLang="zh-CN" dirty="0" smtClean="0"/>
          </a:p>
          <a:p>
            <a:pPr lvl="1"/>
            <a:r>
              <a:rPr lang="en-US" altLang="zh-CN" dirty="0" smtClean="0"/>
              <a:t>Collaboration with colleagues</a:t>
            </a:r>
          </a:p>
          <a:p>
            <a:pPr lvl="2"/>
            <a:r>
              <a:rPr lang="en-US" altLang="zh-CN" dirty="0" smtClean="0"/>
              <a:t>For lattice design and beam-beam </a:t>
            </a:r>
          </a:p>
          <a:p>
            <a:r>
              <a:rPr lang="en-US" altLang="zh-CN" dirty="0" smtClean="0"/>
              <a:t>Accelerator Technologies</a:t>
            </a:r>
          </a:p>
          <a:p>
            <a:pPr lvl="1"/>
            <a:r>
              <a:rPr lang="en-US" altLang="zh-CN" dirty="0" smtClean="0"/>
              <a:t>Set up bench tests for instrumentations and vacuum</a:t>
            </a:r>
          </a:p>
          <a:p>
            <a:pPr lvl="1"/>
            <a:r>
              <a:rPr lang="en-US" altLang="zh-CN" dirty="0" smtClean="0"/>
              <a:t>Develop superconducting technologies </a:t>
            </a:r>
            <a:endParaRPr lang="zh-CN" altLang="en-US" dirty="0"/>
          </a:p>
        </p:txBody>
      </p:sp>
    </p:spTree>
    <p:extLst>
      <p:ext uri="{BB962C8B-B14F-4D97-AF65-F5344CB8AC3E}">
        <p14:creationId xmlns:p14="http://schemas.microsoft.com/office/powerpoint/2010/main" val="3759026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t>Thank you for your attention</a:t>
            </a:r>
            <a:endParaRPr lang="zh-CN" altLang="en-US" dirty="0"/>
          </a:p>
        </p:txBody>
      </p:sp>
      <p:sp>
        <p:nvSpPr>
          <p:cNvPr id="5" name="副标题 4"/>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747681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弧形 37"/>
          <p:cNvSpPr/>
          <p:nvPr/>
        </p:nvSpPr>
        <p:spPr>
          <a:xfrm>
            <a:off x="4552806" y="2745241"/>
            <a:ext cx="3476769" cy="1424480"/>
          </a:xfrm>
          <a:prstGeom prst="arc">
            <a:avLst>
              <a:gd name="adj1" fmla="val 21493812"/>
              <a:gd name="adj2" fmla="val 2226212"/>
            </a:avLst>
          </a:prstGeom>
          <a:ln w="25400"/>
        </p:spPr>
        <p:style>
          <a:lnRef idx="1">
            <a:schemeClr val="dk1"/>
          </a:lnRef>
          <a:fillRef idx="0">
            <a:schemeClr val="dk1"/>
          </a:fillRef>
          <a:effectRef idx="0">
            <a:schemeClr val="dk1"/>
          </a:effectRef>
          <a:fontRef idx="minor">
            <a:schemeClr val="tx1"/>
          </a:fontRef>
        </p:style>
        <p:txBody>
          <a:bodyPr rtlCol="0" anchor="ctr"/>
          <a:lstStyle/>
          <a:p>
            <a:pPr algn="ctr" defTabSz="914400"/>
            <a:endParaRPr lang="zh-CN" altLang="en-US" sz="1350">
              <a:solidFill>
                <a:srgbClr val="3D3F41"/>
              </a:solidFill>
            </a:endParaRPr>
          </a:p>
        </p:txBody>
      </p:sp>
      <p:sp>
        <p:nvSpPr>
          <p:cNvPr id="4" name="圆角矩形 3"/>
          <p:cNvSpPr>
            <a:spLocks noChangeAspect="1"/>
          </p:cNvSpPr>
          <p:nvPr/>
        </p:nvSpPr>
        <p:spPr>
          <a:xfrm>
            <a:off x="4007032" y="1914666"/>
            <a:ext cx="1139753" cy="62279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altLang="zh-CN" dirty="0">
                <a:solidFill>
                  <a:srgbClr val="FFFFFF"/>
                </a:solidFill>
              </a:rPr>
              <a:t>Detector</a:t>
            </a:r>
            <a:endParaRPr lang="zh-CN" altLang="en-US" dirty="0">
              <a:solidFill>
                <a:srgbClr val="FFFFFF"/>
              </a:solidFill>
            </a:endParaRPr>
          </a:p>
        </p:txBody>
      </p:sp>
      <p:sp>
        <p:nvSpPr>
          <p:cNvPr id="5" name="矩形 4"/>
          <p:cNvSpPr>
            <a:spLocks noChangeAspect="1"/>
          </p:cNvSpPr>
          <p:nvPr/>
        </p:nvSpPr>
        <p:spPr>
          <a:xfrm>
            <a:off x="3392378" y="2142617"/>
            <a:ext cx="614654" cy="1668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zh-CN" altLang="en-US" sz="1350">
              <a:solidFill>
                <a:srgbClr val="FFFFFF"/>
              </a:solidFill>
            </a:endParaRPr>
          </a:p>
        </p:txBody>
      </p:sp>
      <p:sp>
        <p:nvSpPr>
          <p:cNvPr id="6" name="矩形 5"/>
          <p:cNvSpPr>
            <a:spLocks noChangeAspect="1"/>
          </p:cNvSpPr>
          <p:nvPr/>
        </p:nvSpPr>
        <p:spPr>
          <a:xfrm>
            <a:off x="5146785" y="2142617"/>
            <a:ext cx="614654" cy="1668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zh-CN" altLang="en-US" sz="1350">
              <a:solidFill>
                <a:srgbClr val="FFFFFF"/>
              </a:solidFill>
            </a:endParaRPr>
          </a:p>
        </p:txBody>
      </p:sp>
      <p:sp>
        <p:nvSpPr>
          <p:cNvPr id="7" name="矩形 6"/>
          <p:cNvSpPr>
            <a:spLocks/>
          </p:cNvSpPr>
          <p:nvPr/>
        </p:nvSpPr>
        <p:spPr>
          <a:xfrm>
            <a:off x="3248026" y="1981341"/>
            <a:ext cx="144353" cy="4905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zh-CN" altLang="en-US" sz="1350">
              <a:solidFill>
                <a:srgbClr val="FFFFFF"/>
              </a:solidFill>
            </a:endParaRPr>
          </a:p>
        </p:txBody>
      </p:sp>
      <p:sp>
        <p:nvSpPr>
          <p:cNvPr id="10" name="矩形 9"/>
          <p:cNvSpPr>
            <a:spLocks/>
          </p:cNvSpPr>
          <p:nvPr/>
        </p:nvSpPr>
        <p:spPr>
          <a:xfrm>
            <a:off x="5761439" y="1981341"/>
            <a:ext cx="144353" cy="4905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zh-CN" altLang="en-US" sz="1350">
              <a:solidFill>
                <a:srgbClr val="FFFFFF"/>
              </a:solidFill>
            </a:endParaRPr>
          </a:p>
        </p:txBody>
      </p:sp>
      <p:cxnSp>
        <p:nvCxnSpPr>
          <p:cNvPr id="12" name="直接箭头连接符 11"/>
          <p:cNvCxnSpPr/>
          <p:nvPr/>
        </p:nvCxnSpPr>
        <p:spPr>
          <a:xfrm>
            <a:off x="3392378" y="1328738"/>
            <a:ext cx="614654" cy="466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3392378" y="1328738"/>
            <a:ext cx="1739906" cy="0"/>
          </a:xfrm>
          <a:prstGeom prst="line">
            <a:avLst/>
          </a:prstGeom>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3676251" y="923961"/>
            <a:ext cx="4766818" cy="646331"/>
          </a:xfrm>
          <a:prstGeom prst="rect">
            <a:avLst/>
          </a:prstGeom>
          <a:noFill/>
        </p:spPr>
        <p:txBody>
          <a:bodyPr wrap="none" rtlCol="0">
            <a:spAutoFit/>
          </a:bodyPr>
          <a:lstStyle/>
          <a:p>
            <a:pPr algn="ctr" defTabSz="914400"/>
            <a:r>
              <a:rPr lang="en-US" altLang="zh-CN" dirty="0">
                <a:solidFill>
                  <a:srgbClr val="3D3F41"/>
                </a:solidFill>
              </a:rPr>
              <a:t>Interaction </a:t>
            </a:r>
            <a:r>
              <a:rPr lang="en-US" altLang="zh-CN" dirty="0" smtClean="0">
                <a:solidFill>
                  <a:srgbClr val="3D3F41"/>
                </a:solidFill>
              </a:rPr>
              <a:t>Region: Large Piwinski Angle Collision</a:t>
            </a:r>
          </a:p>
          <a:p>
            <a:pPr algn="ctr" defTabSz="914400"/>
            <a:r>
              <a:rPr lang="en-US" altLang="zh-CN" dirty="0" smtClean="0">
                <a:solidFill>
                  <a:srgbClr val="3D3F41"/>
                </a:solidFill>
              </a:rPr>
              <a:t>+Crabbed Waist</a:t>
            </a:r>
            <a:endParaRPr lang="zh-CN" altLang="en-US" dirty="0">
              <a:solidFill>
                <a:srgbClr val="3D3F41"/>
              </a:solidFill>
            </a:endParaRPr>
          </a:p>
        </p:txBody>
      </p:sp>
      <p:sp>
        <p:nvSpPr>
          <p:cNvPr id="17" name="矩形 16"/>
          <p:cNvSpPr/>
          <p:nvPr/>
        </p:nvSpPr>
        <p:spPr>
          <a:xfrm>
            <a:off x="2981325" y="1738312"/>
            <a:ext cx="3171825" cy="1119188"/>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srgbClr val="FFFFFF"/>
              </a:solidFill>
            </a:endParaRPr>
          </a:p>
        </p:txBody>
      </p:sp>
      <p:sp>
        <p:nvSpPr>
          <p:cNvPr id="18" name="弧形 17"/>
          <p:cNvSpPr/>
          <p:nvPr/>
        </p:nvSpPr>
        <p:spPr>
          <a:xfrm>
            <a:off x="4262331" y="2238268"/>
            <a:ext cx="3476769" cy="1150550"/>
          </a:xfrm>
          <a:prstGeom prst="arc">
            <a:avLst>
              <a:gd name="adj1" fmla="val 15660952"/>
              <a:gd name="adj2" fmla="val 21284409"/>
            </a:avLst>
          </a:prstGeom>
          <a:ln w="25400"/>
        </p:spPr>
        <p:style>
          <a:lnRef idx="1">
            <a:schemeClr val="dk1"/>
          </a:lnRef>
          <a:fillRef idx="0">
            <a:schemeClr val="dk1"/>
          </a:fillRef>
          <a:effectRef idx="0">
            <a:schemeClr val="dk1"/>
          </a:effectRef>
          <a:fontRef idx="minor">
            <a:schemeClr val="tx1"/>
          </a:fontRef>
        </p:style>
        <p:txBody>
          <a:bodyPr rtlCol="0" anchor="ctr"/>
          <a:lstStyle/>
          <a:p>
            <a:pPr algn="ctr" defTabSz="914400"/>
            <a:endParaRPr lang="zh-CN" altLang="en-US" sz="1350">
              <a:solidFill>
                <a:srgbClr val="3D3F41"/>
              </a:solidFill>
            </a:endParaRPr>
          </a:p>
        </p:txBody>
      </p:sp>
      <p:sp>
        <p:nvSpPr>
          <p:cNvPr id="20" name="弧形 19"/>
          <p:cNvSpPr/>
          <p:nvPr/>
        </p:nvSpPr>
        <p:spPr>
          <a:xfrm flipH="1">
            <a:off x="1422658" y="2236181"/>
            <a:ext cx="3476769" cy="1150550"/>
          </a:xfrm>
          <a:prstGeom prst="arc">
            <a:avLst>
              <a:gd name="adj1" fmla="val 15660952"/>
              <a:gd name="adj2" fmla="val 21284409"/>
            </a:avLst>
          </a:prstGeom>
          <a:ln w="25400"/>
        </p:spPr>
        <p:style>
          <a:lnRef idx="1">
            <a:schemeClr val="dk1"/>
          </a:lnRef>
          <a:fillRef idx="0">
            <a:schemeClr val="dk1"/>
          </a:fillRef>
          <a:effectRef idx="0">
            <a:schemeClr val="dk1"/>
          </a:effectRef>
          <a:fontRef idx="minor">
            <a:schemeClr val="tx1"/>
          </a:fontRef>
        </p:style>
        <p:txBody>
          <a:bodyPr rtlCol="0" anchor="ctr"/>
          <a:lstStyle/>
          <a:p>
            <a:pPr algn="ctr" defTabSz="914400"/>
            <a:endParaRPr lang="zh-CN" altLang="en-US" sz="1350">
              <a:solidFill>
                <a:srgbClr val="3D3F41"/>
              </a:solidFill>
            </a:endParaRPr>
          </a:p>
        </p:txBody>
      </p:sp>
      <p:sp>
        <p:nvSpPr>
          <p:cNvPr id="22" name="矩形 21"/>
          <p:cNvSpPr/>
          <p:nvPr/>
        </p:nvSpPr>
        <p:spPr>
          <a:xfrm rot="1375782">
            <a:off x="1205420" y="2544229"/>
            <a:ext cx="328613" cy="8462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zh-CN" altLang="en-US" sz="1350" dirty="0">
              <a:solidFill>
                <a:srgbClr val="FFFFFF"/>
              </a:solidFill>
            </a:endParaRPr>
          </a:p>
        </p:txBody>
      </p:sp>
      <p:sp>
        <p:nvSpPr>
          <p:cNvPr id="23" name="矩形 22"/>
          <p:cNvSpPr/>
          <p:nvPr/>
        </p:nvSpPr>
        <p:spPr>
          <a:xfrm rot="20283721" flipV="1">
            <a:off x="7658485" y="2561671"/>
            <a:ext cx="328613" cy="9412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srgbClr val="FFFFFF"/>
              </a:solidFill>
            </a:endParaRPr>
          </a:p>
        </p:txBody>
      </p:sp>
      <p:sp>
        <p:nvSpPr>
          <p:cNvPr id="24" name="左弧形箭头 23"/>
          <p:cNvSpPr/>
          <p:nvPr/>
        </p:nvSpPr>
        <p:spPr>
          <a:xfrm>
            <a:off x="871537" y="2686050"/>
            <a:ext cx="261938" cy="2667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srgbClr val="3D3F41"/>
              </a:solidFill>
            </a:endParaRPr>
          </a:p>
        </p:txBody>
      </p:sp>
      <p:sp>
        <p:nvSpPr>
          <p:cNvPr id="25" name="左弧形箭头 24"/>
          <p:cNvSpPr/>
          <p:nvPr/>
        </p:nvSpPr>
        <p:spPr>
          <a:xfrm flipH="1">
            <a:off x="8029575" y="2686050"/>
            <a:ext cx="261938" cy="2667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srgbClr val="3D3F41"/>
              </a:solidFill>
            </a:endParaRPr>
          </a:p>
        </p:txBody>
      </p:sp>
      <p:sp>
        <p:nvSpPr>
          <p:cNvPr id="26" name="文本框 25"/>
          <p:cNvSpPr txBox="1"/>
          <p:nvPr/>
        </p:nvSpPr>
        <p:spPr>
          <a:xfrm>
            <a:off x="1719554" y="2934189"/>
            <a:ext cx="753540" cy="338554"/>
          </a:xfrm>
          <a:prstGeom prst="rect">
            <a:avLst/>
          </a:prstGeom>
          <a:noFill/>
        </p:spPr>
        <p:txBody>
          <a:bodyPr wrap="none" rtlCol="0">
            <a:spAutoFit/>
          </a:bodyPr>
          <a:lstStyle/>
          <a:p>
            <a:pPr defTabSz="914400"/>
            <a:r>
              <a:rPr lang="en-US" altLang="zh-CN" sz="1600" dirty="0">
                <a:solidFill>
                  <a:srgbClr val="3D3F41"/>
                </a:solidFill>
              </a:rPr>
              <a:t>Snakes</a:t>
            </a:r>
            <a:endParaRPr lang="zh-CN" altLang="en-US" sz="1600" dirty="0">
              <a:solidFill>
                <a:srgbClr val="3D3F41"/>
              </a:solidFill>
            </a:endParaRPr>
          </a:p>
        </p:txBody>
      </p:sp>
      <p:cxnSp>
        <p:nvCxnSpPr>
          <p:cNvPr id="27" name="直接连接符 26"/>
          <p:cNvCxnSpPr/>
          <p:nvPr/>
        </p:nvCxnSpPr>
        <p:spPr>
          <a:xfrm>
            <a:off x="1685891" y="3209851"/>
            <a:ext cx="684322" cy="4763"/>
          </a:xfrm>
          <a:prstGeom prst="line">
            <a:avLst/>
          </a:prstGeom>
        </p:spPr>
        <p:style>
          <a:lnRef idx="1">
            <a:schemeClr val="dk1"/>
          </a:lnRef>
          <a:fillRef idx="0">
            <a:schemeClr val="dk1"/>
          </a:fillRef>
          <a:effectRef idx="0">
            <a:schemeClr val="dk1"/>
          </a:effectRef>
          <a:fontRef idx="minor">
            <a:schemeClr val="tx1"/>
          </a:fontRef>
        </p:style>
      </p:cxnSp>
      <p:cxnSp>
        <p:nvCxnSpPr>
          <p:cNvPr id="29" name="直接箭头连接符 28"/>
          <p:cNvCxnSpPr/>
          <p:nvPr/>
        </p:nvCxnSpPr>
        <p:spPr>
          <a:xfrm flipH="1" flipV="1">
            <a:off x="1590233" y="2927432"/>
            <a:ext cx="98886" cy="279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弧形 30"/>
          <p:cNvSpPr/>
          <p:nvPr/>
        </p:nvSpPr>
        <p:spPr>
          <a:xfrm flipH="1">
            <a:off x="1175300" y="2672302"/>
            <a:ext cx="3476769" cy="1497419"/>
          </a:xfrm>
          <a:prstGeom prst="arc">
            <a:avLst>
              <a:gd name="adj1" fmla="val 21493812"/>
              <a:gd name="adj2" fmla="val 2418347"/>
            </a:avLst>
          </a:prstGeom>
          <a:ln w="25400"/>
        </p:spPr>
        <p:style>
          <a:lnRef idx="1">
            <a:schemeClr val="dk1"/>
          </a:lnRef>
          <a:fillRef idx="0">
            <a:schemeClr val="dk1"/>
          </a:fillRef>
          <a:effectRef idx="0">
            <a:schemeClr val="dk1"/>
          </a:effectRef>
          <a:fontRef idx="minor">
            <a:schemeClr val="tx1"/>
          </a:fontRef>
        </p:style>
        <p:txBody>
          <a:bodyPr rtlCol="0" anchor="ctr"/>
          <a:lstStyle/>
          <a:p>
            <a:pPr algn="ctr" defTabSz="914400"/>
            <a:endParaRPr lang="zh-CN" altLang="en-US" sz="1350">
              <a:solidFill>
                <a:srgbClr val="3D3F41"/>
              </a:solidFill>
            </a:endParaRPr>
          </a:p>
        </p:txBody>
      </p:sp>
      <p:sp>
        <p:nvSpPr>
          <p:cNvPr id="32" name="矩形 31"/>
          <p:cNvSpPr/>
          <p:nvPr/>
        </p:nvSpPr>
        <p:spPr>
          <a:xfrm>
            <a:off x="2054986" y="3884600"/>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srgbClr val="FFFFFF"/>
              </a:solidFill>
            </a:endParaRPr>
          </a:p>
        </p:txBody>
      </p:sp>
      <p:sp>
        <p:nvSpPr>
          <p:cNvPr id="33" name="矩形 32"/>
          <p:cNvSpPr/>
          <p:nvPr/>
        </p:nvSpPr>
        <p:spPr>
          <a:xfrm>
            <a:off x="2080091" y="2043917"/>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srgbClr val="FFFFFF"/>
              </a:solidFill>
            </a:endParaRPr>
          </a:p>
        </p:txBody>
      </p:sp>
      <p:sp>
        <p:nvSpPr>
          <p:cNvPr id="34" name="矩形 33"/>
          <p:cNvSpPr/>
          <p:nvPr/>
        </p:nvSpPr>
        <p:spPr>
          <a:xfrm>
            <a:off x="6691245" y="2019731"/>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srgbClr val="FFFFFF"/>
              </a:solidFill>
            </a:endParaRPr>
          </a:p>
        </p:txBody>
      </p:sp>
      <p:sp>
        <p:nvSpPr>
          <p:cNvPr id="35" name="矩形 34"/>
          <p:cNvSpPr/>
          <p:nvPr/>
        </p:nvSpPr>
        <p:spPr>
          <a:xfrm>
            <a:off x="6691245" y="3884600"/>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srgbClr val="FFFFFF"/>
              </a:solidFill>
            </a:endParaRPr>
          </a:p>
        </p:txBody>
      </p:sp>
      <p:cxnSp>
        <p:nvCxnSpPr>
          <p:cNvPr id="37" name="直接连接符 36"/>
          <p:cNvCxnSpPr>
            <a:stCxn id="32" idx="3"/>
            <a:endCxn id="35" idx="1"/>
          </p:cNvCxnSpPr>
          <p:nvPr/>
        </p:nvCxnSpPr>
        <p:spPr>
          <a:xfrm>
            <a:off x="2474878" y="4102094"/>
            <a:ext cx="4216367" cy="0"/>
          </a:xfrm>
          <a:prstGeom prst="line">
            <a:avLst/>
          </a:prstGeom>
          <a:ln w="25400"/>
        </p:spPr>
        <p:style>
          <a:lnRef idx="1">
            <a:schemeClr val="dk1"/>
          </a:lnRef>
          <a:fillRef idx="0">
            <a:schemeClr val="dk1"/>
          </a:fillRef>
          <a:effectRef idx="0">
            <a:schemeClr val="dk1"/>
          </a:effectRef>
          <a:fontRef idx="minor">
            <a:schemeClr val="tx1"/>
          </a:fontRef>
        </p:style>
      </p:cxnSp>
      <p:sp>
        <p:nvSpPr>
          <p:cNvPr id="39" name="矩形 38"/>
          <p:cNvSpPr/>
          <p:nvPr/>
        </p:nvSpPr>
        <p:spPr>
          <a:xfrm rot="5400000">
            <a:off x="4388500" y="3657248"/>
            <a:ext cx="328613" cy="8462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zh-CN" altLang="en-US" sz="1350" dirty="0">
              <a:solidFill>
                <a:srgbClr val="FFFFFF"/>
              </a:solidFill>
            </a:endParaRPr>
          </a:p>
        </p:txBody>
      </p:sp>
      <p:cxnSp>
        <p:nvCxnSpPr>
          <p:cNvPr id="40" name="直接箭头连接符 39"/>
          <p:cNvCxnSpPr/>
          <p:nvPr/>
        </p:nvCxnSpPr>
        <p:spPr>
          <a:xfrm flipH="1" flipV="1">
            <a:off x="3315008" y="2483873"/>
            <a:ext cx="149392" cy="532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flipV="1">
            <a:off x="3465456" y="3014818"/>
            <a:ext cx="1228438" cy="5585"/>
          </a:xfrm>
          <a:prstGeom prst="line">
            <a:avLst/>
          </a:prstGeom>
        </p:spPr>
        <p:style>
          <a:lnRef idx="1">
            <a:schemeClr val="dk1"/>
          </a:lnRef>
          <a:fillRef idx="0">
            <a:schemeClr val="dk1"/>
          </a:fillRef>
          <a:effectRef idx="0">
            <a:schemeClr val="dk1"/>
          </a:effectRef>
          <a:fontRef idx="minor">
            <a:schemeClr val="tx1"/>
          </a:fontRef>
        </p:style>
      </p:cxnSp>
      <p:sp>
        <p:nvSpPr>
          <p:cNvPr id="43" name="文本框 42"/>
          <p:cNvSpPr txBox="1"/>
          <p:nvPr/>
        </p:nvSpPr>
        <p:spPr>
          <a:xfrm>
            <a:off x="3485491" y="2993050"/>
            <a:ext cx="1437894" cy="338554"/>
          </a:xfrm>
          <a:prstGeom prst="rect">
            <a:avLst/>
          </a:prstGeom>
          <a:noFill/>
        </p:spPr>
        <p:txBody>
          <a:bodyPr wrap="none" rtlCol="0">
            <a:spAutoFit/>
          </a:bodyPr>
          <a:lstStyle/>
          <a:p>
            <a:pPr defTabSz="914400"/>
            <a:r>
              <a:rPr lang="en-US" altLang="zh-CN" sz="1600" dirty="0">
                <a:solidFill>
                  <a:srgbClr val="3D3F41"/>
                </a:solidFill>
              </a:rPr>
              <a:t>Crab </a:t>
            </a:r>
            <a:r>
              <a:rPr lang="en-US" altLang="zh-CN" sz="1600" dirty="0" err="1">
                <a:solidFill>
                  <a:srgbClr val="3D3F41"/>
                </a:solidFill>
              </a:rPr>
              <a:t>Sextupole</a:t>
            </a:r>
            <a:endParaRPr lang="zh-CN" altLang="en-US" sz="1600" dirty="0">
              <a:solidFill>
                <a:srgbClr val="3D3F41"/>
              </a:solidFill>
            </a:endParaRPr>
          </a:p>
        </p:txBody>
      </p:sp>
      <p:cxnSp>
        <p:nvCxnSpPr>
          <p:cNvPr id="45" name="直接箭头连接符 44"/>
          <p:cNvCxnSpPr/>
          <p:nvPr/>
        </p:nvCxnSpPr>
        <p:spPr>
          <a:xfrm>
            <a:off x="6076591" y="3530237"/>
            <a:ext cx="614654" cy="466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接连接符 45"/>
          <p:cNvCxnSpPr/>
          <p:nvPr/>
        </p:nvCxnSpPr>
        <p:spPr>
          <a:xfrm>
            <a:off x="6075834" y="3530237"/>
            <a:ext cx="825357" cy="0"/>
          </a:xfrm>
          <a:prstGeom prst="line">
            <a:avLst/>
          </a:prstGeom>
        </p:spPr>
        <p:style>
          <a:lnRef idx="1">
            <a:schemeClr val="dk1"/>
          </a:lnRef>
          <a:fillRef idx="0">
            <a:schemeClr val="dk1"/>
          </a:fillRef>
          <a:effectRef idx="0">
            <a:schemeClr val="dk1"/>
          </a:effectRef>
          <a:fontRef idx="minor">
            <a:schemeClr val="tx1"/>
          </a:fontRef>
        </p:style>
      </p:cxnSp>
      <p:sp>
        <p:nvSpPr>
          <p:cNvPr id="48" name="文本框 47"/>
          <p:cNvSpPr txBox="1"/>
          <p:nvPr/>
        </p:nvSpPr>
        <p:spPr>
          <a:xfrm>
            <a:off x="6147925" y="3238884"/>
            <a:ext cx="906017" cy="338554"/>
          </a:xfrm>
          <a:prstGeom prst="rect">
            <a:avLst/>
          </a:prstGeom>
          <a:noFill/>
        </p:spPr>
        <p:txBody>
          <a:bodyPr wrap="none" rtlCol="0">
            <a:spAutoFit/>
          </a:bodyPr>
          <a:lstStyle/>
          <a:p>
            <a:pPr defTabSz="914400"/>
            <a:r>
              <a:rPr lang="en-US" altLang="zh-CN" sz="1600" dirty="0">
                <a:solidFill>
                  <a:srgbClr val="3D3F41"/>
                </a:solidFill>
              </a:rPr>
              <a:t>Wigglers</a:t>
            </a:r>
            <a:endParaRPr lang="zh-CN" altLang="en-US" sz="1600" dirty="0">
              <a:solidFill>
                <a:srgbClr val="3D3F41"/>
              </a:solidFill>
            </a:endParaRPr>
          </a:p>
        </p:txBody>
      </p:sp>
      <p:sp>
        <p:nvSpPr>
          <p:cNvPr id="50" name="弧形 49"/>
          <p:cNvSpPr/>
          <p:nvPr/>
        </p:nvSpPr>
        <p:spPr>
          <a:xfrm flipH="1" flipV="1">
            <a:off x="4652068" y="4037209"/>
            <a:ext cx="5095439" cy="1497419"/>
          </a:xfrm>
          <a:prstGeom prst="arc">
            <a:avLst>
              <a:gd name="adj1" fmla="val 239530"/>
              <a:gd name="adj2" fmla="val 1912635"/>
            </a:avLst>
          </a:prstGeom>
          <a:ln w="41275">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defTabSz="914400"/>
            <a:endParaRPr lang="zh-CN" altLang="en-US" sz="1350">
              <a:solidFill>
                <a:srgbClr val="3D3F41"/>
              </a:solidFill>
            </a:endParaRPr>
          </a:p>
        </p:txBody>
      </p:sp>
      <p:sp>
        <p:nvSpPr>
          <p:cNvPr id="51" name="弧形 50"/>
          <p:cNvSpPr/>
          <p:nvPr/>
        </p:nvSpPr>
        <p:spPr>
          <a:xfrm flipV="1">
            <a:off x="-664086" y="4037209"/>
            <a:ext cx="5095439" cy="1497419"/>
          </a:xfrm>
          <a:prstGeom prst="arc">
            <a:avLst>
              <a:gd name="adj1" fmla="val 239530"/>
              <a:gd name="adj2" fmla="val 1912635"/>
            </a:avLst>
          </a:prstGeom>
          <a:solidFill>
            <a:schemeClr val="bg1"/>
          </a:solidFill>
          <a:ln w="412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defTabSz="914400"/>
            <a:endParaRPr lang="zh-CN" altLang="en-US" sz="1350">
              <a:solidFill>
                <a:srgbClr val="3D3F41"/>
              </a:solidFill>
            </a:endParaRPr>
          </a:p>
        </p:txBody>
      </p:sp>
      <p:sp>
        <p:nvSpPr>
          <p:cNvPr id="56" name="文本框 55"/>
          <p:cNvSpPr txBox="1"/>
          <p:nvPr/>
        </p:nvSpPr>
        <p:spPr>
          <a:xfrm>
            <a:off x="3850403" y="3335008"/>
            <a:ext cx="908582" cy="369332"/>
          </a:xfrm>
          <a:prstGeom prst="rect">
            <a:avLst/>
          </a:prstGeom>
          <a:noFill/>
        </p:spPr>
        <p:txBody>
          <a:bodyPr wrap="none" rtlCol="0">
            <a:spAutoFit/>
          </a:bodyPr>
          <a:lstStyle/>
          <a:p>
            <a:pPr defTabSz="914400"/>
            <a:r>
              <a:rPr lang="en-US" altLang="zh-CN" dirty="0">
                <a:solidFill>
                  <a:srgbClr val="3D3F41"/>
                </a:solidFill>
              </a:rPr>
              <a:t>Injector</a:t>
            </a:r>
            <a:endParaRPr lang="zh-CN" altLang="en-US" dirty="0">
              <a:solidFill>
                <a:srgbClr val="3D3F41"/>
              </a:solidFill>
            </a:endParaRPr>
          </a:p>
        </p:txBody>
      </p:sp>
      <p:sp>
        <p:nvSpPr>
          <p:cNvPr id="58" name="同侧圆角矩形 57"/>
          <p:cNvSpPr/>
          <p:nvPr/>
        </p:nvSpPr>
        <p:spPr>
          <a:xfrm>
            <a:off x="4213118" y="4495251"/>
            <a:ext cx="708239" cy="1149832"/>
          </a:xfrm>
          <a:prstGeom prst="round2Same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altLang="zh-CN" sz="1350" dirty="0">
                <a:solidFill>
                  <a:srgbClr val="FFFFFF"/>
                </a:solidFill>
              </a:rPr>
              <a:t>Linac</a:t>
            </a:r>
          </a:p>
          <a:p>
            <a:pPr algn="ctr" defTabSz="914400"/>
            <a:r>
              <a:rPr lang="en-US" altLang="zh-CN" sz="1350" dirty="0">
                <a:solidFill>
                  <a:srgbClr val="FFFFFF"/>
                </a:solidFill>
              </a:rPr>
              <a:t>0.5-3.5</a:t>
            </a:r>
          </a:p>
          <a:p>
            <a:pPr algn="ctr" defTabSz="914400"/>
            <a:r>
              <a:rPr lang="en-US" altLang="zh-CN" sz="1350" dirty="0">
                <a:solidFill>
                  <a:srgbClr val="FFFFFF"/>
                </a:solidFill>
              </a:rPr>
              <a:t>GeV</a:t>
            </a:r>
            <a:endParaRPr lang="zh-CN" altLang="en-US" sz="1350" dirty="0">
              <a:solidFill>
                <a:srgbClr val="FFFFFF"/>
              </a:solidFill>
            </a:endParaRPr>
          </a:p>
        </p:txBody>
      </p:sp>
      <p:cxnSp>
        <p:nvCxnSpPr>
          <p:cNvPr id="53" name="直接连接符 52"/>
          <p:cNvCxnSpPr/>
          <p:nvPr/>
        </p:nvCxnSpPr>
        <p:spPr>
          <a:xfrm flipV="1">
            <a:off x="3552825" y="3660130"/>
            <a:ext cx="1316010" cy="2233"/>
          </a:xfrm>
          <a:prstGeom prst="line">
            <a:avLst/>
          </a:prstGeom>
        </p:spPr>
        <p:style>
          <a:lnRef idx="1">
            <a:schemeClr val="dk1"/>
          </a:lnRef>
          <a:fillRef idx="0">
            <a:schemeClr val="dk1"/>
          </a:fillRef>
          <a:effectRef idx="0">
            <a:schemeClr val="dk1"/>
          </a:effectRef>
          <a:fontRef idx="minor">
            <a:schemeClr val="tx1"/>
          </a:fontRef>
        </p:style>
      </p:cxnSp>
      <p:sp>
        <p:nvSpPr>
          <p:cNvPr id="59" name="文本框 58"/>
          <p:cNvSpPr txBox="1"/>
          <p:nvPr/>
        </p:nvSpPr>
        <p:spPr>
          <a:xfrm>
            <a:off x="626922" y="5462070"/>
            <a:ext cx="6422809" cy="1323439"/>
          </a:xfrm>
          <a:prstGeom prst="rect">
            <a:avLst/>
          </a:prstGeom>
          <a:noFill/>
        </p:spPr>
        <p:txBody>
          <a:bodyPr wrap="square" rtlCol="0">
            <a:spAutoFit/>
          </a:bodyPr>
          <a:lstStyle/>
          <a:p>
            <a:pPr defTabSz="914400"/>
            <a:r>
              <a:rPr lang="en-US" altLang="zh-CN" sz="2000" dirty="0">
                <a:solidFill>
                  <a:srgbClr val="3D3F41"/>
                </a:solidFill>
              </a:rPr>
              <a:t>About injector:</a:t>
            </a:r>
          </a:p>
          <a:p>
            <a:pPr lvl="1" defTabSz="914400"/>
            <a:r>
              <a:rPr lang="en-US" altLang="zh-CN" sz="2000" dirty="0">
                <a:solidFill>
                  <a:srgbClr val="3D3F41"/>
                </a:solidFill>
              </a:rPr>
              <a:t>For e+ and e-, no booster, 0.5GeV-&gt;1~3.5GeV</a:t>
            </a:r>
          </a:p>
          <a:p>
            <a:pPr lvl="1" defTabSz="914400"/>
            <a:r>
              <a:rPr lang="en-US" altLang="zh-CN" sz="2000" dirty="0">
                <a:solidFill>
                  <a:srgbClr val="3D3F41"/>
                </a:solidFill>
              </a:rPr>
              <a:t>e+, a convertor, a linac and a damping ring, 0.5GeV</a:t>
            </a:r>
          </a:p>
          <a:p>
            <a:pPr lvl="1" defTabSz="914400"/>
            <a:r>
              <a:rPr lang="en-US" altLang="zh-CN" sz="2000" dirty="0">
                <a:solidFill>
                  <a:srgbClr val="3D3F41"/>
                </a:solidFill>
              </a:rPr>
              <a:t>e-, a polarized e- source, accelerated to 0.5GeV</a:t>
            </a:r>
            <a:endParaRPr lang="zh-CN" altLang="en-US" sz="2000" dirty="0">
              <a:solidFill>
                <a:srgbClr val="3D3F41"/>
              </a:solidFill>
            </a:endParaRPr>
          </a:p>
        </p:txBody>
      </p:sp>
      <p:sp>
        <p:nvSpPr>
          <p:cNvPr id="60" name="右箭头 59"/>
          <p:cNvSpPr/>
          <p:nvPr/>
        </p:nvSpPr>
        <p:spPr>
          <a:xfrm rot="20665874">
            <a:off x="2979943" y="5385082"/>
            <a:ext cx="1200059" cy="260000"/>
          </a:xfrm>
          <a:prstGeom prst="rightArrow">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altLang="zh-CN" sz="1350" dirty="0">
                <a:solidFill>
                  <a:srgbClr val="FF0000"/>
                </a:solidFill>
              </a:rPr>
              <a:t>e+0.5GeV</a:t>
            </a:r>
            <a:endParaRPr lang="zh-CN" altLang="en-US" sz="1350" dirty="0">
              <a:solidFill>
                <a:srgbClr val="FF0000"/>
              </a:solidFill>
            </a:endParaRPr>
          </a:p>
        </p:txBody>
      </p:sp>
      <p:sp>
        <p:nvSpPr>
          <p:cNvPr id="61" name="右箭头 60"/>
          <p:cNvSpPr/>
          <p:nvPr/>
        </p:nvSpPr>
        <p:spPr>
          <a:xfrm rot="934126" flipH="1">
            <a:off x="4945209" y="5385082"/>
            <a:ext cx="1200059" cy="2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350" dirty="0">
                <a:solidFill>
                  <a:srgbClr val="FFFFFF"/>
                </a:solidFill>
              </a:rPr>
              <a:t>e- 0.5GeV</a:t>
            </a:r>
            <a:endParaRPr lang="zh-CN" altLang="en-US" sz="1350" dirty="0">
              <a:solidFill>
                <a:srgbClr val="FFFFFF"/>
              </a:solidFill>
            </a:endParaRPr>
          </a:p>
        </p:txBody>
      </p:sp>
      <p:cxnSp>
        <p:nvCxnSpPr>
          <p:cNvPr id="62" name="直接箭头连接符 61"/>
          <p:cNvCxnSpPr/>
          <p:nvPr/>
        </p:nvCxnSpPr>
        <p:spPr>
          <a:xfrm>
            <a:off x="4872785" y="3665445"/>
            <a:ext cx="581327" cy="535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接箭头连接符 63"/>
          <p:cNvCxnSpPr/>
          <p:nvPr/>
        </p:nvCxnSpPr>
        <p:spPr>
          <a:xfrm flipH="1">
            <a:off x="3333256" y="3665446"/>
            <a:ext cx="219569" cy="504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标题 35"/>
          <p:cNvSpPr>
            <a:spLocks noGrp="1"/>
          </p:cNvSpPr>
          <p:nvPr>
            <p:ph type="title"/>
          </p:nvPr>
        </p:nvSpPr>
        <p:spPr/>
        <p:txBody>
          <a:bodyPr/>
          <a:lstStyle/>
          <a:p>
            <a:r>
              <a:rPr lang="en-US" altLang="zh-CN" sz="3600" dirty="0"/>
              <a:t>General Description</a:t>
            </a:r>
          </a:p>
        </p:txBody>
      </p:sp>
      <p:sp>
        <p:nvSpPr>
          <p:cNvPr id="41" name="内容占位符 40"/>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92416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endParaRPr lang="zh-CN" altLang="en-US" dirty="0"/>
          </a:p>
        </p:txBody>
      </p:sp>
      <p:sp>
        <p:nvSpPr>
          <p:cNvPr id="2" name="标题 1"/>
          <p:cNvSpPr>
            <a:spLocks noGrp="1"/>
          </p:cNvSpPr>
          <p:nvPr>
            <p:ph type="title"/>
          </p:nvPr>
        </p:nvSpPr>
        <p:spPr/>
        <p:txBody>
          <a:bodyPr/>
          <a:lstStyle/>
          <a:p>
            <a:r>
              <a:rPr lang="en-US" altLang="zh-CN" sz="2800" dirty="0"/>
              <a:t>General </a:t>
            </a:r>
            <a:r>
              <a:rPr lang="en-US" altLang="zh-CN" sz="2800" dirty="0" smtClean="0"/>
              <a:t>Description: </a:t>
            </a:r>
            <a:r>
              <a:rPr lang="en-US" altLang="zh-CN" sz="2800" b="0" dirty="0" smtClean="0">
                <a:solidFill>
                  <a:srgbClr val="7030A0"/>
                </a:solidFill>
              </a:rPr>
              <a:t>Project construction goal</a:t>
            </a:r>
            <a:endParaRPr lang="zh-CN" altLang="en-US" sz="2800" b="0" dirty="0">
              <a:solidFill>
                <a:srgbClr val="7030A0"/>
              </a:solidFill>
            </a:endParaRPr>
          </a:p>
        </p:txBody>
      </p:sp>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1561502559"/>
                  </p:ext>
                </p:extLst>
              </p:nvPr>
            </p:nvGraphicFramePr>
            <p:xfrm>
              <a:off x="986938" y="1154244"/>
              <a:ext cx="5585658" cy="4756103"/>
            </p:xfrm>
            <a:graphic>
              <a:graphicData uri="http://schemas.openxmlformats.org/drawingml/2006/table">
                <a:tbl>
                  <a:tblPr firstRow="1" firstCol="1" bandRow="1">
                    <a:tableStyleId>{5C22544A-7EE6-4342-B048-85BDC9FD1C3A}</a:tableStyleId>
                  </a:tblPr>
                  <a:tblGrid>
                    <a:gridCol w="3280262">
                      <a:extLst>
                        <a:ext uri="{9D8B030D-6E8A-4147-A177-3AD203B41FA5}">
                          <a16:colId xmlns:a16="http://schemas.microsoft.com/office/drawing/2014/main" val="20000"/>
                        </a:ext>
                      </a:extLst>
                    </a:gridCol>
                    <a:gridCol w="1041862">
                      <a:extLst>
                        <a:ext uri="{9D8B030D-6E8A-4147-A177-3AD203B41FA5}">
                          <a16:colId xmlns:a16="http://schemas.microsoft.com/office/drawing/2014/main" val="20001"/>
                        </a:ext>
                      </a:extLst>
                    </a:gridCol>
                    <a:gridCol w="1263534">
                      <a:extLst>
                        <a:ext uri="{9D8B030D-6E8A-4147-A177-3AD203B41FA5}">
                          <a16:colId xmlns:a16="http://schemas.microsoft.com/office/drawing/2014/main" val="20002"/>
                        </a:ext>
                      </a:extLst>
                    </a:gridCol>
                  </a:tblGrid>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Phase 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Phase</a:t>
                          </a:r>
                          <a:r>
                            <a:rPr lang="en-US" sz="1800" kern="100" baseline="0" dirty="0" smtClean="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Circumference</a:t>
                          </a:r>
                          <a:r>
                            <a:rPr lang="en-US" sz="1800" kern="100" dirty="0" smtClean="0">
                              <a:effectLst/>
                              <a:latin typeface="Times New Roman" panose="02020603050405020304" pitchFamily="18" charset="0"/>
                              <a:cs typeface="Times New Roman" panose="02020603050405020304" pitchFamily="18" charset="0"/>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600-800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600</a:t>
                          </a:r>
                          <a:r>
                            <a:rPr lang="en-US" altLang="zh-CN" sz="1800" kern="100" dirty="0" smtClean="0">
                              <a:effectLst/>
                              <a:latin typeface="Times New Roman" panose="02020603050405020304" pitchFamily="18" charset="0"/>
                              <a:cs typeface="Times New Roman" panose="02020603050405020304" pitchFamily="18" charset="0"/>
                            </a:rPr>
                            <a:t>-800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Optimized</a:t>
                          </a:r>
                          <a:r>
                            <a:rPr lang="en-US" altLang="zh-CN" sz="1800" kern="100" baseline="0" dirty="0" smtClean="0">
                              <a:effectLst/>
                              <a:latin typeface="Times New Roman" panose="02020603050405020304" pitchFamily="18" charset="0"/>
                              <a:cs typeface="Times New Roman" panose="02020603050405020304" pitchFamily="18" charset="0"/>
                            </a:rPr>
                            <a:t> </a:t>
                          </a:r>
                          <a:r>
                            <a:rPr lang="en-US" altLang="zh-CN" sz="1800" kern="100" dirty="0" smtClean="0">
                              <a:effectLst/>
                              <a:latin typeface="Times New Roman" panose="02020603050405020304" pitchFamily="18" charset="0"/>
                              <a:cs typeface="Times New Roman" panose="02020603050405020304" pitchFamily="18" charset="0"/>
                            </a:rPr>
                            <a:t>Beam Energy</a:t>
                          </a:r>
                          <a:r>
                            <a:rPr lang="en-US" sz="1800" kern="100" dirty="0" smtClean="0">
                              <a:effectLst/>
                              <a:latin typeface="Times New Roman" panose="02020603050405020304" pitchFamily="18" charset="0"/>
                              <a:cs typeface="Times New Roman" panose="02020603050405020304" pitchFamily="18" charset="0"/>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Energy</a:t>
                          </a:r>
                          <a:r>
                            <a:rPr lang="en-US" altLang="zh-CN" sz="18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Range/GeV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1-3.5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1-3.5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Current</a:t>
                          </a:r>
                          <a:r>
                            <a:rPr lang="en-US" sz="1800" kern="100" dirty="0" smtClean="0">
                              <a:effectLst/>
                              <a:latin typeface="Times New Roman" panose="02020603050405020304" pitchFamily="18" charset="0"/>
                              <a:cs typeface="Times New Roman" panose="02020603050405020304" pitchFamily="18" charset="0"/>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E</a:t>
                          </a:r>
                          <a14:m>
                            <m:oMath xmlns:m="http://schemas.openxmlformats.org/officeDocument/2006/math">
                              <m:r>
                                <a:rPr lang="en-US" altLang="zh-CN" sz="1800" b="1" i="0" kern="100" smtClean="0">
                                  <a:effectLst/>
                                  <a:latin typeface="Cambria Math" panose="02040503050406030204" pitchFamily="18" charset="0"/>
                                </a:rPr>
                                <m:t>𝐦𝐢𝐭𝐭𝐚𝐧𝐜𝐞</m:t>
                              </m:r>
                              <m:d>
                                <m:dPr>
                                  <m:ctrlPr>
                                    <a:rPr lang="zh-CN" sz="1800" i="1" kern="100">
                                      <a:effectLst/>
                                      <a:latin typeface="Cambria Math" panose="02040503050406030204" pitchFamily="18" charset="0"/>
                                    </a:rPr>
                                  </m:ctrlPr>
                                </m:dPr>
                                <m:e>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𝑥</m:t>
                                      </m:r>
                                    </m:sub>
                                  </m:sSub>
                                  <m:r>
                                    <a:rPr lang="en-US" sz="1800" kern="100">
                                      <a:effectLst/>
                                      <a:latin typeface="Cambria Math" panose="02040503050406030204" pitchFamily="18" charset="0"/>
                                    </a:rPr>
                                    <m:t>/</m:t>
                                  </m:r>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𝑦</m:t>
                                      </m:r>
                                    </m:sub>
                                  </m:sSub>
                                </m:e>
                              </m:d>
                            </m:oMath>
                          </a14:m>
                          <a:r>
                            <a:rPr lang="en-US" sz="1800" kern="100" dirty="0">
                              <a:effectLst/>
                              <a:latin typeface="Times New Roman" panose="02020603050405020304" pitchFamily="18" charset="0"/>
                              <a:cs typeface="Times New Roman" panose="02020603050405020304" pitchFamily="18" charset="0"/>
                            </a:rPr>
                            <a:t>/nm·rad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5/0.05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5/0.05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2373">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β</a:t>
                          </a:r>
                          <a:r>
                            <a:rPr lang="en-US" altLang="zh-CN" sz="1800" kern="100" dirty="0" smtClean="0">
                              <a:effectLst/>
                              <a:latin typeface="Times New Roman" panose="02020603050405020304" pitchFamily="18" charset="0"/>
                              <a:cs typeface="Times New Roman" panose="02020603050405020304" pitchFamily="18" charset="0"/>
                            </a:rPr>
                            <a:t> Function @ IP </a:t>
                          </a:r>
                          <a14:m>
                            <m:oMath xmlns:m="http://schemas.openxmlformats.org/officeDocument/2006/math">
                              <m:d>
                                <m:dPr>
                                  <m:ctrlPr>
                                    <a:rPr lang="zh-CN" sz="1800" i="1" kern="100">
                                      <a:effectLst/>
                                      <a:latin typeface="Cambria Math" panose="02040503050406030204" pitchFamily="18" charset="0"/>
                                    </a:rPr>
                                  </m:ctrlPr>
                                </m:dPr>
                                <m:e>
                                  <m:sSubSup>
                                    <m:sSubSupPr>
                                      <m:ctrlPr>
                                        <a:rPr lang="zh-CN" sz="1800" i="1" kern="100">
                                          <a:effectLst/>
                                          <a:latin typeface="Cambria Math" panose="02040503050406030204" pitchFamily="18" charset="0"/>
                                        </a:rPr>
                                      </m:ctrlPr>
                                    </m:sSubSupPr>
                                    <m:e>
                                      <m:sSubSup>
                                        <m:sSubSupPr>
                                          <m:ctrlPr>
                                            <a:rPr lang="zh-CN" sz="1800" i="1" kern="100">
                                              <a:effectLst/>
                                              <a:latin typeface="Cambria Math" panose="02040503050406030204" pitchFamily="18" charset="0"/>
                                            </a:rPr>
                                          </m:ctrlPr>
                                        </m:sSubSupPr>
                                        <m:e>
                                          <m:r>
                                            <a:rPr lang="en-US" sz="1800" kern="100">
                                              <a:effectLst/>
                                              <a:latin typeface="Cambria Math" panose="02040503050406030204" pitchFamily="18" charset="0"/>
                                            </a:rPr>
                                            <m:t>𝛽</m:t>
                                          </m:r>
                                        </m:e>
                                        <m:sub>
                                          <m:r>
                                            <a:rPr lang="en-US" sz="1800" kern="100">
                                              <a:effectLst/>
                                              <a:latin typeface="Cambria Math" panose="02040503050406030204" pitchFamily="18" charset="0"/>
                                            </a:rPr>
                                            <m:t>𝑥</m:t>
                                          </m:r>
                                        </m:sub>
                                        <m:sup>
                                          <m:r>
                                            <a:rPr lang="en-US" sz="1800" kern="100">
                                              <a:effectLst/>
                                              <a:latin typeface="Cambria Math" panose="02040503050406030204" pitchFamily="18" charset="0"/>
                                            </a:rPr>
                                            <m:t>∗</m:t>
                                          </m:r>
                                        </m:sup>
                                      </m:sSubSup>
                                      <m:r>
                                        <a:rPr lang="en-US" sz="1800" kern="100">
                                          <a:effectLst/>
                                          <a:latin typeface="Cambria Math" panose="02040503050406030204" pitchFamily="18" charset="0"/>
                                        </a:rPr>
                                        <m:t>/</m:t>
                                      </m:r>
                                      <m:r>
                                        <a:rPr lang="en-US" sz="1800" kern="100">
                                          <a:effectLst/>
                                          <a:latin typeface="Cambria Math" panose="02040503050406030204" pitchFamily="18" charset="0"/>
                                        </a:rPr>
                                        <m:t>𝛽</m:t>
                                      </m:r>
                                    </m:e>
                                    <m:sub>
                                      <m:r>
                                        <a:rPr lang="en-US" sz="1800" kern="100">
                                          <a:effectLst/>
                                          <a:latin typeface="Cambria Math" panose="02040503050406030204" pitchFamily="18" charset="0"/>
                                        </a:rPr>
                                        <m:t>𝑦</m:t>
                                      </m:r>
                                    </m:sub>
                                    <m:sup>
                                      <m:r>
                                        <a:rPr lang="en-US" sz="1800" kern="100">
                                          <a:effectLst/>
                                          <a:latin typeface="Cambria Math" panose="02040503050406030204" pitchFamily="18" charset="0"/>
                                        </a:rPr>
                                        <m:t>∗</m:t>
                                      </m:r>
                                    </m:sup>
                                  </m:sSubSup>
                                </m:e>
                              </m:d>
                            </m:oMath>
                          </a14:m>
                          <a:r>
                            <a:rPr lang="en-US" sz="1800" kern="100" dirty="0">
                              <a:effectLst/>
                              <a:latin typeface="Times New Roman" panose="02020603050405020304" pitchFamily="18" charset="0"/>
                              <a:cs typeface="Times New Roman" panose="02020603050405020304" pitchFamily="18" charset="0"/>
                            </a:rPr>
                            <a:t>/mm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100/0.9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67/0.6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Collision Angle</a:t>
                          </a:r>
                          <a:r>
                            <a:rPr lang="en-US" sz="1800" kern="100" dirty="0" smtClean="0">
                              <a:effectLst/>
                              <a:latin typeface="Times New Roman" panose="02020603050405020304" pitchFamily="18" charset="0"/>
                              <a:cs typeface="Times New Roman" panose="02020603050405020304" pitchFamily="18" charset="0"/>
                            </a:rPr>
                            <a:t>(full </a:t>
                          </a:r>
                          <a:r>
                            <a:rPr lang="en-US" sz="1800" kern="100" dirty="0">
                              <a:effectLst/>
                              <a:latin typeface="Times New Roman" panose="02020603050405020304" pitchFamily="18" charset="0"/>
                              <a:cs typeface="Times New Roman" panose="02020603050405020304" pitchFamily="18" charset="0"/>
                            </a:rPr>
                            <a:t>θ)/</a:t>
                          </a:r>
                          <a:r>
                            <a:rPr lang="en-US" sz="1800" kern="100" dirty="0" err="1">
                              <a:effectLst/>
                              <a:latin typeface="Times New Roman" panose="02020603050405020304" pitchFamily="18" charset="0"/>
                              <a:cs typeface="Times New Roman" panose="02020603050405020304" pitchFamily="18" charset="0"/>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Tune Shift </a:t>
                          </a:r>
                          <a14:m>
                            <m:oMath xmlns:m="http://schemas.openxmlformats.org/officeDocument/2006/math">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𝜉</m:t>
                                  </m:r>
                                </m:e>
                                <m:sub>
                                  <m:r>
                                    <a:rPr lang="en-US" sz="1800" kern="100">
                                      <a:effectLst/>
                                      <a:latin typeface="Cambria Math" panose="02040503050406030204" pitchFamily="18" charset="0"/>
                                    </a:rPr>
                                    <m:t>𝑦</m:t>
                                  </m:r>
                                </m:sub>
                              </m:sSub>
                            </m:oMath>
                          </a14:m>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32373">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Hour-glass</a:t>
                          </a:r>
                          <a:r>
                            <a:rPr lang="en-US" altLang="zh-CN" sz="1800" kern="100" dirty="0" smtClean="0">
                              <a:effectLst/>
                              <a:latin typeface="Times New Roman" panose="02020603050405020304" pitchFamily="18" charset="0"/>
                              <a:cs typeface="Times New Roman" panose="02020603050405020304" pitchFamily="18" charset="0"/>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32373">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Luminosity/×</a:t>
                          </a:r>
                          <a:r>
                            <a:rPr lang="en-US" sz="1800" kern="100" dirty="0">
                              <a:effectLst/>
                              <a:latin typeface="Times New Roman" panose="02020603050405020304" pitchFamily="18" charset="0"/>
                              <a:cs typeface="Times New Roman" panose="02020603050405020304" pitchFamily="18" charset="0"/>
                            </a:rPr>
                            <a:t>10</a:t>
                          </a:r>
                          <a:r>
                            <a:rPr lang="en-US" sz="1800" kern="100" baseline="30000" dirty="0">
                              <a:effectLst/>
                              <a:latin typeface="Times New Roman" panose="02020603050405020304" pitchFamily="18" charset="0"/>
                              <a:cs typeface="Times New Roman" panose="02020603050405020304" pitchFamily="18" charset="0"/>
                            </a:rPr>
                            <a:t>35</a:t>
                          </a:r>
                          <a:r>
                            <a:rPr lang="en-US" sz="1800" kern="100" dirty="0">
                              <a:effectLst/>
                              <a:latin typeface="Times New Roman" panose="02020603050405020304" pitchFamily="18" charset="0"/>
                              <a:cs typeface="Times New Roman" panose="02020603050405020304" pitchFamily="18" charset="0"/>
                            </a:rPr>
                            <a:t>cm</a:t>
                          </a:r>
                          <a:r>
                            <a:rPr lang="en-US" sz="1800" kern="100" baseline="30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s</a:t>
                          </a:r>
                          <a:r>
                            <a:rPr lang="en-US" sz="1800" kern="100" baseline="300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1561502559"/>
                  </p:ext>
                </p:extLst>
              </p:nvPr>
            </p:nvGraphicFramePr>
            <p:xfrm>
              <a:off x="986938" y="1154244"/>
              <a:ext cx="5585658" cy="4756103"/>
            </p:xfrm>
            <a:graphic>
              <a:graphicData uri="http://schemas.openxmlformats.org/drawingml/2006/table">
                <a:tbl>
                  <a:tblPr firstRow="1" firstCol="1" bandRow="1">
                    <a:tableStyleId>{5C22544A-7EE6-4342-B048-85BDC9FD1C3A}</a:tableStyleId>
                  </a:tblPr>
                  <a:tblGrid>
                    <a:gridCol w="3280262">
                      <a:extLst>
                        <a:ext uri="{9D8B030D-6E8A-4147-A177-3AD203B41FA5}">
                          <a16:colId xmlns="" xmlns:a16="http://schemas.microsoft.com/office/drawing/2014/main" xmlns:a14="http://schemas.microsoft.com/office/drawing/2010/main" val="20000"/>
                        </a:ext>
                      </a:extLst>
                    </a:gridCol>
                    <a:gridCol w="1041862">
                      <a:extLst>
                        <a:ext uri="{9D8B030D-6E8A-4147-A177-3AD203B41FA5}">
                          <a16:colId xmlns="" xmlns:a16="http://schemas.microsoft.com/office/drawing/2014/main" xmlns:a14="http://schemas.microsoft.com/office/drawing/2010/main" val="20001"/>
                        </a:ext>
                      </a:extLst>
                    </a:gridCol>
                    <a:gridCol w="1263534">
                      <a:extLst>
                        <a:ext uri="{9D8B030D-6E8A-4147-A177-3AD203B41FA5}">
                          <a16:colId xmlns="" xmlns:a16="http://schemas.microsoft.com/office/drawing/2014/main" xmlns:a14="http://schemas.microsoft.com/office/drawing/2010/main" val="20002"/>
                        </a:ext>
                      </a:extLst>
                    </a:gridCol>
                  </a:tblGrid>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Phase 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Phase</a:t>
                          </a:r>
                          <a:r>
                            <a:rPr lang="en-US" sz="1800" kern="100" baseline="0" dirty="0" smtClean="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xmlns:a14="http://schemas.microsoft.com/office/drawing/2010/main" val="10000"/>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Circumference</a:t>
                          </a:r>
                          <a:r>
                            <a:rPr lang="en-US" sz="1800" kern="100" dirty="0" smtClean="0">
                              <a:effectLst/>
                              <a:latin typeface="Times New Roman" panose="02020603050405020304" pitchFamily="18" charset="0"/>
                              <a:cs typeface="Times New Roman" panose="02020603050405020304" pitchFamily="18" charset="0"/>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600-800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600</a:t>
                          </a:r>
                          <a:r>
                            <a:rPr lang="en-US" altLang="zh-CN" sz="1800" kern="100" dirty="0" smtClean="0">
                              <a:effectLst/>
                              <a:latin typeface="Times New Roman" panose="02020603050405020304" pitchFamily="18" charset="0"/>
                              <a:cs typeface="Times New Roman" panose="02020603050405020304" pitchFamily="18" charset="0"/>
                            </a:rPr>
                            <a:t>-800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xmlns:a14="http://schemas.microsoft.com/office/drawing/2010/main" val="10001"/>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Optimized</a:t>
                          </a:r>
                          <a:r>
                            <a:rPr lang="en-US" altLang="zh-CN" sz="1800" kern="100" baseline="0" dirty="0" smtClean="0">
                              <a:effectLst/>
                              <a:latin typeface="Times New Roman" panose="02020603050405020304" pitchFamily="18" charset="0"/>
                              <a:cs typeface="Times New Roman" panose="02020603050405020304" pitchFamily="18" charset="0"/>
                            </a:rPr>
                            <a:t> </a:t>
                          </a:r>
                          <a:r>
                            <a:rPr lang="en-US" altLang="zh-CN" sz="1800" kern="100" dirty="0" smtClean="0">
                              <a:effectLst/>
                              <a:latin typeface="Times New Roman" panose="02020603050405020304" pitchFamily="18" charset="0"/>
                              <a:cs typeface="Times New Roman" panose="02020603050405020304" pitchFamily="18" charset="0"/>
                            </a:rPr>
                            <a:t>Beam </a:t>
                          </a:r>
                          <a:r>
                            <a:rPr lang="en-US" altLang="zh-CN" sz="1800" kern="100" dirty="0" smtClean="0">
                              <a:effectLst/>
                              <a:latin typeface="Times New Roman" panose="02020603050405020304" pitchFamily="18" charset="0"/>
                              <a:cs typeface="Times New Roman" panose="02020603050405020304" pitchFamily="18" charset="0"/>
                            </a:rPr>
                            <a:t>Energy</a:t>
                          </a:r>
                          <a:r>
                            <a:rPr lang="en-US" sz="1800" kern="100" dirty="0" smtClean="0">
                              <a:effectLst/>
                              <a:latin typeface="Times New Roman" panose="02020603050405020304" pitchFamily="18" charset="0"/>
                              <a:cs typeface="Times New Roman" panose="02020603050405020304" pitchFamily="18" charset="0"/>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xmlns:a14="http://schemas.microsoft.com/office/drawing/2010/main" val="10002"/>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Energy</a:t>
                          </a:r>
                          <a:r>
                            <a:rPr lang="en-US" altLang="zh-CN" sz="18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Range/GeV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1-3.5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1-3.5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Current</a:t>
                          </a:r>
                          <a:r>
                            <a:rPr lang="en-US" sz="1800" kern="100" dirty="0" smtClean="0">
                              <a:effectLst/>
                              <a:latin typeface="Times New Roman" panose="02020603050405020304" pitchFamily="18" charset="0"/>
                              <a:cs typeface="Times New Roman" panose="02020603050405020304" pitchFamily="18" charset="0"/>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xmlns:a14="http://schemas.microsoft.com/office/drawing/2010/main" val="10003"/>
                      </a:ext>
                    </a:extLst>
                  </a:tr>
                  <a:tr h="432373">
                    <a:tc>
                      <a:txBody>
                        <a:bodyPr/>
                        <a:lstStyle/>
                        <a:p>
                          <a:endParaRPr lang="zh-CN"/>
                        </a:p>
                      </a:txBody>
                      <a:tcPr marL="68580" marR="68580" marT="0" marB="0" anchor="ctr">
                        <a:blipFill rotWithShape="0">
                          <a:blip r:embed="rId2"/>
                          <a:stretch>
                            <a:fillRect l="-186" t="-504225" r="-71058" b="-509859"/>
                          </a:stretch>
                        </a:blipFill>
                      </a:tcPr>
                    </a:tc>
                    <a:tc>
                      <a:txBody>
                        <a:bodyPr/>
                        <a:lstStyle/>
                        <a:p>
                          <a:pPr indent="127000" algn="ctr">
                            <a:lnSpc>
                              <a:spcPts val="1800"/>
                            </a:lnSpc>
                            <a:spcAft>
                              <a:spcPts val="0"/>
                            </a:spcAft>
                          </a:pPr>
                          <a:r>
                            <a:rPr lang="en-US" sz="1800" kern="100">
                              <a:effectLst/>
                              <a:latin typeface="Times New Roman" panose="02020603050405020304" pitchFamily="18" charset="0"/>
                              <a:cs typeface="Times New Roman" panose="02020603050405020304" pitchFamily="18" charset="0"/>
                            </a:rPr>
                            <a:t>5/0.05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5/0.05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xmlns:a14="http://schemas.microsoft.com/office/drawing/2010/main" val="10004"/>
                      </a:ext>
                    </a:extLst>
                  </a:tr>
                  <a:tr h="432373">
                    <a:tc>
                      <a:txBody>
                        <a:bodyPr/>
                        <a:lstStyle/>
                        <a:p>
                          <a:endParaRPr lang="zh-CN"/>
                        </a:p>
                      </a:txBody>
                      <a:tcPr marL="68580" marR="68580" marT="0" marB="0" anchor="ctr">
                        <a:blipFill rotWithShape="0">
                          <a:blip r:embed="rId2"/>
                          <a:stretch>
                            <a:fillRect l="-186" t="-604225" r="-71058" b="-409859"/>
                          </a:stretch>
                        </a:blipFill>
                      </a:tcP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100/0.9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67/0.6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xmlns:a14="http://schemas.microsoft.com/office/drawing/2010/main" val="10005"/>
                      </a:ext>
                    </a:extLst>
                  </a:tr>
                  <a:tr h="432373">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Collision Angle</a:t>
                          </a:r>
                          <a:r>
                            <a:rPr lang="en-US" sz="1800" kern="100" dirty="0" smtClean="0">
                              <a:effectLst/>
                              <a:latin typeface="Times New Roman" panose="02020603050405020304" pitchFamily="18" charset="0"/>
                              <a:cs typeface="Times New Roman" panose="02020603050405020304" pitchFamily="18" charset="0"/>
                            </a:rPr>
                            <a:t>(full </a:t>
                          </a:r>
                          <a:r>
                            <a:rPr lang="en-US" sz="1800" kern="100" dirty="0">
                              <a:effectLst/>
                              <a:latin typeface="Times New Roman" panose="02020603050405020304" pitchFamily="18" charset="0"/>
                              <a:cs typeface="Times New Roman" panose="02020603050405020304" pitchFamily="18" charset="0"/>
                            </a:rPr>
                            <a:t>θ)/</a:t>
                          </a:r>
                          <a:r>
                            <a:rPr lang="en-US" sz="1800" kern="100" dirty="0" err="1">
                              <a:effectLst/>
                              <a:latin typeface="Times New Roman" panose="02020603050405020304" pitchFamily="18" charset="0"/>
                              <a:cs typeface="Times New Roman" panose="02020603050405020304" pitchFamily="18" charset="0"/>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xmlns:a14="http://schemas.microsoft.com/office/drawing/2010/main" val="10006"/>
                      </a:ext>
                    </a:extLst>
                  </a:tr>
                  <a:tr h="432373">
                    <a:tc>
                      <a:txBody>
                        <a:bodyPr/>
                        <a:lstStyle/>
                        <a:p>
                          <a:endParaRPr lang="zh-CN"/>
                        </a:p>
                      </a:txBody>
                      <a:tcPr marL="68580" marR="68580" marT="0" marB="0" anchor="ctr">
                        <a:blipFill rotWithShape="0">
                          <a:blip r:embed="rId2"/>
                          <a:stretch>
                            <a:fillRect l="-186" t="-804225" r="-71058" b="-209859"/>
                          </a:stretch>
                        </a:blipFill>
                      </a:tcP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xmlns:a14="http://schemas.microsoft.com/office/drawing/2010/main" val="10008"/>
                      </a:ext>
                    </a:extLst>
                  </a:tr>
                  <a:tr h="432373">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Hour-glass</a:t>
                          </a:r>
                          <a:r>
                            <a:rPr lang="en-US" altLang="zh-CN" sz="1800" kern="100" dirty="0" smtClean="0">
                              <a:effectLst/>
                              <a:latin typeface="Times New Roman" panose="02020603050405020304" pitchFamily="18" charset="0"/>
                              <a:cs typeface="Times New Roman" panose="02020603050405020304" pitchFamily="18" charset="0"/>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xmlns:a14="http://schemas.microsoft.com/office/drawing/2010/main" val="10009"/>
                      </a:ext>
                    </a:extLst>
                  </a:tr>
                  <a:tr h="432373">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Luminosity/×</a:t>
                          </a:r>
                          <a:r>
                            <a:rPr lang="en-US" sz="1800" kern="100" dirty="0">
                              <a:effectLst/>
                              <a:latin typeface="Times New Roman" panose="02020603050405020304" pitchFamily="18" charset="0"/>
                              <a:cs typeface="Times New Roman" panose="02020603050405020304" pitchFamily="18" charset="0"/>
                            </a:rPr>
                            <a:t>10</a:t>
                          </a:r>
                          <a:r>
                            <a:rPr lang="en-US" sz="1800" kern="100" baseline="30000" dirty="0">
                              <a:effectLst/>
                              <a:latin typeface="Times New Roman" panose="02020603050405020304" pitchFamily="18" charset="0"/>
                              <a:cs typeface="Times New Roman" panose="02020603050405020304" pitchFamily="18" charset="0"/>
                            </a:rPr>
                            <a:t>35</a:t>
                          </a:r>
                          <a:r>
                            <a:rPr lang="en-US" sz="1800" kern="100" dirty="0">
                              <a:effectLst/>
                              <a:latin typeface="Times New Roman" panose="02020603050405020304" pitchFamily="18" charset="0"/>
                              <a:cs typeface="Times New Roman" panose="02020603050405020304" pitchFamily="18" charset="0"/>
                            </a:rPr>
                            <a:t>cm</a:t>
                          </a:r>
                          <a:r>
                            <a:rPr lang="en-US" sz="1800" kern="100" baseline="30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s</a:t>
                          </a:r>
                          <a:r>
                            <a:rPr lang="en-US" sz="1800" kern="100" baseline="300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xmlns:a14="http://schemas.microsoft.com/office/drawing/2010/main" val="10010"/>
                      </a:ext>
                    </a:extLst>
                  </a:tr>
                </a:tbl>
              </a:graphicData>
            </a:graphic>
          </p:graphicFrame>
        </mc:Fallback>
      </mc:AlternateContent>
    </p:spTree>
    <p:extLst>
      <p:ext uri="{BB962C8B-B14F-4D97-AF65-F5344CB8AC3E}">
        <p14:creationId xmlns:p14="http://schemas.microsoft.com/office/powerpoint/2010/main" val="2055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0" dirty="0" smtClean="0">
                <a:solidFill>
                  <a:srgbClr val="002060"/>
                </a:solidFill>
              </a:rPr>
              <a:t>Accelerator Physics: </a:t>
            </a:r>
            <a:r>
              <a:rPr lang="en-US" altLang="zh-CN" sz="3600" b="0" dirty="0" smtClean="0">
                <a:solidFill>
                  <a:srgbClr val="7030A0"/>
                </a:solidFill>
              </a:rPr>
              <a:t>Lattice Design</a:t>
            </a:r>
            <a:endParaRPr lang="zh-CN" altLang="en-US" sz="3600" b="0" dirty="0">
              <a:solidFill>
                <a:srgbClr val="7030A0"/>
              </a:solidFill>
            </a:endParaRPr>
          </a:p>
        </p:txBody>
      </p:sp>
      <p:sp>
        <p:nvSpPr>
          <p:cNvPr id="3" name="内容占位符 2"/>
          <p:cNvSpPr>
            <a:spLocks noGrp="1"/>
          </p:cNvSpPr>
          <p:nvPr>
            <p:ph idx="1"/>
          </p:nvPr>
        </p:nvSpPr>
        <p:spPr>
          <a:xfrm>
            <a:off x="487683" y="1078105"/>
            <a:ext cx="8464216" cy="5544367"/>
          </a:xfrm>
        </p:spPr>
        <p:txBody>
          <a:bodyPr>
            <a:normAutofit lnSpcReduction="10000"/>
          </a:bodyPr>
          <a:lstStyle/>
          <a:p>
            <a:r>
              <a:rPr lang="en-US" altLang="zh-CN" dirty="0" smtClean="0"/>
              <a:t>Comparison between lattice with FODO and MBA arc</a:t>
            </a:r>
          </a:p>
          <a:p>
            <a:pPr lvl="1"/>
            <a:r>
              <a:rPr lang="en-US" altLang="zh-CN" dirty="0" smtClean="0"/>
              <a:t>FODO type: weaker focusing, better nonlinearity and larger room for optimization, especially when beam energy and work point have been changed</a:t>
            </a:r>
          </a:p>
          <a:p>
            <a:pPr lvl="1"/>
            <a:r>
              <a:rPr lang="en-US" altLang="zh-CN" dirty="0" smtClean="0"/>
              <a:t>MBA type: stronger focusing, smaller ring with lower cost, may clear up more space for straight sections and polarization</a:t>
            </a:r>
          </a:p>
          <a:p>
            <a:r>
              <a:rPr lang="en-US" altLang="zh-CN" dirty="0"/>
              <a:t>Key Points</a:t>
            </a:r>
          </a:p>
          <a:p>
            <a:pPr lvl="1"/>
            <a:r>
              <a:rPr lang="en-US" altLang="zh-CN" dirty="0"/>
              <a:t>-I transformation for nonlinearity cancellation</a:t>
            </a:r>
          </a:p>
          <a:p>
            <a:pPr lvl="1"/>
            <a:r>
              <a:rPr lang="en-US" altLang="zh-CN" dirty="0"/>
              <a:t>-I transformation used both in arc section and IR</a:t>
            </a:r>
          </a:p>
          <a:p>
            <a:pPr lvl="1"/>
            <a:r>
              <a:rPr lang="en-US" altLang="zh-CN" dirty="0"/>
              <a:t>Very weak nonlinearity in arc </a:t>
            </a:r>
            <a:r>
              <a:rPr lang="en-US" altLang="zh-CN" dirty="0" smtClean="0"/>
              <a:t>section</a:t>
            </a:r>
            <a:endParaRPr lang="en-US" altLang="zh-CN" dirty="0"/>
          </a:p>
        </p:txBody>
      </p:sp>
    </p:spTree>
    <p:extLst>
      <p:ext uri="{BB962C8B-B14F-4D97-AF65-F5344CB8AC3E}">
        <p14:creationId xmlns:p14="http://schemas.microsoft.com/office/powerpoint/2010/main" val="2489238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0" dirty="0" smtClean="0">
                <a:solidFill>
                  <a:srgbClr val="7030A0"/>
                </a:solidFill>
              </a:rPr>
              <a:t>Lattice A: with MBA arc</a:t>
            </a:r>
            <a:endParaRPr lang="zh-CN" altLang="en-US" sz="3600" b="0" dirty="0">
              <a:solidFill>
                <a:srgbClr val="7030A0"/>
              </a:solidFill>
            </a:endParaRPr>
          </a:p>
        </p:txBody>
      </p:sp>
      <p:sp>
        <p:nvSpPr>
          <p:cNvPr id="3" name="内容占位符 2"/>
          <p:cNvSpPr>
            <a:spLocks noGrp="1"/>
          </p:cNvSpPr>
          <p:nvPr>
            <p:ph idx="1"/>
          </p:nvPr>
        </p:nvSpPr>
        <p:spPr/>
        <p:txBody>
          <a:bodyPr>
            <a:normAutofit/>
          </a:bodyPr>
          <a:lstStyle/>
          <a:p>
            <a:r>
              <a:rPr lang="en-US" altLang="zh-CN" dirty="0" smtClean="0"/>
              <a:t>Minor modification based on the Italian TCF design </a:t>
            </a:r>
            <a:endParaRPr lang="zh-CN" altLang="en-US" dirty="0"/>
          </a:p>
        </p:txBody>
      </p:sp>
      <p:pic>
        <p:nvPicPr>
          <p:cNvPr id="4" name="图片 3"/>
          <p:cNvPicPr>
            <a:picLocks noChangeAspect="1"/>
          </p:cNvPicPr>
          <p:nvPr/>
        </p:nvPicPr>
        <p:blipFill>
          <a:blip r:embed="rId2"/>
          <a:stretch>
            <a:fillRect/>
          </a:stretch>
        </p:blipFill>
        <p:spPr>
          <a:xfrm>
            <a:off x="205024" y="1764038"/>
            <a:ext cx="8803510" cy="4122582"/>
          </a:xfrm>
          <a:prstGeom prst="rect">
            <a:avLst/>
          </a:prstGeom>
        </p:spPr>
      </p:pic>
    </p:spTree>
    <p:extLst>
      <p:ext uri="{BB962C8B-B14F-4D97-AF65-F5344CB8AC3E}">
        <p14:creationId xmlns:p14="http://schemas.microsoft.com/office/powerpoint/2010/main" val="350664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0" dirty="0">
                <a:solidFill>
                  <a:srgbClr val="7030A0"/>
                </a:solidFill>
              </a:rPr>
              <a:t>Lattice A: with MBA arc</a:t>
            </a:r>
            <a:endParaRPr lang="zh-CN" altLang="en-US" sz="3600"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6090" r="8193" b="5431"/>
          <a:stretch/>
        </p:blipFill>
        <p:spPr bwMode="auto">
          <a:xfrm>
            <a:off x="253989" y="1078106"/>
            <a:ext cx="4366103" cy="3518028"/>
          </a:xfrm>
          <a:prstGeom prst="rect">
            <a:avLst/>
          </a:prstGeom>
          <a:noFill/>
          <a:ln>
            <a:noFill/>
          </a:ln>
          <a:extLst>
            <a:ext uri="{53640926-AAD7-44D8-BBD7-CCE9431645EC}">
              <a14:shadowObscured xmlns:a14="http://schemas.microsoft.com/office/drawing/2010/main"/>
            </a:ext>
          </a:extLst>
        </p:spPr>
      </p:pic>
      <p:pic>
        <p:nvPicPr>
          <p:cNvPr id="5" name="内容占位符 15"/>
          <p:cNvPicPr>
            <a:picLocks noChangeAspect="1"/>
          </p:cNvPicPr>
          <p:nvPr/>
        </p:nvPicPr>
        <p:blipFill rotWithShape="1">
          <a:blip r:embed="rId3" cstate="print">
            <a:extLst>
              <a:ext uri="{28A0092B-C50C-407E-A947-70E740481C1C}">
                <a14:useLocalDpi xmlns:a14="http://schemas.microsoft.com/office/drawing/2010/main" val="0"/>
              </a:ext>
            </a:extLst>
          </a:blip>
          <a:srcRect l="4450" r="7485" b="5459"/>
          <a:stretch/>
        </p:blipFill>
        <p:spPr bwMode="auto">
          <a:xfrm>
            <a:off x="4859716" y="1210694"/>
            <a:ext cx="4148818" cy="3252852"/>
          </a:xfrm>
          <a:prstGeom prst="rect">
            <a:avLst/>
          </a:prstGeom>
          <a:noFill/>
          <a:ln>
            <a:noFill/>
          </a:ln>
          <a:extLst>
            <a:ext uri="{53640926-AAD7-44D8-BBD7-CCE9431645EC}">
              <a14:shadowObscured xmlns:a14="http://schemas.microsoft.com/office/drawing/2010/main"/>
            </a:ext>
          </a:extLst>
        </p:spPr>
      </p:pic>
      <p:sp>
        <p:nvSpPr>
          <p:cNvPr id="7" name="矩形 6"/>
          <p:cNvSpPr/>
          <p:nvPr/>
        </p:nvSpPr>
        <p:spPr>
          <a:xfrm>
            <a:off x="487682" y="4652965"/>
            <a:ext cx="8520851" cy="2246769"/>
          </a:xfrm>
          <a:prstGeom prst="rect">
            <a:avLst/>
          </a:prstGeom>
        </p:spPr>
        <p:txBody>
          <a:bodyPr wrap="square">
            <a:spAutoFit/>
          </a:bodyPr>
          <a:lstStyle/>
          <a:p>
            <a:pPr lvl="0" indent="118745" algn="just"/>
            <a:r>
              <a:rPr lang="en-GB" altLang="zh-CN" sz="2000" kern="800" dirty="0">
                <a:solidFill>
                  <a:srgbClr val="3D3F41"/>
                </a:solidFill>
                <a:latin typeface="Times" panose="02020603050405020304" pitchFamily="18" charset="0"/>
                <a:ea typeface="宋体" panose="02010600030101010101" pitchFamily="2" charset="-122"/>
                <a:cs typeface="Times New Roman" panose="02020603050405020304" pitchFamily="18" charset="0"/>
              </a:rPr>
              <a:t>The final focus section has a total length of 257.318m (without dispersion suppression </a:t>
            </a:r>
            <a:r>
              <a:rPr lang="en-GB" altLang="zh-CN" sz="2000" kern="800" dirty="0" smtClean="0">
                <a:solidFill>
                  <a:srgbClr val="3D3F41"/>
                </a:solidFill>
                <a:latin typeface="Times" panose="02020603050405020304" pitchFamily="18" charset="0"/>
                <a:ea typeface="宋体" panose="02010600030101010101" pitchFamily="2" charset="-122"/>
                <a:cs typeface="Times New Roman" panose="02020603050405020304" pitchFamily="18" charset="0"/>
              </a:rPr>
              <a:t>section, not finished yet). </a:t>
            </a:r>
            <a:r>
              <a:rPr lang="en-GB" altLang="zh-CN" sz="2000" kern="800" dirty="0">
                <a:solidFill>
                  <a:srgbClr val="3D3F41"/>
                </a:solidFill>
                <a:latin typeface="Times" panose="02020603050405020304" pitchFamily="18" charset="0"/>
                <a:ea typeface="宋体" panose="02010600030101010101" pitchFamily="2" charset="-122"/>
                <a:cs typeface="Times New Roman" panose="02020603050405020304" pitchFamily="18" charset="0"/>
              </a:rPr>
              <a:t>The traditional scheme for chromatic correction is employed. The chromaticity is compensated in dedicated sections separately (CCY and CCX). A pair of sextupoles are placed in symmetrical high β function in each section, each pair is in phase with the final doublet. The geometric aberrations and the second order dispersion aberration are cancelled in each pair.</a:t>
            </a:r>
            <a:endParaRPr lang="zh-CN" altLang="zh-CN" sz="2000" kern="800" dirty="0">
              <a:solidFill>
                <a:srgbClr val="3D3F41"/>
              </a:solidFill>
              <a:latin typeface="Times"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19340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0" dirty="0">
                <a:solidFill>
                  <a:srgbClr val="7030A0"/>
                </a:solidFill>
              </a:rPr>
              <a:t>Lattice A: with MBA arc</a:t>
            </a:r>
            <a:endParaRPr lang="zh-CN" altLang="en-US" sz="3600" b="0" dirty="0">
              <a:solidFill>
                <a:srgbClr val="7030A0"/>
              </a:solidFill>
            </a:endParaRPr>
          </a:p>
        </p:txBody>
      </p:sp>
      <p:sp>
        <p:nvSpPr>
          <p:cNvPr id="3" name="内容占位符 2"/>
          <p:cNvSpPr>
            <a:spLocks noGrp="1"/>
          </p:cNvSpPr>
          <p:nvPr>
            <p:ph idx="1"/>
          </p:nvPr>
        </p:nvSpPr>
        <p:spPr>
          <a:xfrm>
            <a:off x="487683" y="1036137"/>
            <a:ext cx="8220890" cy="5838238"/>
          </a:xfrm>
        </p:spPr>
        <p:txBody>
          <a:bodyPr>
            <a:normAutofit/>
          </a:bodyPr>
          <a:lstStyle/>
          <a:p>
            <a:r>
              <a:rPr lang="en-US" altLang="zh-CN" dirty="0" smtClean="0"/>
              <a:t>Collider with MBA-based Arc</a:t>
            </a:r>
          </a:p>
          <a:p>
            <a:pPr lvl="1">
              <a:spcBef>
                <a:spcPts val="0"/>
              </a:spcBef>
            </a:pPr>
            <a:r>
              <a:rPr lang="en-US" altLang="zh-CN" dirty="0" smtClean="0"/>
              <a:t>Parameters now</a:t>
            </a:r>
          </a:p>
          <a:p>
            <a:pPr lvl="2"/>
            <a:endParaRPr lang="en-US" altLang="zh-CN" dirty="0" smtClean="0"/>
          </a:p>
          <a:p>
            <a:pPr lvl="1"/>
            <a:endParaRPr lang="en-US" altLang="zh-CN" dirty="0"/>
          </a:p>
          <a:p>
            <a:pPr marL="254812" lvl="1" indent="0">
              <a:buNone/>
            </a:pPr>
            <a:endParaRPr lang="en-US" altLang="zh-CN" dirty="0"/>
          </a:p>
          <a:p>
            <a:pPr lvl="1"/>
            <a:endParaRPr lang="en-US" altLang="zh-CN" dirty="0" smtClean="0"/>
          </a:p>
          <a:p>
            <a:pPr lvl="1"/>
            <a:endParaRPr lang="en-US" altLang="zh-CN" dirty="0"/>
          </a:p>
        </p:txBody>
      </p:sp>
      <mc:AlternateContent xmlns:mc="http://schemas.openxmlformats.org/markup-compatibility/2006" xmlns:a14="http://schemas.microsoft.com/office/drawing/2010/main">
        <mc:Choice Requires="a14">
          <p:graphicFrame>
            <p:nvGraphicFramePr>
              <p:cNvPr id="7" name="表格 6"/>
              <p:cNvGraphicFramePr>
                <a:graphicFrameLocks noGrp="1"/>
              </p:cNvGraphicFramePr>
              <p:nvPr>
                <p:extLst>
                  <p:ext uri="{D42A27DB-BD31-4B8C-83A1-F6EECF244321}">
                    <p14:modId xmlns:p14="http://schemas.microsoft.com/office/powerpoint/2010/main" val="3323053432"/>
                  </p:ext>
                </p:extLst>
              </p:nvPr>
            </p:nvGraphicFramePr>
            <p:xfrm>
              <a:off x="487683" y="2019333"/>
              <a:ext cx="4469029" cy="4302643"/>
            </p:xfrm>
            <a:graphic>
              <a:graphicData uri="http://schemas.openxmlformats.org/drawingml/2006/table">
                <a:tbl>
                  <a:tblPr firstRow="1" firstCol="1" bandRow="1">
                    <a:tableStyleId>{5C22544A-7EE6-4342-B048-85BDC9FD1C3A}</a:tableStyleId>
                  </a:tblPr>
                  <a:tblGrid>
                    <a:gridCol w="3010429">
                      <a:extLst>
                        <a:ext uri="{9D8B030D-6E8A-4147-A177-3AD203B41FA5}">
                          <a16:colId xmlns:a16="http://schemas.microsoft.com/office/drawing/2014/main" val="20000"/>
                        </a:ext>
                      </a:extLst>
                    </a:gridCol>
                    <a:gridCol w="1458600">
                      <a:extLst>
                        <a:ext uri="{9D8B030D-6E8A-4147-A177-3AD203B41FA5}">
                          <a16:colId xmlns:a16="http://schemas.microsoft.com/office/drawing/2014/main" val="20001"/>
                        </a:ext>
                      </a:extLst>
                    </a:gridCol>
                  </a:tblGrid>
                  <a:tr h="409938">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Phase</a:t>
                          </a:r>
                          <a:r>
                            <a:rPr lang="en-US" altLang="zh-CN" sz="1800" kern="100" baseline="0" dirty="0" smtClean="0">
                              <a:effectLst/>
                              <a:latin typeface="Times New Roman" panose="02020603050405020304" pitchFamily="18" charset="0"/>
                              <a:ea typeface="+mn-ea"/>
                              <a:cs typeface="Times New Roman" panose="02020603050405020304" pitchFamily="18" charset="0"/>
                            </a:rPr>
                            <a:t> 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Circumference</a:t>
                          </a:r>
                          <a:r>
                            <a:rPr lang="en-US" sz="1800" kern="100" dirty="0" smtClean="0">
                              <a:effectLst/>
                              <a:latin typeface="Times New Roman" panose="02020603050405020304" pitchFamily="18" charset="0"/>
                              <a:cs typeface="Times New Roman" panose="02020603050405020304" pitchFamily="18" charset="0"/>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~540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Beam Energy</a:t>
                          </a:r>
                          <a:r>
                            <a:rPr lang="en-US" sz="1800" kern="100" dirty="0" smtClean="0">
                              <a:effectLst/>
                              <a:latin typeface="Times New Roman" panose="02020603050405020304" pitchFamily="18" charset="0"/>
                              <a:cs typeface="Times New Roman" panose="02020603050405020304" pitchFamily="18" charset="0"/>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2, 1-3.5tunable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Current</a:t>
                          </a:r>
                          <a:r>
                            <a:rPr lang="en-US" sz="1800" kern="100" dirty="0" smtClean="0">
                              <a:effectLst/>
                              <a:latin typeface="Times New Roman" panose="02020603050405020304" pitchFamily="18" charset="0"/>
                              <a:cs typeface="Times New Roman" panose="02020603050405020304" pitchFamily="18" charset="0"/>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E</a:t>
                          </a:r>
                          <a14:m>
                            <m:oMath xmlns:m="http://schemas.openxmlformats.org/officeDocument/2006/math">
                              <m:r>
                                <a:rPr lang="en-US" altLang="zh-CN" sz="1800" b="1" i="0" kern="100" smtClean="0">
                                  <a:effectLst/>
                                  <a:latin typeface="Cambria Math" panose="02040503050406030204" pitchFamily="18" charset="0"/>
                                </a:rPr>
                                <m:t>𝐦𝐢𝐭𝐭𝐚𝐧𝐜𝐞</m:t>
                              </m:r>
                              <m:d>
                                <m:dPr>
                                  <m:ctrlPr>
                                    <a:rPr lang="zh-CN" sz="1800" i="1" kern="100">
                                      <a:effectLst/>
                                      <a:latin typeface="Cambria Math" panose="02040503050406030204" pitchFamily="18" charset="0"/>
                                    </a:rPr>
                                  </m:ctrlPr>
                                </m:dPr>
                                <m:e>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𝑥</m:t>
                                      </m:r>
                                    </m:sub>
                                  </m:sSub>
                                  <m:r>
                                    <a:rPr lang="en-US" sz="1800" kern="100">
                                      <a:effectLst/>
                                      <a:latin typeface="Cambria Math" panose="02040503050406030204" pitchFamily="18" charset="0"/>
                                    </a:rPr>
                                    <m:t>/</m:t>
                                  </m:r>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𝑦</m:t>
                                      </m:r>
                                    </m:sub>
                                  </m:sSub>
                                </m:e>
                              </m:d>
                            </m:oMath>
                          </a14:m>
                          <a:r>
                            <a:rPr lang="en-US" sz="1800" kern="100" dirty="0">
                              <a:effectLst/>
                              <a:latin typeface="Times New Roman" panose="02020603050405020304" pitchFamily="18" charset="0"/>
                              <a:cs typeface="Times New Roman" panose="02020603050405020304" pitchFamily="18" charset="0"/>
                            </a:rPr>
                            <a:t>/nm·rad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2.4/0.03</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1327">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β</a:t>
                          </a:r>
                          <a:r>
                            <a:rPr lang="en-US" altLang="zh-CN" sz="1800" kern="100" dirty="0" smtClean="0">
                              <a:effectLst/>
                              <a:latin typeface="Times New Roman" panose="02020603050405020304" pitchFamily="18" charset="0"/>
                              <a:cs typeface="Times New Roman" panose="02020603050405020304" pitchFamily="18" charset="0"/>
                            </a:rPr>
                            <a:t> Function @ IP </a:t>
                          </a:r>
                          <a14:m>
                            <m:oMath xmlns:m="http://schemas.openxmlformats.org/officeDocument/2006/math">
                              <m:d>
                                <m:dPr>
                                  <m:ctrlPr>
                                    <a:rPr lang="zh-CN" sz="1800" i="1" kern="100">
                                      <a:effectLst/>
                                      <a:latin typeface="Cambria Math" panose="02040503050406030204" pitchFamily="18" charset="0"/>
                                    </a:rPr>
                                  </m:ctrlPr>
                                </m:dPr>
                                <m:e>
                                  <m:sSubSup>
                                    <m:sSubSupPr>
                                      <m:ctrlPr>
                                        <a:rPr lang="zh-CN" sz="1800" i="1" kern="100">
                                          <a:effectLst/>
                                          <a:latin typeface="Cambria Math" panose="02040503050406030204" pitchFamily="18" charset="0"/>
                                        </a:rPr>
                                      </m:ctrlPr>
                                    </m:sSubSupPr>
                                    <m:e>
                                      <m:sSubSup>
                                        <m:sSubSupPr>
                                          <m:ctrlPr>
                                            <a:rPr lang="zh-CN" sz="1800" i="1" kern="100">
                                              <a:effectLst/>
                                              <a:latin typeface="Cambria Math" panose="02040503050406030204" pitchFamily="18" charset="0"/>
                                            </a:rPr>
                                          </m:ctrlPr>
                                        </m:sSubSupPr>
                                        <m:e>
                                          <m:r>
                                            <a:rPr lang="en-US" sz="1800" kern="100">
                                              <a:effectLst/>
                                              <a:latin typeface="Cambria Math" panose="02040503050406030204" pitchFamily="18" charset="0"/>
                                            </a:rPr>
                                            <m:t>𝛽</m:t>
                                          </m:r>
                                        </m:e>
                                        <m:sub>
                                          <m:r>
                                            <a:rPr lang="en-US" sz="1800" kern="100">
                                              <a:effectLst/>
                                              <a:latin typeface="Cambria Math" panose="02040503050406030204" pitchFamily="18" charset="0"/>
                                            </a:rPr>
                                            <m:t>𝑥</m:t>
                                          </m:r>
                                        </m:sub>
                                        <m:sup>
                                          <m:r>
                                            <a:rPr lang="en-US" sz="1800" kern="100">
                                              <a:effectLst/>
                                              <a:latin typeface="Cambria Math" panose="02040503050406030204" pitchFamily="18" charset="0"/>
                                            </a:rPr>
                                            <m:t>∗</m:t>
                                          </m:r>
                                        </m:sup>
                                      </m:sSubSup>
                                      <m:r>
                                        <a:rPr lang="en-US" sz="1800" kern="100">
                                          <a:effectLst/>
                                          <a:latin typeface="Cambria Math" panose="02040503050406030204" pitchFamily="18" charset="0"/>
                                        </a:rPr>
                                        <m:t>/</m:t>
                                      </m:r>
                                      <m:r>
                                        <a:rPr lang="en-US" sz="1800" kern="100">
                                          <a:effectLst/>
                                          <a:latin typeface="Cambria Math" panose="02040503050406030204" pitchFamily="18" charset="0"/>
                                        </a:rPr>
                                        <m:t>𝛽</m:t>
                                      </m:r>
                                    </m:e>
                                    <m:sub>
                                      <m:r>
                                        <a:rPr lang="en-US" sz="1800" kern="100">
                                          <a:effectLst/>
                                          <a:latin typeface="Cambria Math" panose="02040503050406030204" pitchFamily="18" charset="0"/>
                                        </a:rPr>
                                        <m:t>𝑦</m:t>
                                      </m:r>
                                    </m:sub>
                                    <m:sup>
                                      <m:r>
                                        <a:rPr lang="en-US" sz="1800" kern="100">
                                          <a:effectLst/>
                                          <a:latin typeface="Cambria Math" panose="02040503050406030204" pitchFamily="18" charset="0"/>
                                        </a:rPr>
                                        <m:t>∗</m:t>
                                      </m:r>
                                    </m:sup>
                                  </m:sSubSup>
                                </m:e>
                              </m:d>
                            </m:oMath>
                          </a14:m>
                          <a:r>
                            <a:rPr lang="en-US" sz="1800" kern="100" dirty="0">
                              <a:effectLst/>
                              <a:latin typeface="Times New Roman" panose="02020603050405020304" pitchFamily="18" charset="0"/>
                              <a:cs typeface="Times New Roman" panose="02020603050405020304" pitchFamily="18" charset="0"/>
                            </a:rPr>
                            <a:t>/mm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60/0.6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77166">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Collision Angle</a:t>
                          </a:r>
                          <a:r>
                            <a:rPr lang="en-US" sz="1800" kern="100" dirty="0" smtClean="0">
                              <a:effectLst/>
                              <a:latin typeface="Times New Roman" panose="02020603050405020304" pitchFamily="18" charset="0"/>
                              <a:cs typeface="Times New Roman" panose="02020603050405020304" pitchFamily="18" charset="0"/>
                            </a:rPr>
                            <a:t>(full </a:t>
                          </a:r>
                          <a:r>
                            <a:rPr lang="en-US" sz="1800" kern="100" dirty="0">
                              <a:effectLst/>
                              <a:latin typeface="Times New Roman" panose="02020603050405020304" pitchFamily="18" charset="0"/>
                              <a:cs typeface="Times New Roman" panose="02020603050405020304" pitchFamily="18" charset="0"/>
                            </a:rPr>
                            <a:t>θ)/</a:t>
                          </a:r>
                          <a:r>
                            <a:rPr lang="en-US" sz="1800" kern="100" dirty="0" err="1">
                              <a:effectLst/>
                              <a:latin typeface="Times New Roman" panose="02020603050405020304" pitchFamily="18" charset="0"/>
                              <a:cs typeface="Times New Roman" panose="02020603050405020304" pitchFamily="18" charset="0"/>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77166">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Tune Shift </a:t>
                          </a:r>
                          <a14:m>
                            <m:oMath xmlns:m="http://schemas.openxmlformats.org/officeDocument/2006/math">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𝜉</m:t>
                                  </m:r>
                                </m:e>
                                <m:sub>
                                  <m:r>
                                    <a:rPr lang="en-US" sz="1800" kern="100">
                                      <a:effectLst/>
                                      <a:latin typeface="Cambria Math" panose="02040503050406030204" pitchFamily="18" charset="0"/>
                                    </a:rPr>
                                    <m:t>𝑦</m:t>
                                  </m:r>
                                </m:sub>
                              </m:sSub>
                            </m:oMath>
                          </a14:m>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0.04~0.06</a:t>
                          </a:r>
                        </a:p>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88718">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Hour-glass</a:t>
                          </a:r>
                          <a:r>
                            <a:rPr lang="en-US" altLang="zh-CN" sz="1800" kern="100" dirty="0" smtClean="0">
                              <a:effectLst/>
                              <a:latin typeface="Times New Roman" panose="02020603050405020304" pitchFamily="18" charset="0"/>
                              <a:cs typeface="Times New Roman" panose="02020603050405020304" pitchFamily="18" charset="0"/>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0.8 (estimated) </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11730">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Luminosity/×</a:t>
                          </a:r>
                          <a:r>
                            <a:rPr lang="en-US" sz="1800" kern="100" dirty="0">
                              <a:effectLst/>
                              <a:latin typeface="Times New Roman" panose="02020603050405020304" pitchFamily="18" charset="0"/>
                              <a:cs typeface="Times New Roman" panose="02020603050405020304" pitchFamily="18" charset="0"/>
                            </a:rPr>
                            <a:t>10</a:t>
                          </a:r>
                          <a:r>
                            <a:rPr lang="en-US" sz="1800" kern="100" baseline="30000" dirty="0">
                              <a:effectLst/>
                              <a:latin typeface="Times New Roman" panose="02020603050405020304" pitchFamily="18" charset="0"/>
                              <a:cs typeface="Times New Roman" panose="02020603050405020304" pitchFamily="18" charset="0"/>
                            </a:rPr>
                            <a:t>35</a:t>
                          </a:r>
                          <a:r>
                            <a:rPr lang="en-US" sz="1800" kern="100" dirty="0">
                              <a:effectLst/>
                              <a:latin typeface="Times New Roman" panose="02020603050405020304" pitchFamily="18" charset="0"/>
                              <a:cs typeface="Times New Roman" panose="02020603050405020304" pitchFamily="18" charset="0"/>
                            </a:rPr>
                            <a:t>cm</a:t>
                          </a:r>
                          <a:r>
                            <a:rPr lang="en-US" sz="1800" kern="100" baseline="30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s</a:t>
                          </a:r>
                          <a:r>
                            <a:rPr lang="en-US" sz="1800" kern="100" baseline="300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0.5~0.8 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Choice>
        <mc:Fallback xmlns="">
          <p:graphicFrame>
            <p:nvGraphicFramePr>
              <p:cNvPr id="7" name="表格 6"/>
              <p:cNvGraphicFramePr>
                <a:graphicFrameLocks noGrp="1"/>
              </p:cNvGraphicFramePr>
              <p:nvPr>
                <p:extLst>
                  <p:ext uri="{D42A27DB-BD31-4B8C-83A1-F6EECF244321}">
                    <p14:modId xmlns:p14="http://schemas.microsoft.com/office/powerpoint/2010/main" val="3323053432"/>
                  </p:ext>
                </p:extLst>
              </p:nvPr>
            </p:nvGraphicFramePr>
            <p:xfrm>
              <a:off x="487683" y="2019333"/>
              <a:ext cx="4469029" cy="4302643"/>
            </p:xfrm>
            <a:graphic>
              <a:graphicData uri="http://schemas.openxmlformats.org/drawingml/2006/table">
                <a:tbl>
                  <a:tblPr firstRow="1" firstCol="1" bandRow="1">
                    <a:tableStyleId>{5C22544A-7EE6-4342-B048-85BDC9FD1C3A}</a:tableStyleId>
                  </a:tblPr>
                  <a:tblGrid>
                    <a:gridCol w="3010429">
                      <a:extLst>
                        <a:ext uri="{9D8B030D-6E8A-4147-A177-3AD203B41FA5}">
                          <a16:colId xmlns:a16="http://schemas.microsoft.com/office/drawing/2014/main" val="20000"/>
                        </a:ext>
                      </a:extLst>
                    </a:gridCol>
                    <a:gridCol w="1458600">
                      <a:extLst>
                        <a:ext uri="{9D8B030D-6E8A-4147-A177-3AD203B41FA5}">
                          <a16:colId xmlns:a16="http://schemas.microsoft.com/office/drawing/2014/main" val="20001"/>
                        </a:ext>
                      </a:extLst>
                    </a:gridCol>
                  </a:tblGrid>
                  <a:tr h="409938">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Phase</a:t>
                          </a:r>
                          <a:r>
                            <a:rPr lang="en-US" altLang="zh-CN" sz="1800" kern="100" baseline="0" dirty="0" smtClean="0">
                              <a:effectLst/>
                              <a:latin typeface="Times New Roman" panose="02020603050405020304" pitchFamily="18" charset="0"/>
                              <a:ea typeface="+mn-ea"/>
                              <a:cs typeface="Times New Roman" panose="02020603050405020304" pitchFamily="18" charset="0"/>
                            </a:rPr>
                            <a:t> 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Circumference</a:t>
                          </a:r>
                          <a:r>
                            <a:rPr lang="en-US" sz="1800" kern="100" dirty="0" smtClean="0">
                              <a:effectLst/>
                              <a:latin typeface="Times New Roman" panose="02020603050405020304" pitchFamily="18" charset="0"/>
                              <a:cs typeface="Times New Roman" panose="02020603050405020304" pitchFamily="18" charset="0"/>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~540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57200">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Beam Energy</a:t>
                          </a:r>
                          <a:r>
                            <a:rPr lang="en-US" sz="1800" kern="100" dirty="0" smtClean="0">
                              <a:effectLst/>
                              <a:latin typeface="Times New Roman" panose="02020603050405020304" pitchFamily="18" charset="0"/>
                              <a:cs typeface="Times New Roman" panose="02020603050405020304" pitchFamily="18" charset="0"/>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2, 1-3.5tunable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1804">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Current</a:t>
                          </a:r>
                          <a:r>
                            <a:rPr lang="en-US" sz="1800" kern="100" dirty="0" smtClean="0">
                              <a:effectLst/>
                              <a:latin typeface="Times New Roman" panose="02020603050405020304" pitchFamily="18" charset="0"/>
                              <a:cs typeface="Times New Roman" panose="02020603050405020304" pitchFamily="18" charset="0"/>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1804">
                    <a:tc>
                      <a:txBody>
                        <a:bodyPr/>
                        <a:lstStyle/>
                        <a:p>
                          <a:endParaRPr lang="zh-CN"/>
                        </a:p>
                      </a:txBody>
                      <a:tcPr marL="68580" marR="68580" marT="0" marB="0" anchor="ctr">
                        <a:blipFill>
                          <a:blip r:embed="rId3"/>
                          <a:stretch>
                            <a:fillRect l="-405" t="-433333" r="-49393" b="-633333"/>
                          </a:stretch>
                        </a:blipFill>
                      </a:tcP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2.4/0.03</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1327">
                    <a:tc>
                      <a:txBody>
                        <a:bodyPr/>
                        <a:lstStyle/>
                        <a:p>
                          <a:endParaRPr lang="zh-CN"/>
                        </a:p>
                      </a:txBody>
                      <a:tcPr marL="68580" marR="68580" marT="0" marB="0" anchor="ctr">
                        <a:blipFill>
                          <a:blip r:embed="rId3"/>
                          <a:stretch>
                            <a:fillRect l="-405" t="-377528" r="-49393" b="-348315"/>
                          </a:stretch>
                        </a:blipFill>
                      </a:tcPr>
                    </a:tc>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60/0.6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77166">
                    <a:tc>
                      <a:txBody>
                        <a:bodyPr/>
                        <a:lstStyle/>
                        <a:p>
                          <a:pPr indent="127000" algn="ctr">
                            <a:lnSpc>
                              <a:spcPts val="1800"/>
                            </a:lnSpc>
                            <a:spcAft>
                              <a:spcPts val="0"/>
                            </a:spcAft>
                          </a:pPr>
                          <a:r>
                            <a:rPr lang="en-US" altLang="zh-CN" sz="1800" kern="100" dirty="0" smtClean="0">
                              <a:effectLst/>
                              <a:latin typeface="Times New Roman" panose="02020603050405020304" pitchFamily="18" charset="0"/>
                              <a:cs typeface="Times New Roman" panose="02020603050405020304" pitchFamily="18" charset="0"/>
                            </a:rPr>
                            <a:t>Collision Angle</a:t>
                          </a:r>
                          <a:r>
                            <a:rPr lang="en-US" sz="1800" kern="100" dirty="0" smtClean="0">
                              <a:effectLst/>
                              <a:latin typeface="Times New Roman" panose="02020603050405020304" pitchFamily="18" charset="0"/>
                              <a:cs typeface="Times New Roman" panose="02020603050405020304" pitchFamily="18" charset="0"/>
                            </a:rPr>
                            <a:t>(full </a:t>
                          </a:r>
                          <a:r>
                            <a:rPr lang="en-US" sz="1800" kern="100" dirty="0">
                              <a:effectLst/>
                              <a:latin typeface="Times New Roman" panose="02020603050405020304" pitchFamily="18" charset="0"/>
                              <a:cs typeface="Times New Roman" panose="02020603050405020304" pitchFamily="18" charset="0"/>
                            </a:rPr>
                            <a:t>θ)/</a:t>
                          </a:r>
                          <a:r>
                            <a:rPr lang="en-US" sz="1800" kern="100" dirty="0" err="1">
                              <a:effectLst/>
                              <a:latin typeface="Times New Roman" panose="02020603050405020304" pitchFamily="18" charset="0"/>
                              <a:cs typeface="Times New Roman" panose="02020603050405020304" pitchFamily="18" charset="0"/>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57200">
                    <a:tc>
                      <a:txBody>
                        <a:bodyPr/>
                        <a:lstStyle/>
                        <a:p>
                          <a:endParaRPr lang="zh-CN"/>
                        </a:p>
                      </a:txBody>
                      <a:tcPr marL="68580" marR="68580" marT="0" marB="0" anchor="ctr">
                        <a:blipFill>
                          <a:blip r:embed="rId3"/>
                          <a:stretch>
                            <a:fillRect l="-405" t="-649333" r="-49393" b="-230667"/>
                          </a:stretch>
                        </a:blipFill>
                      </a:tcP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0.04~0.06</a:t>
                          </a:r>
                        </a:p>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57200">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Hour-glass</a:t>
                          </a:r>
                          <a:r>
                            <a:rPr lang="en-US" altLang="zh-CN" sz="1800" kern="100" dirty="0" smtClean="0">
                              <a:effectLst/>
                              <a:latin typeface="Times New Roman" panose="02020603050405020304" pitchFamily="18" charset="0"/>
                              <a:cs typeface="Times New Roman" panose="02020603050405020304" pitchFamily="18" charset="0"/>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0.8 </a:t>
                          </a:r>
                          <a:r>
                            <a:rPr lang="en-US" sz="1800" kern="100" dirty="0" smtClean="0">
                              <a:solidFill>
                                <a:srgbClr val="FF0000"/>
                              </a:solidFill>
                              <a:effectLst/>
                              <a:latin typeface="Times New Roman" panose="02020603050405020304" pitchFamily="18" charset="0"/>
                              <a:cs typeface="Times New Roman" panose="02020603050405020304" pitchFamily="18" charset="0"/>
                            </a:rPr>
                            <a:t>(estimated) </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57200">
                    <a:tc>
                      <a:txBody>
                        <a:bodyPr/>
                        <a:lstStyle/>
                        <a:p>
                          <a:pPr indent="127000" algn="ctr">
                            <a:lnSpc>
                              <a:spcPts val="1800"/>
                            </a:lnSpc>
                            <a:spcAft>
                              <a:spcPts val="0"/>
                            </a:spcAft>
                          </a:pPr>
                          <a:r>
                            <a:rPr lang="en-US" sz="1800" kern="100" dirty="0" smtClean="0">
                              <a:effectLst/>
                              <a:latin typeface="Times New Roman" panose="02020603050405020304" pitchFamily="18" charset="0"/>
                              <a:cs typeface="Times New Roman" panose="02020603050405020304" pitchFamily="18" charset="0"/>
                            </a:rPr>
                            <a:t>Luminosity/×</a:t>
                          </a:r>
                          <a:r>
                            <a:rPr lang="en-US" sz="1800" kern="100" dirty="0">
                              <a:effectLst/>
                              <a:latin typeface="Times New Roman" panose="02020603050405020304" pitchFamily="18" charset="0"/>
                              <a:cs typeface="Times New Roman" panose="02020603050405020304" pitchFamily="18" charset="0"/>
                            </a:rPr>
                            <a:t>10</a:t>
                          </a:r>
                          <a:r>
                            <a:rPr lang="en-US" sz="1800" kern="100" baseline="30000" dirty="0">
                              <a:effectLst/>
                              <a:latin typeface="Times New Roman" panose="02020603050405020304" pitchFamily="18" charset="0"/>
                              <a:cs typeface="Times New Roman" panose="02020603050405020304" pitchFamily="18" charset="0"/>
                            </a:rPr>
                            <a:t>35</a:t>
                          </a:r>
                          <a:r>
                            <a:rPr lang="en-US" sz="1800" kern="100" dirty="0">
                              <a:effectLst/>
                              <a:latin typeface="Times New Roman" panose="02020603050405020304" pitchFamily="18" charset="0"/>
                              <a:cs typeface="Times New Roman" panose="02020603050405020304" pitchFamily="18" charset="0"/>
                            </a:rPr>
                            <a:t>cm</a:t>
                          </a:r>
                          <a:r>
                            <a:rPr lang="en-US" sz="1800" kern="100" baseline="30000" dirty="0">
                              <a:effectLst/>
                              <a:latin typeface="Times New Roman" panose="02020603050405020304" pitchFamily="18" charset="0"/>
                              <a:cs typeface="Times New Roman" panose="02020603050405020304" pitchFamily="18" charset="0"/>
                            </a:rPr>
                            <a:t>-2</a:t>
                          </a:r>
                          <a:r>
                            <a:rPr lang="en-US" sz="1800" kern="100" dirty="0">
                              <a:effectLst/>
                              <a:latin typeface="Times New Roman" panose="02020603050405020304" pitchFamily="18" charset="0"/>
                              <a:cs typeface="Times New Roman" panose="02020603050405020304" pitchFamily="18" charset="0"/>
                            </a:rPr>
                            <a:t>s</a:t>
                          </a:r>
                          <a:r>
                            <a:rPr lang="en-US" sz="1800" kern="100" baseline="300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smtClean="0">
                              <a:solidFill>
                                <a:srgbClr val="FF0000"/>
                              </a:solidFill>
                              <a:effectLst/>
                              <a:latin typeface="Times New Roman" panose="02020603050405020304" pitchFamily="18" charset="0"/>
                              <a:cs typeface="Times New Roman" panose="02020603050405020304" pitchFamily="18" charset="0"/>
                            </a:rPr>
                            <a:t>0.5~0.8 </a:t>
                          </a:r>
                          <a:r>
                            <a:rPr lang="en-US" sz="1800" kern="100" dirty="0" smtClean="0">
                              <a:solidFill>
                                <a:srgbClr val="FF0000"/>
                              </a:solidFill>
                              <a:effectLst/>
                              <a:latin typeface="Times New Roman" panose="02020603050405020304" pitchFamily="18" charset="0"/>
                              <a:cs typeface="Times New Roman" panose="02020603050405020304" pitchFamily="18" charset="0"/>
                            </a:rPr>
                            <a:t>estimated</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Fallback>
      </mc:AlternateContent>
      <p:sp>
        <p:nvSpPr>
          <p:cNvPr id="8" name="矩形 7"/>
          <p:cNvSpPr/>
          <p:nvPr/>
        </p:nvSpPr>
        <p:spPr>
          <a:xfrm>
            <a:off x="5054138" y="2311736"/>
            <a:ext cx="3954395" cy="2554545"/>
          </a:xfrm>
          <a:prstGeom prst="rect">
            <a:avLst/>
          </a:prstGeom>
        </p:spPr>
        <p:txBody>
          <a:bodyPr wrap="square">
            <a:spAutoFit/>
          </a:bodyPr>
          <a:lstStyle/>
          <a:p>
            <a:pPr indent="118745" algn="just">
              <a:spcAft>
                <a:spcPts val="0"/>
              </a:spcAft>
            </a:pPr>
            <a:r>
              <a:rPr lang="en-GB" altLang="zh-CN" sz="2000" kern="800" dirty="0" smtClean="0">
                <a:latin typeface="Times" panose="02020603050405020304" pitchFamily="18" charset="0"/>
                <a:ea typeface="宋体" panose="02010600030101010101" pitchFamily="2" charset="-122"/>
                <a:cs typeface="Times New Roman" panose="02020603050405020304" pitchFamily="18" charset="0"/>
              </a:rPr>
              <a:t>Table left </a:t>
            </a:r>
            <a:r>
              <a:rPr lang="en-GB" altLang="zh-CN" sz="2000" kern="800" dirty="0">
                <a:latin typeface="Times" panose="02020603050405020304" pitchFamily="18" charset="0"/>
                <a:ea typeface="宋体" panose="02010600030101010101" pitchFamily="2" charset="-122"/>
                <a:cs typeface="Times New Roman" panose="02020603050405020304" pitchFamily="18" charset="0"/>
              </a:rPr>
              <a:t>shows the rough and estimated machine parameters that we achieve at present. The nonlinear optimization is in progress while the study of the collective effects and beam-beam effect has not started yet, so the whole design may be greatly adjusted in future</a:t>
            </a:r>
            <a:endParaRPr lang="en-US" altLang="zh-CN" sz="2000" dirty="0">
              <a:latin typeface="Calibri" panose="020F0502020204030204" pitchFamily="34" charset="0"/>
              <a:ea typeface="华文仿宋" panose="02010600040101010101" pitchFamily="2" charset="-122"/>
              <a:cs typeface="Calibri" panose="020F0502020204030204" pitchFamily="34" charset="0"/>
            </a:endParaRPr>
          </a:p>
        </p:txBody>
      </p:sp>
    </p:spTree>
    <p:extLst>
      <p:ext uri="{BB962C8B-B14F-4D97-AF65-F5344CB8AC3E}">
        <p14:creationId xmlns:p14="http://schemas.microsoft.com/office/powerpoint/2010/main" val="2827971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stretch>
            <a:fillRect/>
          </a:stretch>
        </p:blipFill>
        <p:spPr>
          <a:xfrm>
            <a:off x="1800018" y="1724137"/>
            <a:ext cx="7108508" cy="4557099"/>
          </a:xfrm>
          <a:prstGeom prst="rect">
            <a:avLst/>
          </a:prstGeom>
        </p:spPr>
      </p:pic>
      <p:sp>
        <p:nvSpPr>
          <p:cNvPr id="2" name="标题 1"/>
          <p:cNvSpPr>
            <a:spLocks noGrp="1"/>
          </p:cNvSpPr>
          <p:nvPr>
            <p:ph type="title"/>
          </p:nvPr>
        </p:nvSpPr>
        <p:spPr/>
        <p:txBody>
          <a:bodyPr/>
          <a:lstStyle/>
          <a:p>
            <a:r>
              <a:rPr lang="en-US" altLang="zh-CN" sz="3600" b="0" dirty="0" smtClean="0">
                <a:solidFill>
                  <a:srgbClr val="7030A0"/>
                </a:solidFill>
              </a:rPr>
              <a:t>Lattice B: with FODO arc</a:t>
            </a:r>
            <a:endParaRPr lang="zh-CN" altLang="en-US" sz="3600" b="0" dirty="0">
              <a:solidFill>
                <a:srgbClr val="7030A0"/>
              </a:solidFill>
            </a:endParaRPr>
          </a:p>
        </p:txBody>
      </p:sp>
      <p:sp>
        <p:nvSpPr>
          <p:cNvPr id="3" name="内容占位符 2"/>
          <p:cNvSpPr>
            <a:spLocks noGrp="1"/>
          </p:cNvSpPr>
          <p:nvPr>
            <p:ph idx="1"/>
          </p:nvPr>
        </p:nvSpPr>
        <p:spPr/>
        <p:txBody>
          <a:bodyPr>
            <a:normAutofit/>
          </a:bodyPr>
          <a:lstStyle/>
          <a:p>
            <a:r>
              <a:rPr lang="en-US" altLang="zh-CN" dirty="0"/>
              <a:t>Geometry of electron ring</a:t>
            </a:r>
          </a:p>
        </p:txBody>
      </p:sp>
      <p:sp>
        <p:nvSpPr>
          <p:cNvPr id="13" name="TextBox 12"/>
          <p:cNvSpPr txBox="1"/>
          <p:nvPr/>
        </p:nvSpPr>
        <p:spPr>
          <a:xfrm>
            <a:off x="692058" y="2595847"/>
            <a:ext cx="2510816" cy="498663"/>
          </a:xfrm>
          <a:prstGeom prst="rect">
            <a:avLst/>
          </a:prstGeom>
          <a:noFill/>
        </p:spPr>
        <p:txBody>
          <a:bodyPr wrap="none" rtlCol="0">
            <a:spAutoFit/>
          </a:bodyPr>
          <a:lstStyle/>
          <a:p>
            <a:pPr marL="342900" indent="-342900">
              <a:lnSpc>
                <a:spcPct val="150000"/>
              </a:lnSpc>
              <a:buAutoNum type="arabicPeriod"/>
            </a:pPr>
            <a:r>
              <a:rPr lang="en-US" altLang="zh-CN" sz="2000" b="1" dirty="0">
                <a:latin typeface="Times New Roman" pitchFamily="18" charset="0"/>
                <a:cs typeface="Times New Roman" pitchFamily="18" charset="0"/>
              </a:rPr>
              <a:t>Interaction region</a:t>
            </a:r>
          </a:p>
        </p:txBody>
      </p:sp>
      <p:sp>
        <p:nvSpPr>
          <p:cNvPr id="14" name="矩形 13"/>
          <p:cNvSpPr/>
          <p:nvPr/>
        </p:nvSpPr>
        <p:spPr>
          <a:xfrm>
            <a:off x="692057" y="2986756"/>
            <a:ext cx="2509826" cy="553998"/>
          </a:xfrm>
          <a:prstGeom prst="rect">
            <a:avLst/>
          </a:prstGeom>
        </p:spPr>
        <p:txBody>
          <a:bodyPr wrap="square">
            <a:spAutoFit/>
          </a:bodyPr>
          <a:lstStyle/>
          <a:p>
            <a:pPr marL="342900" indent="-342900">
              <a:lnSpc>
                <a:spcPct val="150000"/>
              </a:lnSpc>
            </a:pPr>
            <a:r>
              <a:rPr lang="en-US" altLang="zh-CN" sz="2000" b="1" dirty="0">
                <a:solidFill>
                  <a:srgbClr val="FF0000"/>
                </a:solidFill>
                <a:latin typeface="Times New Roman" pitchFamily="18" charset="0"/>
                <a:cs typeface="Times New Roman" pitchFamily="18" charset="0"/>
              </a:rPr>
              <a:t>2.  Long arc section</a:t>
            </a:r>
          </a:p>
        </p:txBody>
      </p:sp>
      <p:sp>
        <p:nvSpPr>
          <p:cNvPr id="15" name="矩形 14"/>
          <p:cNvSpPr/>
          <p:nvPr/>
        </p:nvSpPr>
        <p:spPr>
          <a:xfrm>
            <a:off x="692057" y="3428318"/>
            <a:ext cx="2438388" cy="507831"/>
          </a:xfrm>
          <a:prstGeom prst="rect">
            <a:avLst/>
          </a:prstGeom>
        </p:spPr>
        <p:txBody>
          <a:bodyPr wrap="square">
            <a:spAutoFit/>
          </a:bodyPr>
          <a:lstStyle/>
          <a:p>
            <a:pPr marL="342900" indent="-342900">
              <a:lnSpc>
                <a:spcPct val="150000"/>
              </a:lnSpc>
            </a:pPr>
            <a:r>
              <a:rPr lang="en-US" altLang="zh-CN" sz="2000" b="1" dirty="0">
                <a:solidFill>
                  <a:srgbClr val="009900"/>
                </a:solidFill>
                <a:latin typeface="Times New Roman" pitchFamily="18" charset="0"/>
                <a:cs typeface="Times New Roman" pitchFamily="18" charset="0"/>
              </a:rPr>
              <a:t>3.  Short arc section</a:t>
            </a:r>
          </a:p>
        </p:txBody>
      </p:sp>
      <p:sp>
        <p:nvSpPr>
          <p:cNvPr id="16" name="矩形 15"/>
          <p:cNvSpPr/>
          <p:nvPr/>
        </p:nvSpPr>
        <p:spPr>
          <a:xfrm>
            <a:off x="687636" y="3898455"/>
            <a:ext cx="2426370" cy="498663"/>
          </a:xfrm>
          <a:prstGeom prst="rect">
            <a:avLst/>
          </a:prstGeom>
        </p:spPr>
        <p:txBody>
          <a:bodyPr wrap="none">
            <a:spAutoFit/>
          </a:bodyPr>
          <a:lstStyle/>
          <a:p>
            <a:pPr marL="342900" indent="-342900">
              <a:lnSpc>
                <a:spcPct val="150000"/>
              </a:lnSpc>
            </a:pPr>
            <a:r>
              <a:rPr lang="en-US" altLang="zh-CN" sz="2000" b="1" dirty="0">
                <a:solidFill>
                  <a:schemeClr val="accent6">
                    <a:lumMod val="75000"/>
                  </a:schemeClr>
                </a:solidFill>
                <a:latin typeface="Times New Roman" pitchFamily="18" charset="0"/>
                <a:cs typeface="Times New Roman" pitchFamily="18" charset="0"/>
              </a:rPr>
              <a:t>4.  Technical section </a:t>
            </a:r>
            <a:endParaRPr lang="zh-CN" altLang="en-US" sz="2000" b="1" dirty="0">
              <a:solidFill>
                <a:schemeClr val="accent6">
                  <a:lumMod val="75000"/>
                </a:schemeClr>
              </a:solidFill>
              <a:latin typeface="Times New Roman" pitchFamily="18" charset="0"/>
              <a:cs typeface="Times New Roman" pitchFamily="18" charset="0"/>
            </a:endParaRPr>
          </a:p>
        </p:txBody>
      </p:sp>
      <p:sp>
        <p:nvSpPr>
          <p:cNvPr id="32" name="文本框 31"/>
          <p:cNvSpPr txBox="1"/>
          <p:nvPr/>
        </p:nvSpPr>
        <p:spPr>
          <a:xfrm>
            <a:off x="7511329" y="6095031"/>
            <a:ext cx="1497205"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*Dr. </a:t>
            </a:r>
            <a:r>
              <a:rPr lang="en-US" altLang="zh-CN" sz="1400" dirty="0" err="1" smtClean="0">
                <a:latin typeface="Arial" panose="020B0604020202020204" pitchFamily="34" charset="0"/>
                <a:ea typeface="微软雅黑" panose="020B0503020204020204" pitchFamily="34" charset="-122"/>
              </a:rPr>
              <a:t>Weiwei</a:t>
            </a:r>
            <a:r>
              <a:rPr lang="en-US" altLang="zh-CN" sz="1400" dirty="0" smtClean="0">
                <a:latin typeface="Arial" panose="020B0604020202020204" pitchFamily="34" charset="0"/>
                <a:ea typeface="微软雅黑" panose="020B0503020204020204" pitchFamily="34" charset="-122"/>
              </a:rPr>
              <a:t> Gao</a:t>
            </a:r>
            <a:endParaRPr lang="zh-CN" alt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969155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2">
  <a:themeElements>
    <a:clrScheme name="自定义 1">
      <a:dk1>
        <a:srgbClr val="3D3F41"/>
      </a:dk1>
      <a:lt1>
        <a:srgbClr val="FFFFFF"/>
      </a:lt1>
      <a:dk2>
        <a:srgbClr val="3D3F41"/>
      </a:dk2>
      <a:lt2>
        <a:srgbClr val="FFFFFF"/>
      </a:lt2>
      <a:accent1>
        <a:srgbClr val="154295"/>
      </a:accent1>
      <a:accent2>
        <a:srgbClr val="0CA593"/>
      </a:accent2>
      <a:accent3>
        <a:srgbClr val="52BADA"/>
      </a:accent3>
      <a:accent4>
        <a:srgbClr val="2F47AF"/>
      </a:accent4>
      <a:accent5>
        <a:srgbClr val="D37051"/>
      </a:accent5>
      <a:accent6>
        <a:srgbClr val="D2689D"/>
      </a:accent6>
      <a:hlink>
        <a:srgbClr val="FFC000"/>
      </a:hlink>
      <a:folHlink>
        <a:srgbClr val="AFB2B4"/>
      </a:folHlink>
    </a:clrScheme>
    <a:fontScheme name="自定义 5">
      <a:majorFont>
        <a:latin typeface="Century Schoolbook"/>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主题2" id="{5DB07C6D-4DCE-4268-B6C9-7931A5B3CDD8}" vid="{4CEBC0DB-2C62-4311-A39D-CB64264E3087}"/>
    </a:ext>
  </a:extLst>
</a:theme>
</file>

<file path=ppt/theme/theme2.xml><?xml version="1.0" encoding="utf-8"?>
<a:theme xmlns:a="http://schemas.openxmlformats.org/drawingml/2006/main" name="2_主题2">
  <a:themeElements>
    <a:clrScheme name="自定义 1">
      <a:dk1>
        <a:srgbClr val="3D3F41"/>
      </a:dk1>
      <a:lt1>
        <a:srgbClr val="FFFFFF"/>
      </a:lt1>
      <a:dk2>
        <a:srgbClr val="3D3F41"/>
      </a:dk2>
      <a:lt2>
        <a:srgbClr val="FFFFFF"/>
      </a:lt2>
      <a:accent1>
        <a:srgbClr val="154295"/>
      </a:accent1>
      <a:accent2>
        <a:srgbClr val="0CA593"/>
      </a:accent2>
      <a:accent3>
        <a:srgbClr val="52BADA"/>
      </a:accent3>
      <a:accent4>
        <a:srgbClr val="2F47AF"/>
      </a:accent4>
      <a:accent5>
        <a:srgbClr val="D37051"/>
      </a:accent5>
      <a:accent6>
        <a:srgbClr val="D2689D"/>
      </a:accent6>
      <a:hlink>
        <a:srgbClr val="FFC000"/>
      </a:hlink>
      <a:folHlink>
        <a:srgbClr val="AFB2B4"/>
      </a:folHlink>
    </a:clrScheme>
    <a:fontScheme name="自定义 5">
      <a:majorFont>
        <a:latin typeface="Century Schoolbook"/>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主题2" id="{5DB07C6D-4DCE-4268-B6C9-7931A5B3CDD8}" vid="{4CEBC0DB-2C62-4311-A39D-CB64264E3087}"/>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1880</TotalTime>
  <Words>1934</Words>
  <Application>Microsoft Office PowerPoint</Application>
  <PresentationFormat>全屏显示(4:3)</PresentationFormat>
  <Paragraphs>375</Paragraphs>
  <Slides>25</Slides>
  <Notes>9</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2</vt:i4>
      </vt:variant>
      <vt:variant>
        <vt:lpstr>幻灯片标题</vt:lpstr>
      </vt:variant>
      <vt:variant>
        <vt:i4>25</vt:i4>
      </vt:variant>
    </vt:vector>
  </HeadingPairs>
  <TitlesOfParts>
    <vt:vector size="47" baseType="lpstr">
      <vt:lpstr>等线</vt:lpstr>
      <vt:lpstr>方正姚体</vt:lpstr>
      <vt:lpstr>华文仿宋</vt:lpstr>
      <vt:lpstr>华文楷体</vt:lpstr>
      <vt:lpstr>华文中宋</vt:lpstr>
      <vt:lpstr>宋体</vt:lpstr>
      <vt:lpstr>微软雅黑</vt:lpstr>
      <vt:lpstr>幼圆</vt:lpstr>
      <vt:lpstr>Arial</vt:lpstr>
      <vt:lpstr>Calibri</vt:lpstr>
      <vt:lpstr>Cambria</vt:lpstr>
      <vt:lpstr>Cambria Math</vt:lpstr>
      <vt:lpstr>Century Schoolbook</vt:lpstr>
      <vt:lpstr>Eras Bold ITC</vt:lpstr>
      <vt:lpstr>Eras Medium ITC</vt:lpstr>
      <vt:lpstr>Times</vt:lpstr>
      <vt:lpstr>Times New Roman</vt:lpstr>
      <vt:lpstr>Wingdings</vt:lpstr>
      <vt:lpstr>主题2</vt:lpstr>
      <vt:lpstr>2_主题2</vt:lpstr>
      <vt:lpstr>Equation</vt:lpstr>
      <vt:lpstr>Picture</vt:lpstr>
      <vt:lpstr>Status of the accelerator conceptual design for Super Tau Charm Facility at China </vt:lpstr>
      <vt:lpstr>Outline</vt:lpstr>
      <vt:lpstr>General Description</vt:lpstr>
      <vt:lpstr>General Description: Project construction goal</vt:lpstr>
      <vt:lpstr>Accelerator Physics: Lattice Design</vt:lpstr>
      <vt:lpstr>Lattice A: with MBA arc</vt:lpstr>
      <vt:lpstr>Lattice A: with MBA arc</vt:lpstr>
      <vt:lpstr>Lattice A: with MBA arc</vt:lpstr>
      <vt:lpstr>Lattice B: with FODO arc</vt:lpstr>
      <vt:lpstr>Lattice B: with FODO arc</vt:lpstr>
      <vt:lpstr>Lattice B: with FODO arc</vt:lpstr>
      <vt:lpstr>Lattice B: with FODO arc</vt:lpstr>
      <vt:lpstr>Accelerator Physics: Electron Polarization</vt:lpstr>
      <vt:lpstr>Electron Beam Polarization</vt:lpstr>
      <vt:lpstr>Electron Beam Polarization</vt:lpstr>
      <vt:lpstr>Accelerator Technologies: Feedback</vt:lpstr>
      <vt:lpstr>Beam feedback for STCF</vt:lpstr>
      <vt:lpstr>Beam feedback for STCF</vt:lpstr>
      <vt:lpstr>IP feedback for STCF</vt:lpstr>
      <vt:lpstr>Vacuum system*</vt:lpstr>
      <vt:lpstr>Vacuum system</vt:lpstr>
      <vt:lpstr>New Technologies</vt:lpstr>
      <vt:lpstr>Conclusion: Status</vt:lpstr>
      <vt:lpstr>Future Plan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加速器总体计划与任务</dc:title>
  <dc:creator>Luo, Qing</dc:creator>
  <cp:lastModifiedBy>Luo, Qing</cp:lastModifiedBy>
  <cp:revision>119</cp:revision>
  <dcterms:created xsi:type="dcterms:W3CDTF">2018-10-25T16:31:52Z</dcterms:created>
  <dcterms:modified xsi:type="dcterms:W3CDTF">2019-09-26T07:03:08Z</dcterms:modified>
</cp:coreProperties>
</file>