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6" r:id="rId2"/>
    <p:sldId id="303" r:id="rId3"/>
    <p:sldId id="304" r:id="rId4"/>
    <p:sldId id="305" r:id="rId5"/>
    <p:sldId id="281" r:id="rId6"/>
    <p:sldId id="311" r:id="rId7"/>
    <p:sldId id="310" r:id="rId8"/>
    <p:sldId id="308" r:id="rId9"/>
    <p:sldId id="316" r:id="rId10"/>
    <p:sldId id="312" r:id="rId11"/>
    <p:sldId id="313" r:id="rId12"/>
    <p:sldId id="317" r:id="rId13"/>
    <p:sldId id="314" r:id="rId14"/>
    <p:sldId id="330" r:id="rId15"/>
    <p:sldId id="328" r:id="rId16"/>
    <p:sldId id="334" r:id="rId17"/>
    <p:sldId id="329" r:id="rId18"/>
    <p:sldId id="331" r:id="rId19"/>
    <p:sldId id="320" r:id="rId20"/>
    <p:sldId id="293" r:id="rId21"/>
    <p:sldId id="321" r:id="rId22"/>
    <p:sldId id="322" r:id="rId23"/>
    <p:sldId id="323" r:id="rId24"/>
    <p:sldId id="324" r:id="rId25"/>
    <p:sldId id="332" r:id="rId26"/>
    <p:sldId id="30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E8FF"/>
    <a:srgbClr val="008000"/>
    <a:srgbClr val="FF0000"/>
    <a:srgbClr val="26DC6D"/>
    <a:srgbClr val="FFC000"/>
    <a:srgbClr val="FFECB2"/>
    <a:srgbClr val="C57648"/>
    <a:srgbClr val="FFB2FF"/>
    <a:srgbClr val="F39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88655" autoAdjust="0"/>
  </p:normalViewPr>
  <p:slideViewPr>
    <p:cSldViewPr>
      <p:cViewPr>
        <p:scale>
          <a:sx n="75" d="100"/>
          <a:sy n="75" d="100"/>
        </p:scale>
        <p:origin x="43" y="3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D151-278F-4F10-BB8B-9009FEC276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3282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187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101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375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9954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25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718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23CF-67C1-496F-A0CB-A95252F4FCE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501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3739-8679-4A1B-8D0D-65161A4E9DB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334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8CAA-F30C-420B-9072-E7D186190FD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469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7979-1AAB-49B8-AA04-90F968131780}" type="datetime1">
              <a:rPr lang="ru-RU" altLang="ru-RU" smtClean="0"/>
              <a:t>25.09.2019</a:t>
            </a:fld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A347-0B0F-4426-8B87-0A1D1C4981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16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ED6E-166C-429E-9C01-76E2BC5086E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35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E157-BCEB-4294-B462-33522ADEC77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7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F30B-6E62-4B56-9E80-CE84BFBA631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534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F02D-429C-48A8-A5E1-B5CAD4A9CF7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005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7C6D-0841-4F71-8E76-3EEA77AB3F3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14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611E-C38F-4AFD-A403-08D91D6309A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04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3A59-F774-47B1-8F83-CC23D237FD8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147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AE0C-1DF9-42DC-93D3-FA2DB2B85BA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7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41FA-7176-4B82-A54B-FC2B38EA9D9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7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803859/contributions/3344818/attachments/1807687/2950964/BINP_MDI_Mar_2019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68761"/>
            <a:ext cx="7772400" cy="2331690"/>
          </a:xfrm>
        </p:spPr>
        <p:txBody>
          <a:bodyPr anchor="ctr">
            <a:normAutofit/>
          </a:bodyPr>
          <a:lstStyle/>
          <a:p>
            <a:r>
              <a:rPr lang="en-US" altLang="ru-RU" sz="4400" dirty="0" smtClean="0">
                <a:solidFill>
                  <a:srgbClr val="996633"/>
                </a:solidFill>
              </a:rPr>
              <a:t>Machine-Detector </a:t>
            </a:r>
            <a:r>
              <a:rPr lang="en-US" altLang="ru-RU" sz="4400" dirty="0">
                <a:solidFill>
                  <a:srgbClr val="996633"/>
                </a:solidFill>
              </a:rPr>
              <a:t>I</a:t>
            </a:r>
            <a:r>
              <a:rPr lang="en-US" altLang="ru-RU" sz="4400" dirty="0" smtClean="0">
                <a:solidFill>
                  <a:srgbClr val="996633"/>
                </a:solidFill>
              </a:rPr>
              <a:t>nterface</a:t>
            </a:r>
            <a:endParaRPr lang="en-US" altLang="ru-RU" sz="4400" dirty="0">
              <a:solidFill>
                <a:srgbClr val="99663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7608" y="3886200"/>
            <a:ext cx="7232848" cy="26391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ru-RU" sz="2800" dirty="0"/>
              <a:t>S. </a:t>
            </a:r>
            <a:r>
              <a:rPr lang="en-US" altLang="ru-RU" sz="2800" dirty="0" smtClean="0"/>
              <a:t>Sinyatkin </a:t>
            </a:r>
            <a:endParaRPr lang="en-US" altLang="ru-RU" sz="2800" dirty="0"/>
          </a:p>
          <a:p>
            <a:pPr>
              <a:lnSpc>
                <a:spcPct val="80000"/>
              </a:lnSpc>
            </a:pPr>
            <a:r>
              <a:rPr lang="en-US" altLang="ru-RU" sz="2800" dirty="0" err="1"/>
              <a:t>Budker</a:t>
            </a:r>
            <a:r>
              <a:rPr lang="en-US" altLang="ru-RU" sz="2800" dirty="0"/>
              <a:t> Institute of Nuclear Physics</a:t>
            </a:r>
          </a:p>
          <a:p>
            <a:pPr>
              <a:lnSpc>
                <a:spcPct val="80000"/>
              </a:lnSpc>
            </a:pPr>
            <a:endParaRPr lang="en-US" altLang="ru-RU" sz="2800" dirty="0"/>
          </a:p>
          <a:p>
            <a:pPr>
              <a:lnSpc>
                <a:spcPct val="80000"/>
              </a:lnSpc>
            </a:pPr>
            <a:r>
              <a:rPr lang="en-US" altLang="ru-RU" sz="2800" dirty="0" smtClean="0">
                <a:solidFill>
                  <a:srgbClr val="A6A6A6"/>
                </a:solidFill>
              </a:rPr>
              <a:t>26</a:t>
            </a:r>
            <a:r>
              <a:rPr lang="en-US" altLang="ru-RU" sz="2800" dirty="0" smtClean="0">
                <a:solidFill>
                  <a:srgbClr val="A6A6A6"/>
                </a:solidFill>
              </a:rPr>
              <a:t> </a:t>
            </a:r>
            <a:r>
              <a:rPr lang="en-US" altLang="ru-RU" sz="2800" dirty="0">
                <a:solidFill>
                  <a:srgbClr val="A6A6A6"/>
                </a:solidFill>
              </a:rPr>
              <a:t>September </a:t>
            </a:r>
            <a:r>
              <a:rPr lang="en-US" altLang="ru-RU" sz="2800" dirty="0" smtClean="0">
                <a:solidFill>
                  <a:srgbClr val="A6A6A6"/>
                </a:solidFill>
              </a:rPr>
              <a:t>2019</a:t>
            </a:r>
          </a:p>
          <a:p>
            <a:pPr>
              <a:lnSpc>
                <a:spcPct val="80000"/>
              </a:lnSpc>
            </a:pPr>
            <a:r>
              <a:rPr lang="en-US" altLang="ru-RU" sz="2800" dirty="0" smtClean="0">
                <a:solidFill>
                  <a:srgbClr val="A6A6A6"/>
                </a:solidFill>
              </a:rPr>
              <a:t>Joint Workshop on Future charm-tau Factory</a:t>
            </a:r>
            <a:endParaRPr lang="en-US" altLang="ru-RU" sz="2800" dirty="0" smtClean="0">
              <a:solidFill>
                <a:srgbClr val="A6A6A6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D708-5B69-4AC2-8D26-ED40055FEB44}" type="slidenum">
              <a:rPr lang="en-US" altLang="ru-RU"/>
              <a:pPr/>
              <a:t>1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EB06-3C5F-4968-9E81-2278D5600470}" type="slidenum">
              <a:rPr lang="ru-RU" smtClean="0"/>
              <a:t>10</a:t>
            </a:fld>
            <a:endParaRPr lang="ru-RU"/>
          </a:p>
        </p:txBody>
      </p:sp>
      <p:pic>
        <p:nvPicPr>
          <p:cNvPr id="10" name="Объект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793236"/>
            <a:ext cx="6500675" cy="4574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223354"/>
            <a:ext cx="6310503" cy="34145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0310215">
            <a:off x="3360376" y="440638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20497355">
            <a:off x="713059" y="5774080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Cryostat with FF magnets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20497355">
            <a:off x="4032130" y="4607223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Cryostat with FF magnets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79448" y="199872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81056" y="42788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72166" y="2945786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QD0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062841" y="294578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QF1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23442" y="6268577"/>
            <a:ext cx="37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Artist view of the FF arrangement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073921" y="5586701"/>
            <a:ext cx="268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Beam trajectories in FF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4437" y="898031"/>
            <a:ext cx="5387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of the most essential element of the Super CT FF is a dual aperture superconducting quadrupole to squeeze the beams at the IP with the following parameters: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90550" y="3315118"/>
            <a:ext cx="5610225" cy="1904582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001" y="2289406"/>
            <a:ext cx="3362325" cy="182332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 rot="20517485">
            <a:off x="1605841" y="4315823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3.3 m</a:t>
            </a:r>
            <a:endParaRPr lang="ru-RU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-15874"/>
            <a:ext cx="10515600" cy="77893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FF lenses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5" y="2558634"/>
            <a:ext cx="5787546" cy="40125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EB06-3C5F-4968-9E81-2278D5600470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187" y="719591"/>
            <a:ext cx="11228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Main requirements: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Compactness.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</a:t>
            </a:r>
            <a:r>
              <a:rPr lang="en-US" sz="2400" dirty="0" smtClean="0"/>
              <a:t>transverse interference </a:t>
            </a:r>
            <a:r>
              <a:rPr lang="en-US" sz="2400" dirty="0"/>
              <a:t>between </a:t>
            </a:r>
            <a:r>
              <a:rPr lang="en-US" sz="2400" dirty="0" smtClean="0"/>
              <a:t>elements.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quality magnetic field in the aperture.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15810" r="27461" b="13460"/>
          <a:stretch/>
        </p:blipFill>
        <p:spPr>
          <a:xfrm>
            <a:off x="6384032" y="3588906"/>
            <a:ext cx="5420890" cy="276744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-15874"/>
            <a:ext cx="10515600" cy="77893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FF lenses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71" y="937047"/>
            <a:ext cx="4680520" cy="270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4"/>
          <p:cNvPicPr/>
          <p:nvPr/>
        </p:nvPicPr>
        <p:blipFill>
          <a:blip r:embed="rId5"/>
          <a:stretch>
            <a:fillRect/>
          </a:stretch>
        </p:blipFill>
        <p:spPr>
          <a:xfrm>
            <a:off x="6384032" y="696224"/>
            <a:ext cx="5398724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19" y="4132549"/>
            <a:ext cx="4742481" cy="2725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Vacuum chamber: warm to cold (A. </a:t>
            </a:r>
            <a:r>
              <a:rPr lang="en-US" dirty="0" err="1" smtClean="0"/>
              <a:t>Krasnov</a:t>
            </a:r>
            <a:r>
              <a:rPr lang="en-US" dirty="0" smtClean="0"/>
              <a:t>)</a:t>
            </a:r>
            <a:endParaRPr lang="ru-RU" sz="1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44" y="692696"/>
            <a:ext cx="11518900" cy="50340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indico.cern.ch/event/803859/contributions/3344818/attachments/1807687/2950964/BINP_MDI_Mar_2019.pptx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8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224156"/>
            <a:ext cx="7979050" cy="4293075"/>
          </a:xfrm>
          <a:prstGeom prst="rect">
            <a:avLst/>
          </a:prstGeom>
        </p:spPr>
      </p:pic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6359D8-AACC-4F58-8DE9-79B15804802A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15" y="1233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dirty="0" smtClean="0">
                <a:solidFill>
                  <a:srgbClr val="C00000"/>
                </a:solidFill>
              </a:rPr>
              <a:t>Compensating scheme of solenoid fields</a:t>
            </a:r>
            <a:endParaRPr lang="en-US" altLang="ru-RU" sz="3200" dirty="0">
              <a:solidFill>
                <a:srgbClr val="C0000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60126" y="1354240"/>
            <a:ext cx="2996514" cy="646331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Cylindrical Compensating Solenoid</a:t>
            </a:r>
            <a:endParaRPr lang="en-US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851489" y="2103474"/>
            <a:ext cx="1800225" cy="788987"/>
          </a:xfrm>
          <a:prstGeom prst="rect">
            <a:avLst/>
          </a:prstGeom>
          <a:solidFill>
            <a:srgbClr val="008000">
              <a:alpha val="10196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Screening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dirty="0"/>
              <a:t>Solenoid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881975" y="3030201"/>
            <a:ext cx="1800225" cy="3693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FF Quads</a:t>
            </a:r>
            <a:endParaRPr lang="en-US" alt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74721" y="1941967"/>
            <a:ext cx="2979971" cy="2405453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14750" y="2485116"/>
            <a:ext cx="2839939" cy="1303924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101823" y="1642218"/>
            <a:ext cx="778153" cy="3762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QD0</a:t>
            </a:r>
            <a:endParaRPr lang="en-US" altLang="ru-RU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31537" y="1565730"/>
            <a:ext cx="643834" cy="3762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QF1</a:t>
            </a:r>
            <a:endParaRPr lang="en-US" altLang="ru-RU" dirty="0"/>
          </a:p>
        </p:txBody>
      </p:sp>
      <p:sp>
        <p:nvSpPr>
          <p:cNvPr id="19" name="Трапеция 18"/>
          <p:cNvSpPr/>
          <p:nvPr/>
        </p:nvSpPr>
        <p:spPr>
          <a:xfrm rot="16200000">
            <a:off x="3889284" y="2698133"/>
            <a:ext cx="1249057" cy="932757"/>
          </a:xfrm>
          <a:prstGeom prst="trapezoid">
            <a:avLst>
              <a:gd name="adj" fmla="val 8327"/>
            </a:avLst>
          </a:prstGeom>
          <a:solidFill>
            <a:srgbClr val="B2B2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847528" y="2276872"/>
            <a:ext cx="1584176" cy="263111"/>
          </a:xfrm>
          <a:prstGeom prst="rightArrow">
            <a:avLst>
              <a:gd name="adj1" fmla="val 50000"/>
              <a:gd name="adj2" fmla="val 165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047431" y="3030201"/>
            <a:ext cx="927287" cy="265866"/>
          </a:xfrm>
          <a:prstGeom prst="rightArrow">
            <a:avLst>
              <a:gd name="adj1" fmla="val 50000"/>
              <a:gd name="adj2" fmla="val 165844"/>
            </a:avLst>
          </a:prstGeom>
          <a:solidFill>
            <a:srgbClr val="0000FF">
              <a:alpha val="23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57415" y="1772816"/>
            <a:ext cx="11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Bs_main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68110" y="2613811"/>
            <a:ext cx="11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Bs_comp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43E-FEE7-47C1-BCB0-3353D9C7BB3A}" type="slidenum">
              <a:rPr lang="en-US" altLang="ru-RU"/>
              <a:pPr/>
              <a:t>14</a:t>
            </a:fld>
            <a:endParaRPr lang="en-US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07368" y="2024844"/>
            <a:ext cx="5075606" cy="3384376"/>
            <a:chOff x="6024566" y="1341438"/>
            <a:chExt cx="4679947" cy="3105150"/>
          </a:xfrm>
        </p:grpSpPr>
        <p:pic>
          <p:nvPicPr>
            <p:cNvPr id="19464" name="Picture 8" descr="sol_rou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566" y="1341438"/>
              <a:ext cx="4643437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 rot="16200000">
              <a:off x="10200484" y="2780507"/>
              <a:ext cx="720725" cy="144462"/>
            </a:xfrm>
            <a:prstGeom prst="rightArrow">
              <a:avLst>
                <a:gd name="adj1" fmla="val 50000"/>
                <a:gd name="adj2" fmla="val 1247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 rot="11520985">
              <a:off x="9912350" y="3068638"/>
              <a:ext cx="647700" cy="144462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10272713" y="2133603"/>
              <a:ext cx="215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Y</a:t>
              </a: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9769475" y="2638428"/>
              <a:ext cx="215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S</a:t>
              </a:r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9839328" y="3357563"/>
              <a:ext cx="2889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X</a:t>
              </a:r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auto">
            <a:xfrm>
              <a:off x="10272713" y="3284538"/>
              <a:ext cx="431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IP</a:t>
              </a:r>
            </a:p>
          </p:txBody>
        </p:sp>
        <p:sp>
          <p:nvSpPr>
            <p:cNvPr id="19488" name="AutoShape 32"/>
            <p:cNvSpPr>
              <a:spLocks noChangeArrowheads="1"/>
            </p:cNvSpPr>
            <p:nvPr/>
          </p:nvSpPr>
          <p:spPr bwMode="auto">
            <a:xfrm rot="10103464">
              <a:off x="9840913" y="3213103"/>
              <a:ext cx="722312" cy="144463"/>
            </a:xfrm>
            <a:prstGeom prst="rightArrow">
              <a:avLst>
                <a:gd name="adj1" fmla="val 50000"/>
                <a:gd name="adj2" fmla="val 1249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 smtClean="0">
                <a:solidFill>
                  <a:srgbClr val="C00000"/>
                </a:solidFill>
              </a:rPr>
              <a:t>Cylindrical </a:t>
            </a:r>
            <a:r>
              <a:rPr lang="en-US" altLang="ru-RU" sz="3200" dirty="0">
                <a:solidFill>
                  <a:srgbClr val="C00000"/>
                </a:solidFill>
              </a:rPr>
              <a:t>solenoids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8" y="966479"/>
            <a:ext cx="5726413" cy="2869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654" y="3835961"/>
            <a:ext cx="5667977" cy="27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38" y="1772816"/>
            <a:ext cx="8696397" cy="4911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539" y="1161454"/>
            <a:ext cx="570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Cylindrical solenoid </a:t>
            </a:r>
            <a:r>
              <a:rPr lang="en-US" sz="2800" dirty="0">
                <a:solidFill>
                  <a:srgbClr val="0000FF"/>
                </a:solidFill>
              </a:rPr>
              <a:t>for a both beams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15</a:t>
            </a:fld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Distribution of magnetic field components </a:t>
            </a:r>
            <a:endParaRPr lang="en-US" alt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altLang="ru-RU" sz="3200" dirty="0" smtClean="0">
                <a:solidFill>
                  <a:srgbClr val="C00000"/>
                </a:solidFill>
              </a:rPr>
              <a:t>along </a:t>
            </a:r>
            <a:r>
              <a:rPr lang="en-US" altLang="ru-RU" sz="3200" dirty="0">
                <a:solidFill>
                  <a:srgbClr val="C00000"/>
                </a:solidFill>
              </a:rPr>
              <a:t>reference trajectory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9049" y="1467795"/>
            <a:ext cx="2525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Magnetic field at QD0 entrance (0.9 m):</a:t>
            </a:r>
          </a:p>
          <a:p>
            <a:r>
              <a:rPr lang="en-US" sz="2000" dirty="0" err="1" smtClean="0"/>
              <a:t>Bx</a:t>
            </a:r>
            <a:r>
              <a:rPr lang="en-US" sz="2000" dirty="0" smtClean="0"/>
              <a:t> = 0.3 T</a:t>
            </a:r>
          </a:p>
          <a:p>
            <a:r>
              <a:rPr lang="en-US" sz="2000" dirty="0" err="1" smtClean="0"/>
              <a:t>Bs</a:t>
            </a:r>
            <a:r>
              <a:rPr lang="en-US" sz="2000" dirty="0" smtClean="0"/>
              <a:t> =  0.9 T</a:t>
            </a:r>
          </a:p>
          <a:p>
            <a:r>
              <a:rPr lang="en-US" sz="2000" dirty="0" err="1" smtClean="0"/>
              <a:t>G_skew</a:t>
            </a:r>
            <a:r>
              <a:rPr lang="en-US" sz="2000" dirty="0" smtClean="0"/>
              <a:t>= 0 T/m</a:t>
            </a:r>
          </a:p>
          <a:p>
            <a:endParaRPr lang="en-US" sz="2000" dirty="0" smtClean="0"/>
          </a:p>
          <a:p>
            <a:r>
              <a:rPr lang="en-US" sz="2000" dirty="0" smtClean="0"/>
              <a:t>R</a:t>
            </a:r>
            <a:r>
              <a:rPr lang="en-US" sz="2000" baseline="-25000" dirty="0" smtClean="0"/>
              <a:t>harmonic</a:t>
            </a:r>
            <a:r>
              <a:rPr lang="en-US" sz="2000" dirty="0" smtClean="0"/>
              <a:t> = 10 mm</a:t>
            </a:r>
          </a:p>
          <a:p>
            <a:r>
              <a:rPr lang="en-US" sz="2000" dirty="0" smtClean="0"/>
              <a:t>An &lt;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, n≠1</a:t>
            </a:r>
          </a:p>
          <a:p>
            <a:r>
              <a:rPr lang="en-US" sz="2000" dirty="0" err="1" smtClean="0"/>
              <a:t>Bn</a:t>
            </a:r>
            <a:r>
              <a:rPr lang="en-US" sz="2000" dirty="0" smtClean="0"/>
              <a:t> &lt; </a:t>
            </a:r>
            <a:r>
              <a:rPr lang="en-US" sz="2000" dirty="0"/>
              <a:t>10</a:t>
            </a:r>
            <a:r>
              <a:rPr lang="en-US" sz="2000" baseline="30000" dirty="0"/>
              <a:t>-4</a:t>
            </a:r>
            <a:endParaRPr lang="ru-RU" sz="20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109049" y="4474218"/>
            <a:ext cx="2996514" cy="646331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Cylindrical Compensating Solenoid</a:t>
            </a:r>
            <a:endParaRPr lang="en-US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115449" y="5229285"/>
            <a:ext cx="1800225" cy="788987"/>
          </a:xfrm>
          <a:prstGeom prst="rect">
            <a:avLst/>
          </a:prstGeom>
          <a:solidFill>
            <a:srgbClr val="008000">
              <a:alpha val="10196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/>
              <a:t>Screening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dirty="0"/>
              <a:t>Solenoid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145935" y="6156012"/>
            <a:ext cx="1800225" cy="3693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FF Quads</a:t>
            </a:r>
            <a:endParaRPr lang="en-US" altLang="ru-RU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1960" y="2937781"/>
            <a:ext cx="3296188" cy="2405453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807065" y="3356992"/>
            <a:ext cx="856888" cy="1650677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Трапеция 20"/>
          <p:cNvSpPr/>
          <p:nvPr/>
        </p:nvSpPr>
        <p:spPr>
          <a:xfrm rot="16200000">
            <a:off x="3332017" y="3674130"/>
            <a:ext cx="1457300" cy="932757"/>
          </a:xfrm>
          <a:prstGeom prst="trapezoid">
            <a:avLst>
              <a:gd name="adj" fmla="val 8327"/>
            </a:avLst>
          </a:prstGeom>
          <a:solidFill>
            <a:srgbClr val="B2B2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011260" y="3233043"/>
            <a:ext cx="856888" cy="1852141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0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42AAB6-CED7-4A5E-A3D6-ED36AC5E1899}" type="slidenum">
              <a:rPr lang="en-US" altLang="ru-RU"/>
              <a:pPr/>
              <a:t>16</a:t>
            </a:fld>
            <a:endParaRPr lang="en-US" altLang="ru-RU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380" y="32545"/>
            <a:ext cx="8229600" cy="733425"/>
          </a:xfrm>
        </p:spPr>
        <p:txBody>
          <a:bodyPr/>
          <a:lstStyle/>
          <a:p>
            <a:pPr algn="ctr" eaLnBrk="1" hangingPunct="1"/>
            <a:r>
              <a:rPr lang="en-US" altLang="ru-RU" sz="3200" dirty="0">
                <a:solidFill>
                  <a:srgbClr val="C00000"/>
                </a:solidFill>
              </a:rPr>
              <a:t>Vertical emittance </a:t>
            </a:r>
            <a:r>
              <a:rPr lang="en-US" altLang="ru-RU" sz="3200" dirty="0" smtClean="0">
                <a:solidFill>
                  <a:srgbClr val="C00000"/>
                </a:solidFill>
              </a:rPr>
              <a:t>calculation for baseline</a:t>
            </a:r>
            <a:endParaRPr lang="en-US" altLang="ru-RU" sz="3200" dirty="0">
              <a:solidFill>
                <a:srgbClr val="C00000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4997308"/>
            <a:ext cx="3096344" cy="5917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ru-RU" sz="1600" i="1" dirty="0" smtClean="0"/>
              <a:t>I</a:t>
            </a:r>
            <a:r>
              <a:rPr lang="en-US" altLang="ru-RU" sz="1600" baseline="-25000" dirty="0" smtClean="0"/>
              <a:t>2</a:t>
            </a:r>
            <a:r>
              <a:rPr lang="en-US" altLang="ru-RU" sz="1600" dirty="0" smtClean="0"/>
              <a:t> = </a:t>
            </a:r>
            <a:r>
              <a:rPr lang="en-US" altLang="ru-RU" sz="1600" dirty="0" smtClean="0"/>
              <a:t>0.832</a:t>
            </a:r>
            <a:r>
              <a:rPr lang="en-US" altLang="ru-RU" sz="1600" dirty="0" smtClean="0"/>
              <a:t>  </a:t>
            </a:r>
            <a:r>
              <a:rPr lang="en-US" altLang="ru-RU" sz="1600" dirty="0" smtClean="0"/>
              <a:t>m</a:t>
            </a:r>
            <a:r>
              <a:rPr lang="en-US" altLang="ru-RU" sz="1600" baseline="30000" dirty="0" smtClean="0"/>
              <a:t>-1</a:t>
            </a:r>
            <a:r>
              <a:rPr lang="ru-RU" altLang="ru-RU" sz="1600" dirty="0" smtClean="0"/>
              <a:t>           </a:t>
            </a:r>
            <a:r>
              <a:rPr lang="el-GR" altLang="ru-RU" sz="1600" dirty="0" smtClean="0"/>
              <a:t>β</a:t>
            </a:r>
            <a:r>
              <a:rPr lang="en-US" altLang="ru-RU" sz="1600" baseline="-25000" dirty="0" smtClean="0"/>
              <a:t>y</a:t>
            </a:r>
            <a:r>
              <a:rPr lang="en-US" altLang="ru-RU" sz="1600" baseline="30000" dirty="0" smtClean="0"/>
              <a:t>*</a:t>
            </a:r>
            <a:r>
              <a:rPr lang="en-US" altLang="ru-RU" sz="1600" dirty="0" smtClean="0"/>
              <a:t> = </a:t>
            </a:r>
            <a:r>
              <a:rPr lang="en-US" altLang="ru-RU" sz="1600" dirty="0" smtClean="0"/>
              <a:t>0.5 </a:t>
            </a:r>
            <a:r>
              <a:rPr lang="en-US" altLang="ru-RU" sz="1600" dirty="0" smtClean="0"/>
              <a:t>mm</a:t>
            </a:r>
            <a:endParaRPr lang="el-GR" alt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52" y="837371"/>
            <a:ext cx="7297544" cy="359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4729480"/>
            <a:ext cx="37433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3539" y="1161454"/>
            <a:ext cx="570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Cylindrical solenoid </a:t>
            </a:r>
            <a:r>
              <a:rPr lang="en-US" sz="2800" dirty="0">
                <a:solidFill>
                  <a:srgbClr val="0000FF"/>
                </a:solidFill>
              </a:rPr>
              <a:t>for a both beams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17</a:t>
            </a:fld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Distribution of magnetic field components </a:t>
            </a:r>
            <a:endParaRPr lang="en-US" alt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altLang="ru-RU" sz="3200" dirty="0" smtClean="0">
                <a:solidFill>
                  <a:srgbClr val="C00000"/>
                </a:solidFill>
              </a:rPr>
              <a:t>along </a:t>
            </a:r>
            <a:r>
              <a:rPr lang="en-US" altLang="ru-RU" sz="3200" dirty="0">
                <a:solidFill>
                  <a:srgbClr val="C00000"/>
                </a:solidFill>
              </a:rPr>
              <a:t>reference trajectory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1206" t="3687" r="3933" b="32847"/>
          <a:stretch/>
        </p:blipFill>
        <p:spPr>
          <a:xfrm>
            <a:off x="119336" y="1684674"/>
            <a:ext cx="6768752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606" t="3317" r="8933" b="33804"/>
          <a:stretch/>
        </p:blipFill>
        <p:spPr>
          <a:xfrm>
            <a:off x="479376" y="4300118"/>
            <a:ext cx="4104456" cy="223879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3631" t="3687" r="2720" b="32847"/>
          <a:stretch/>
        </p:blipFill>
        <p:spPr>
          <a:xfrm>
            <a:off x="4653098" y="4292907"/>
            <a:ext cx="4968553" cy="224600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52156"/>
              </p:ext>
            </p:extLst>
          </p:nvPr>
        </p:nvGraphicFramePr>
        <p:xfrm>
          <a:off x="8145996" y="1059358"/>
          <a:ext cx="3672408" cy="363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474">
                  <a:extLst>
                    <a:ext uri="{9D8B030D-6E8A-4147-A177-3AD203B41FA5}">
                      <a16:colId xmlns:a16="http://schemas.microsoft.com/office/drawing/2014/main" val="1046400380"/>
                    </a:ext>
                  </a:extLst>
                </a:gridCol>
                <a:gridCol w="1018934">
                  <a:extLst>
                    <a:ext uri="{9D8B030D-6E8A-4147-A177-3AD203B41FA5}">
                      <a16:colId xmlns:a16="http://schemas.microsoft.com/office/drawing/2014/main" val="35061967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Energy, GeV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90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27.55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094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Qy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22.57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36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Ex, nm*rad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1.20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962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Ey, nm*rad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0.023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272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Ey</a:t>
                      </a:r>
                      <a:r>
                        <a:rPr lang="ru-RU" sz="1800" dirty="0">
                          <a:effectLst/>
                        </a:rPr>
                        <a:t> / </a:t>
                      </a:r>
                      <a:r>
                        <a:rPr lang="ru-RU" sz="1800" dirty="0" err="1">
                          <a:effectLst/>
                        </a:rPr>
                        <a:t>Ex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0.019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309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Betx_IP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0.050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431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alfx_IP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433272"/>
                  </a:ext>
                </a:extLst>
              </a:tr>
              <a:tr h="305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Bety_IP, mm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802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alfy_IP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147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dx_IP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4.7E-06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492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dy_IP, m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78389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1958" y="4164304"/>
            <a:ext cx="504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78152" y="6437070"/>
            <a:ext cx="504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0E1900-139C-481D-9E46-1B5CEF582FE3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736"/>
            <a:ext cx="10515600" cy="5124227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smtClean="0"/>
              <a:t>Decreasing the length </a:t>
            </a:r>
            <a:r>
              <a:rPr lang="en-US" altLang="ru-RU" dirty="0"/>
              <a:t>of </a:t>
            </a:r>
            <a:r>
              <a:rPr lang="en-US" altLang="ru-RU" dirty="0" smtClean="0"/>
              <a:t>the main solenoid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smtClean="0"/>
              <a:t>Increasing the length </a:t>
            </a:r>
            <a:r>
              <a:rPr lang="en-US" altLang="ru-RU" dirty="0"/>
              <a:t>of compensating </a:t>
            </a:r>
            <a:endParaRPr lang="ru-RU" altLang="ru-RU" dirty="0" smtClean="0"/>
          </a:p>
          <a:p>
            <a:pPr marL="0" indent="0" eaLnBrk="1" hangingPunct="1">
              <a:buNone/>
            </a:pPr>
            <a:r>
              <a:rPr lang="en-US" altLang="ru-RU" dirty="0" smtClean="0"/>
              <a:t>solenoid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ru-RU" dirty="0" smtClean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ru-RU" dirty="0" smtClean="0"/>
              <a:t>Increasing </a:t>
            </a:r>
            <a:r>
              <a:rPr lang="el-GR" altLang="ru-RU" dirty="0" smtClean="0"/>
              <a:t>β</a:t>
            </a:r>
            <a:r>
              <a:rPr lang="en-US" altLang="ru-RU" baseline="-25000" dirty="0" err="1" smtClean="0"/>
              <a:t>y_IP</a:t>
            </a:r>
            <a:endParaRPr lang="en-US" altLang="ru-RU" baseline="-25000" dirty="0" smtClean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ru-RU" baseline="-25000" dirty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ru-RU" dirty="0" smtClean="0"/>
              <a:t>Redistributing current in compensating solenoid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ru-RU" dirty="0" smtClean="0"/>
              <a:t>Reducing the </a:t>
            </a:r>
            <a:r>
              <a:rPr lang="en-US" altLang="ru-RU" dirty="0"/>
              <a:t>main solenoid field</a:t>
            </a:r>
            <a:r>
              <a:rPr lang="en-US" altLang="ru-RU" dirty="0" smtClean="0"/>
              <a:t>: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ru-RU" dirty="0" err="1"/>
          </a:p>
          <a:p>
            <a:pPr marL="514350" indent="-514350">
              <a:buFont typeface="+mj-lt"/>
              <a:buAutoNum type="arabicPeriod" startAt="3"/>
            </a:pPr>
            <a:r>
              <a:rPr lang="en-US" altLang="ru-RU" dirty="0" smtClean="0"/>
              <a:t>Introducing elliptical </a:t>
            </a:r>
            <a:r>
              <a:rPr lang="en-US" altLang="ru-RU" dirty="0"/>
              <a:t>shape of compensating solenoids and </a:t>
            </a:r>
            <a:r>
              <a:rPr lang="en-US" altLang="ru-RU" dirty="0" smtClean="0"/>
              <a:t>additional correctors</a:t>
            </a:r>
            <a:endParaRPr lang="en-US" altLang="ru-RU" dirty="0"/>
          </a:p>
          <a:p>
            <a:pPr marL="514350" indent="-514350">
              <a:buFont typeface="+mj-lt"/>
              <a:buAutoNum type="arabicPeriod" startAt="3"/>
            </a:pPr>
            <a:endParaRPr lang="en-US" altLang="ru-RU" dirty="0"/>
          </a:p>
          <a:p>
            <a:pPr eaLnBrk="1" hangingPunct="1"/>
            <a:endParaRPr lang="en-US" altLang="ru-RU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56040" y="4166570"/>
            <a:ext cx="2584249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ru-RU" sz="2400" i="1" dirty="0"/>
              <a:t>ε</a:t>
            </a:r>
            <a:r>
              <a:rPr lang="en-US" altLang="ru-RU" sz="2400" i="1" baseline="-25000" dirty="0"/>
              <a:t>y</a:t>
            </a:r>
            <a:r>
              <a:rPr lang="en-US" altLang="ru-RU" sz="2400" i="1" dirty="0"/>
              <a:t>~I</a:t>
            </a:r>
            <a:r>
              <a:rPr lang="en-US" altLang="ru-RU" sz="2400" i="1" baseline="-25000" dirty="0"/>
              <a:t>5,y</a:t>
            </a:r>
            <a:r>
              <a:rPr lang="en-US" altLang="ru-RU" sz="2400" i="1" dirty="0"/>
              <a:t> ~ </a:t>
            </a:r>
            <a:r>
              <a:rPr lang="en-US" altLang="ru-RU" sz="2400" i="1" dirty="0" smtClean="0"/>
              <a:t>B</a:t>
            </a:r>
            <a:r>
              <a:rPr lang="en-US" altLang="ru-RU" sz="2400" i="1" baseline="-25000" dirty="0" smtClean="0"/>
              <a:t>x</a:t>
            </a:r>
            <a:r>
              <a:rPr lang="en-US" altLang="ru-RU" sz="2400" i="1" baseline="30000" dirty="0" smtClean="0"/>
              <a:t>5</a:t>
            </a:r>
            <a:r>
              <a:rPr lang="en-US" altLang="ru-RU" sz="2400" i="1" dirty="0"/>
              <a:t> ~ </a:t>
            </a:r>
            <a:r>
              <a:rPr lang="en-US" altLang="ru-RU" sz="2400" i="1" dirty="0" smtClean="0"/>
              <a:t>B</a:t>
            </a:r>
            <a:r>
              <a:rPr lang="en-US" altLang="ru-RU" sz="2400" i="1" baseline="-25000" dirty="0" smtClean="0"/>
              <a:t>s</a:t>
            </a:r>
            <a:r>
              <a:rPr lang="en-US" altLang="ru-RU" sz="2400" i="1" baseline="30000" dirty="0" smtClean="0"/>
              <a:t>5</a:t>
            </a:r>
            <a:endParaRPr lang="en-US" altLang="ru-RU" sz="2400" baseline="30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Autofit/>
          </a:bodyPr>
          <a:lstStyle/>
          <a:p>
            <a:pPr algn="ctr"/>
            <a:r>
              <a:rPr lang="en-US" altLang="ru-RU" sz="3200" dirty="0" smtClean="0">
                <a:solidFill>
                  <a:srgbClr val="C00000"/>
                </a:solidFill>
              </a:rPr>
              <a:t>How to  decrease vertical </a:t>
            </a:r>
            <a:r>
              <a:rPr lang="en-US" altLang="ru-RU" sz="3200" dirty="0" smtClean="0">
                <a:solidFill>
                  <a:srgbClr val="C00000"/>
                </a:solidFill>
              </a:rPr>
              <a:t>emittance &amp; fringe fields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183092"/>
              </p:ext>
            </p:extLst>
          </p:nvPr>
        </p:nvGraphicFramePr>
        <p:xfrm>
          <a:off x="4079776" y="2708920"/>
          <a:ext cx="2159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6" name="Формула" r:id="rId4" imgW="1333500" imgH="469900" progId="Equation.3">
                  <p:embed/>
                </p:oleObj>
              </mc:Choice>
              <mc:Fallback>
                <p:oleObj name="Формула" r:id="rId4" imgW="1333500" imgH="469900" progId="Equation.3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2708920"/>
                        <a:ext cx="2159000" cy="7604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7680176" y="1159757"/>
          <a:ext cx="4472224" cy="75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7" name="Формула" r:id="rId6" imgW="3225800" imgH="546100" progId="Equation.3">
                  <p:embed/>
                </p:oleObj>
              </mc:Choice>
              <mc:Fallback>
                <p:oleObj name="Формула" r:id="rId6" imgW="3225800" imgH="54610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176" y="1159757"/>
                        <a:ext cx="4472224" cy="757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500" t="36000" r="28344" b="17800"/>
          <a:stretch/>
        </p:blipFill>
        <p:spPr>
          <a:xfrm>
            <a:off x="838200" y="1771092"/>
            <a:ext cx="9721080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7072" y="940095"/>
            <a:ext cx="1884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Screening solenoids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>
            <a:off x="8483664" y="1355594"/>
            <a:ext cx="1133408" cy="1057686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3475" y="1269578"/>
            <a:ext cx="23074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</a:rPr>
              <a:t>Compensating solenoids</a:t>
            </a:r>
            <a:endParaRPr lang="ru-RU" sz="2400" dirty="0">
              <a:solidFill>
                <a:srgbClr val="FF3399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808639" y="1853064"/>
            <a:ext cx="1487161" cy="1319643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9377" y="5389335"/>
            <a:ext cx="26273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Dipole &amp;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Skew quad corrections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919536" y="4819948"/>
            <a:ext cx="889103" cy="1169552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863752" y="1007968"/>
            <a:ext cx="490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81F1F"/>
                </a:solidFill>
              </a:rPr>
              <a:t>-Elliptical </a:t>
            </a:r>
            <a:r>
              <a:rPr lang="en-US" sz="2800" dirty="0">
                <a:solidFill>
                  <a:srgbClr val="C81F1F"/>
                </a:solidFill>
              </a:rPr>
              <a:t>for </a:t>
            </a:r>
            <a:r>
              <a:rPr lang="en-US" sz="2800" dirty="0" smtClean="0">
                <a:solidFill>
                  <a:srgbClr val="C81F1F"/>
                </a:solidFill>
              </a:rPr>
              <a:t>a both beams </a:t>
            </a:r>
            <a:endParaRPr lang="ru-RU" sz="2800" dirty="0">
              <a:solidFill>
                <a:srgbClr val="C81F1F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19</a:t>
            </a:fld>
            <a:endParaRPr lang="ru-RU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Compensating </a:t>
            </a:r>
            <a:r>
              <a:rPr lang="en-US" altLang="ru-RU" sz="3200" dirty="0" smtClean="0">
                <a:solidFill>
                  <a:srgbClr val="C00000"/>
                </a:solidFill>
              </a:rPr>
              <a:t>solenoid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073961" y="4819948"/>
            <a:ext cx="4958143" cy="1222305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214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Boundary conditions 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16" y="1498599"/>
            <a:ext cx="10534650" cy="4521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To </a:t>
            </a:r>
            <a:r>
              <a:rPr lang="en-US" dirty="0" smtClean="0"/>
              <a:t>obtain high </a:t>
            </a:r>
            <a:r>
              <a:rPr lang="en-US" dirty="0"/>
              <a:t>luminosity of the </a:t>
            </a:r>
            <a:r>
              <a:rPr lang="en-US" dirty="0" smtClean="0"/>
              <a:t>SCTF </a:t>
            </a:r>
            <a:r>
              <a:rPr lang="en-US" dirty="0" smtClean="0"/>
              <a:t>collider</a:t>
            </a:r>
            <a:r>
              <a:rPr lang="en-US" dirty="0"/>
              <a:t>, </a:t>
            </a:r>
            <a:r>
              <a:rPr lang="en-US" dirty="0" smtClean="0"/>
              <a:t>small transverse beam size at the IP is required</a:t>
            </a:r>
            <a:r>
              <a:rPr lang="en-US" dirty="0"/>
              <a:t>.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Detector </a:t>
            </a:r>
            <a:r>
              <a:rPr lang="en-US" dirty="0" smtClean="0"/>
              <a:t>creates 1.5 </a:t>
            </a:r>
            <a:r>
              <a:rPr lang="en-US" dirty="0" smtClean="0"/>
              <a:t>T solenoidal field of </a:t>
            </a:r>
            <a:r>
              <a:rPr lang="en-US" dirty="0" smtClean="0">
                <a:sym typeface="Symbol" panose="05050102010706020507" pitchFamily="18" charset="2"/>
              </a:rPr>
              <a:t></a:t>
            </a:r>
            <a:r>
              <a:rPr lang="en-US" dirty="0" smtClean="0">
                <a:sym typeface="Symbol" panose="05050102010706020507" pitchFamily="18" charset="2"/>
              </a:rPr>
              <a:t>0.6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m length with minimum material (accelerator components) </a:t>
            </a:r>
            <a:r>
              <a:rPr lang="en-US" dirty="0" smtClean="0"/>
              <a:t>in this area.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On </a:t>
            </a:r>
            <a:r>
              <a:rPr lang="en-US" dirty="0" smtClean="0"/>
              <a:t>the reference orbit solenoid field produces betatron coupling, dispersion and finally </a:t>
            </a:r>
            <a:r>
              <a:rPr lang="en-US" dirty="0" smtClean="0"/>
              <a:t>blows up the </a:t>
            </a:r>
            <a:r>
              <a:rPr lang="en-US" dirty="0" smtClean="0"/>
              <a:t>vertical </a:t>
            </a:r>
            <a:r>
              <a:rPr lang="en-US" dirty="0" smtClean="0"/>
              <a:t>emittance.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To </a:t>
            </a:r>
            <a:r>
              <a:rPr lang="en-US" dirty="0"/>
              <a:t>suppress the </a:t>
            </a:r>
            <a:r>
              <a:rPr lang="en-US" dirty="0" err="1"/>
              <a:t>betatron</a:t>
            </a:r>
            <a:r>
              <a:rPr lang="en-US" dirty="0"/>
              <a:t> </a:t>
            </a:r>
            <a:r>
              <a:rPr lang="en-US" dirty="0" smtClean="0"/>
              <a:t>coupling produced by main detector solenoid field, </a:t>
            </a:r>
            <a:r>
              <a:rPr lang="en-US" dirty="0"/>
              <a:t>a compensating solenoid is required</a:t>
            </a:r>
            <a:r>
              <a:rPr lang="en-US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2833" r="21725" b="2108"/>
          <a:stretch/>
        </p:blipFill>
        <p:spPr>
          <a:xfrm>
            <a:off x="6081394" y="1860287"/>
            <a:ext cx="6110606" cy="4997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7741" r="31316" b="22875"/>
          <a:stretch/>
        </p:blipFill>
        <p:spPr>
          <a:xfrm>
            <a:off x="12529" y="1860287"/>
            <a:ext cx="6098904" cy="4997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1595" y="1938839"/>
            <a:ext cx="16069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Screening solenoids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7278546" y="2354338"/>
            <a:ext cx="1858151" cy="10058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1"/>
          </p:cNvCxnSpPr>
          <p:nvPr/>
        </p:nvCxnSpPr>
        <p:spPr>
          <a:xfrm flipH="1" flipV="1">
            <a:off x="4271059" y="2126056"/>
            <a:ext cx="1400536" cy="228282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" idx="1"/>
          </p:cNvCxnSpPr>
          <p:nvPr/>
        </p:nvCxnSpPr>
        <p:spPr>
          <a:xfrm flipH="1" flipV="1">
            <a:off x="1632031" y="5389336"/>
            <a:ext cx="2208834" cy="600164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5929" y="3061919"/>
            <a:ext cx="19676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</a:rPr>
              <a:t>Compensating solenoids</a:t>
            </a:r>
            <a:endParaRPr lang="ru-RU" sz="2400" dirty="0">
              <a:solidFill>
                <a:srgbClr val="FF3399"/>
              </a:solidFill>
            </a:endParaRPr>
          </a:p>
        </p:txBody>
      </p:sp>
      <p:cxnSp>
        <p:nvCxnSpPr>
          <p:cNvPr id="18" name="Прямая со стрелкой 17"/>
          <p:cNvCxnSpPr>
            <a:stCxn id="30" idx="0"/>
          </p:cNvCxnSpPr>
          <p:nvPr/>
        </p:nvCxnSpPr>
        <p:spPr>
          <a:xfrm flipH="1" flipV="1">
            <a:off x="3732836" y="3813613"/>
            <a:ext cx="1228294" cy="1575722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1"/>
          </p:cNvCxnSpPr>
          <p:nvPr/>
        </p:nvCxnSpPr>
        <p:spPr>
          <a:xfrm flipH="1">
            <a:off x="2696901" y="3477418"/>
            <a:ext cx="2639028" cy="71814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3"/>
          </p:cNvCxnSpPr>
          <p:nvPr/>
        </p:nvCxnSpPr>
        <p:spPr>
          <a:xfrm>
            <a:off x="7303626" y="3477418"/>
            <a:ext cx="1342663" cy="522915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40865" y="5389335"/>
            <a:ext cx="22405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Dipole &amp;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Skew quad corrections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31" name="Прямая со стрелкой 30"/>
          <p:cNvCxnSpPr>
            <a:stCxn id="30" idx="3"/>
          </p:cNvCxnSpPr>
          <p:nvPr/>
        </p:nvCxnSpPr>
        <p:spPr>
          <a:xfrm flipV="1">
            <a:off x="6081394" y="5733020"/>
            <a:ext cx="1222232" cy="256480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3"/>
          </p:cNvCxnSpPr>
          <p:nvPr/>
        </p:nvCxnSpPr>
        <p:spPr>
          <a:xfrm flipV="1">
            <a:off x="6081394" y="3747816"/>
            <a:ext cx="3750345" cy="2241684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4091" y="1284788"/>
            <a:ext cx="490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-Cylindrical </a:t>
            </a:r>
            <a:r>
              <a:rPr lang="en-US" sz="2800" dirty="0">
                <a:solidFill>
                  <a:srgbClr val="C00000"/>
                </a:solidFill>
              </a:rPr>
              <a:t>for </a:t>
            </a:r>
            <a:r>
              <a:rPr lang="en-US" sz="2800" dirty="0" smtClean="0">
                <a:solidFill>
                  <a:srgbClr val="C00000"/>
                </a:solidFill>
              </a:rPr>
              <a:t>a both beams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84334" y="1299942"/>
            <a:ext cx="490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81F1F"/>
                </a:solidFill>
              </a:rPr>
              <a:t>-Elliptical </a:t>
            </a:r>
            <a:r>
              <a:rPr lang="en-US" sz="2800" dirty="0">
                <a:solidFill>
                  <a:srgbClr val="C81F1F"/>
                </a:solidFill>
              </a:rPr>
              <a:t>for </a:t>
            </a:r>
            <a:r>
              <a:rPr lang="en-US" sz="2800" dirty="0" smtClean="0">
                <a:solidFill>
                  <a:srgbClr val="C81F1F"/>
                </a:solidFill>
              </a:rPr>
              <a:t>a both beams </a:t>
            </a:r>
            <a:endParaRPr lang="ru-RU" sz="2800" dirty="0">
              <a:solidFill>
                <a:srgbClr val="C81F1F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20</a:t>
            </a:fld>
            <a:endParaRPr lang="ru-RU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Compensating </a:t>
            </a:r>
            <a:r>
              <a:rPr lang="en-US" altLang="ru-RU" sz="3200" dirty="0" smtClean="0">
                <a:solidFill>
                  <a:srgbClr val="C00000"/>
                </a:solidFill>
              </a:rPr>
              <a:t>solenoid</a:t>
            </a:r>
          </a:p>
        </p:txBody>
      </p:sp>
    </p:spTree>
    <p:extLst>
      <p:ext uri="{BB962C8B-B14F-4D97-AF65-F5344CB8AC3E}">
        <p14:creationId xmlns:p14="http://schemas.microsoft.com/office/powerpoint/2010/main" val="2005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01" t="51401" r="41731" b="12200"/>
          <a:stretch/>
        </p:blipFill>
        <p:spPr>
          <a:xfrm>
            <a:off x="415276" y="2637830"/>
            <a:ext cx="4968552" cy="37444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18938" y="1508667"/>
            <a:ext cx="45918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Dipole &amp;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Skew quad corrections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3752" y="1007968"/>
            <a:ext cx="490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81F1F"/>
                </a:solidFill>
              </a:rPr>
              <a:t>-Elliptical </a:t>
            </a:r>
            <a:r>
              <a:rPr lang="en-US" sz="2800" dirty="0">
                <a:solidFill>
                  <a:srgbClr val="C81F1F"/>
                </a:solidFill>
              </a:rPr>
              <a:t>for </a:t>
            </a:r>
            <a:r>
              <a:rPr lang="en-US" sz="2800" dirty="0" smtClean="0">
                <a:solidFill>
                  <a:srgbClr val="C81F1F"/>
                </a:solidFill>
              </a:rPr>
              <a:t>a both beams (3)</a:t>
            </a:r>
            <a:endParaRPr lang="ru-RU" sz="2800" dirty="0">
              <a:solidFill>
                <a:srgbClr val="C81F1F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21</a:t>
            </a:fld>
            <a:endParaRPr lang="ru-RU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Compensating </a:t>
            </a:r>
            <a:r>
              <a:rPr lang="en-US" altLang="ru-RU" sz="3200" dirty="0" smtClean="0">
                <a:solidFill>
                  <a:srgbClr val="C00000"/>
                </a:solidFill>
              </a:rPr>
              <a:t>solenoid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431" y="60846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 = 0.62 m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32104" y="611704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 = 0.84 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87" t="32500" r="44488" b="8001"/>
          <a:stretch/>
        </p:blipFill>
        <p:spPr>
          <a:xfrm>
            <a:off x="6713629" y="2155343"/>
            <a:ext cx="4115578" cy="39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18939" y="1508667"/>
            <a:ext cx="30143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Dipole &amp;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Skew quad corrections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3752" y="1007968"/>
            <a:ext cx="490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81F1F"/>
                </a:solidFill>
              </a:rPr>
              <a:t>-Elliptical </a:t>
            </a:r>
            <a:r>
              <a:rPr lang="en-US" sz="2800" dirty="0">
                <a:solidFill>
                  <a:srgbClr val="C81F1F"/>
                </a:solidFill>
              </a:rPr>
              <a:t>for </a:t>
            </a:r>
            <a:r>
              <a:rPr lang="en-US" sz="2800" dirty="0" smtClean="0">
                <a:solidFill>
                  <a:srgbClr val="C81F1F"/>
                </a:solidFill>
              </a:rPr>
              <a:t>a both beams (3)</a:t>
            </a:r>
            <a:endParaRPr lang="ru-RU" sz="2800" dirty="0">
              <a:solidFill>
                <a:srgbClr val="C81F1F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22</a:t>
            </a:fld>
            <a:endParaRPr lang="ru-RU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Compensating </a:t>
            </a:r>
            <a:r>
              <a:rPr lang="en-US" altLang="ru-RU" sz="3200" dirty="0" smtClean="0">
                <a:solidFill>
                  <a:srgbClr val="C00000"/>
                </a:solidFill>
              </a:rPr>
              <a:t>solenoid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375" y="16899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 = 0.62 m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10835" y="530289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I1 = kb*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kg*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Gskew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I2 = 2*kb*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Rharm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mm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1101" t="51401" r="41731" b="12200"/>
          <a:stretch/>
        </p:blipFill>
        <p:spPr>
          <a:xfrm>
            <a:off x="5663952" y="1767594"/>
            <a:ext cx="4968552" cy="374441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33308" y="2695625"/>
            <a:ext cx="4470861" cy="2470944"/>
            <a:chOff x="695400" y="2211809"/>
            <a:chExt cx="4470861" cy="2470944"/>
          </a:xfrm>
        </p:grpSpPr>
        <p:sp>
          <p:nvSpPr>
            <p:cNvPr id="2" name="Овал 1"/>
            <p:cNvSpPr/>
            <p:nvPr/>
          </p:nvSpPr>
          <p:spPr>
            <a:xfrm>
              <a:off x="1271464" y="2852936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46766" y="2636912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82870" y="2636912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130942" y="2636912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95038" y="2636912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295800" y="2852936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271464" y="3717032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546766" y="4005064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482870" y="4005064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130942" y="4005064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95038" y="4005064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295800" y="3717032"/>
              <a:ext cx="30076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99456" y="2282397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+I1</a:t>
              </a:r>
              <a:endParaRPr lang="ru-RU" sz="2400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42036" y="2211809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</a:t>
              </a:r>
              <a:r>
                <a:rPr lang="en-US" sz="2400" i="1" dirty="0" smtClean="0"/>
                <a:t>I1</a:t>
              </a:r>
              <a:endParaRPr lang="ru-RU" sz="24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70720" y="2219231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+I1</a:t>
              </a:r>
              <a:endParaRPr lang="ru-RU" sz="24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29395" y="2247255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</a:t>
              </a:r>
              <a:r>
                <a:rPr lang="en-US" sz="2400" i="1" dirty="0" smtClean="0"/>
                <a:t>I1</a:t>
              </a:r>
              <a:endParaRPr lang="ru-RU" sz="2400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7467" y="2751311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+I2</a:t>
              </a:r>
              <a:endParaRPr lang="ru-RU" sz="2400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83832" y="3543399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</a:t>
              </a:r>
              <a:r>
                <a:rPr lang="en-US" sz="2400" i="1" dirty="0" smtClean="0"/>
                <a:t>I2</a:t>
              </a:r>
              <a:endParaRPr lang="ru-RU" sz="2400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51784" y="4077072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+I1</a:t>
              </a:r>
              <a:endParaRPr lang="ru-RU" sz="2400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9656" y="4221088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</a:t>
              </a:r>
              <a:r>
                <a:rPr lang="en-US" sz="2400" i="1" dirty="0" smtClean="0"/>
                <a:t>I1</a:t>
              </a:r>
              <a:endParaRPr lang="ru-RU" sz="2400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51584" y="4221088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+I1</a:t>
              </a:r>
              <a:endParaRPr lang="ru-RU" sz="2400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1123" y="4221088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</a:t>
              </a:r>
              <a:r>
                <a:rPr lang="en-US" sz="2400" i="1" dirty="0" smtClean="0"/>
                <a:t>I1</a:t>
              </a:r>
              <a:endParaRPr lang="ru-RU" sz="24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400" y="3789040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+I2</a:t>
              </a:r>
              <a:endParaRPr lang="ru-RU" sz="2400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400" y="2780928"/>
              <a:ext cx="58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-</a:t>
              </a:r>
              <a:r>
                <a:rPr lang="en-US" sz="2400" i="1" dirty="0" smtClean="0"/>
                <a:t>I2</a:t>
              </a:r>
              <a:endParaRPr lang="ru-RU" sz="2400" i="1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1589349" y="2834554"/>
              <a:ext cx="1177588" cy="1288895"/>
            </a:xfrm>
            <a:prstGeom prst="ellips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112994" y="2852336"/>
              <a:ext cx="1177588" cy="1288895"/>
            </a:xfrm>
            <a:prstGeom prst="ellips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232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18939" y="1508667"/>
            <a:ext cx="30143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Dipole &amp;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Skew quad corrections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3752" y="100796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81F1F"/>
                </a:solidFill>
              </a:rPr>
              <a:t>-Elliptical </a:t>
            </a:r>
            <a:r>
              <a:rPr lang="en-US" sz="2800" dirty="0">
                <a:solidFill>
                  <a:srgbClr val="C81F1F"/>
                </a:solidFill>
              </a:rPr>
              <a:t>for </a:t>
            </a:r>
            <a:r>
              <a:rPr lang="en-US" sz="2800" dirty="0" smtClean="0">
                <a:solidFill>
                  <a:srgbClr val="C81F1F"/>
                </a:solidFill>
              </a:rPr>
              <a:t>a both beams </a:t>
            </a:r>
            <a:r>
              <a:rPr lang="en-US" sz="2800" dirty="0" smtClean="0">
                <a:solidFill>
                  <a:srgbClr val="C81F1F"/>
                </a:solidFill>
              </a:rPr>
              <a:t>(Example)</a:t>
            </a:r>
            <a:endParaRPr lang="ru-RU" sz="2800" dirty="0">
              <a:solidFill>
                <a:srgbClr val="C81F1F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23</a:t>
            </a:fld>
            <a:endParaRPr lang="ru-RU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Compensating </a:t>
            </a:r>
            <a:r>
              <a:rPr lang="en-US" altLang="ru-RU" sz="3200" dirty="0" smtClean="0">
                <a:solidFill>
                  <a:srgbClr val="C00000"/>
                </a:solidFill>
              </a:rPr>
              <a:t>solenoid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375" y="16899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 = 0.62 m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835860" y="5620598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I1 = kb*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kg*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Gskew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I2 = 2*kb*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Rharm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mm,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27"/>
            <a:ext cx="6312024" cy="310728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51384" y="544694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Bx</a:t>
            </a:r>
            <a:r>
              <a:rPr lang="en-US" sz="2400" dirty="0" smtClean="0"/>
              <a:t> = 0,  </a:t>
            </a:r>
            <a:r>
              <a:rPr lang="en-US" sz="2400" dirty="0" err="1" smtClean="0"/>
              <a:t>Gskew</a:t>
            </a:r>
            <a:r>
              <a:rPr lang="en-US" sz="2400" dirty="0" smtClean="0"/>
              <a:t> ≠ 0</a:t>
            </a:r>
          </a:p>
          <a:p>
            <a:r>
              <a:rPr lang="en-US" sz="2400" dirty="0" smtClean="0"/>
              <a:t>I1 =400 A</a:t>
            </a:r>
          </a:p>
          <a:p>
            <a:r>
              <a:rPr lang="en-US" sz="2400" dirty="0" smtClean="0"/>
              <a:t>I2 = 0 A</a:t>
            </a:r>
            <a:endParaRPr lang="ru-RU" sz="24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300628"/>
            <a:ext cx="5879976" cy="310728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267582" y="5446947"/>
            <a:ext cx="27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Bx</a:t>
            </a:r>
            <a:r>
              <a:rPr lang="en-US" sz="2400" dirty="0" smtClean="0"/>
              <a:t> </a:t>
            </a:r>
            <a:r>
              <a:rPr lang="en-US" sz="2400" dirty="0"/>
              <a:t> ≠ </a:t>
            </a:r>
            <a:r>
              <a:rPr lang="en-US" sz="2400" dirty="0" smtClean="0"/>
              <a:t>0, </a:t>
            </a:r>
            <a:r>
              <a:rPr lang="en-US" sz="2400" dirty="0" err="1" smtClean="0"/>
              <a:t>Gskew</a:t>
            </a:r>
            <a:r>
              <a:rPr lang="en-US" sz="2400" dirty="0" smtClean="0"/>
              <a:t> = 0</a:t>
            </a:r>
          </a:p>
          <a:p>
            <a:r>
              <a:rPr lang="en-US" sz="2400" dirty="0" smtClean="0"/>
              <a:t>I1 =-400 A</a:t>
            </a:r>
          </a:p>
          <a:p>
            <a:r>
              <a:rPr lang="en-US" sz="2400" dirty="0" smtClean="0"/>
              <a:t>I2 = 800 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36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84032" y="1146215"/>
            <a:ext cx="570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Elliptical solenoid </a:t>
            </a:r>
            <a:r>
              <a:rPr lang="en-US" sz="2800" dirty="0">
                <a:solidFill>
                  <a:srgbClr val="0000FF"/>
                </a:solidFill>
              </a:rPr>
              <a:t>for a both beams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24</a:t>
            </a:fld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Distribution of magnetic field components </a:t>
            </a:r>
            <a:endParaRPr lang="en-US" alt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altLang="ru-RU" sz="3200" dirty="0" smtClean="0">
                <a:solidFill>
                  <a:srgbClr val="C00000"/>
                </a:solidFill>
              </a:rPr>
              <a:t>along </a:t>
            </a:r>
            <a:r>
              <a:rPr lang="en-US" altLang="ru-RU" sz="3200" dirty="0">
                <a:solidFill>
                  <a:srgbClr val="C00000"/>
                </a:solidFill>
              </a:rPr>
              <a:t>reference trajectory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" y="1268760"/>
            <a:ext cx="6137970" cy="2830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3" y="4098852"/>
            <a:ext cx="6137971" cy="2472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114" y="1616092"/>
            <a:ext cx="5601861" cy="248276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15777"/>
              </p:ext>
            </p:extLst>
          </p:nvPr>
        </p:nvGraphicFramePr>
        <p:xfrm>
          <a:off x="6853506" y="4494474"/>
          <a:ext cx="2770886" cy="1094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3622">
                  <a:extLst>
                    <a:ext uri="{9D8B030D-6E8A-4147-A177-3AD203B41FA5}">
                      <a16:colId xmlns:a16="http://schemas.microsoft.com/office/drawing/2014/main" val="1576845488"/>
                    </a:ext>
                  </a:extLst>
                </a:gridCol>
                <a:gridCol w="1047264">
                  <a:extLst>
                    <a:ext uri="{9D8B030D-6E8A-4147-A177-3AD203B41FA5}">
                      <a16:colId xmlns:a16="http://schemas.microsoft.com/office/drawing/2014/main" val="3608099987"/>
                    </a:ext>
                  </a:extLst>
                </a:gridCol>
              </a:tblGrid>
              <a:tr h="36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Bx</a:t>
                      </a:r>
                      <a:r>
                        <a:rPr lang="en-US" sz="2000" u="none" strike="noStrike" dirty="0">
                          <a:effectLst/>
                        </a:rPr>
                        <a:t>(0.9), 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7.3E-05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8174051"/>
                  </a:ext>
                </a:extLst>
              </a:tr>
              <a:tr h="36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Bs</a:t>
                      </a:r>
                      <a:r>
                        <a:rPr lang="en-US" sz="2000" u="none" strike="noStrike" dirty="0">
                          <a:effectLst/>
                        </a:rPr>
                        <a:t>(0.9), 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0.014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5831312"/>
                  </a:ext>
                </a:extLst>
              </a:tr>
              <a:tr h="3649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Gskew(0.9), T/m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0.896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449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3539" y="1161454"/>
            <a:ext cx="743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Elleptical</a:t>
            </a:r>
            <a:r>
              <a:rPr lang="en-US" sz="2800" dirty="0" smtClean="0">
                <a:solidFill>
                  <a:srgbClr val="0000FF"/>
                </a:solidFill>
              </a:rPr>
              <a:t> solenoid </a:t>
            </a:r>
            <a:r>
              <a:rPr lang="en-US" sz="2800" dirty="0">
                <a:solidFill>
                  <a:srgbClr val="0000FF"/>
                </a:solidFill>
              </a:rPr>
              <a:t>for a both </a:t>
            </a:r>
            <a:r>
              <a:rPr lang="en-US" sz="2800" dirty="0" smtClean="0">
                <a:solidFill>
                  <a:srgbClr val="0000FF"/>
                </a:solidFill>
              </a:rPr>
              <a:t>beams &amp; correctors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25</a:t>
            </a:fld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dirty="0">
                <a:solidFill>
                  <a:srgbClr val="C00000"/>
                </a:solidFill>
              </a:rPr>
              <a:t>Distribution of magnetic field components </a:t>
            </a:r>
            <a:endParaRPr lang="en-US" alt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altLang="ru-RU" sz="3200" dirty="0" smtClean="0">
                <a:solidFill>
                  <a:srgbClr val="C00000"/>
                </a:solidFill>
              </a:rPr>
              <a:t>along </a:t>
            </a:r>
            <a:r>
              <a:rPr lang="en-US" altLang="ru-RU" sz="3200" dirty="0">
                <a:solidFill>
                  <a:srgbClr val="C00000"/>
                </a:solidFill>
              </a:rPr>
              <a:t>reference trajectory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1206" t="3687" r="3933" b="32847"/>
          <a:stretch/>
        </p:blipFill>
        <p:spPr>
          <a:xfrm>
            <a:off x="119336" y="1684674"/>
            <a:ext cx="6768752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606" t="3317" r="8933" b="33804"/>
          <a:stretch/>
        </p:blipFill>
        <p:spPr>
          <a:xfrm>
            <a:off x="479376" y="4300118"/>
            <a:ext cx="4104456" cy="223879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3631" t="3687" r="2720" b="32847"/>
          <a:stretch/>
        </p:blipFill>
        <p:spPr>
          <a:xfrm>
            <a:off x="4653098" y="4292907"/>
            <a:ext cx="4968553" cy="2246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958" y="4164304"/>
            <a:ext cx="504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78152" y="6437070"/>
            <a:ext cx="504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43289"/>
              </p:ext>
            </p:extLst>
          </p:nvPr>
        </p:nvGraphicFramePr>
        <p:xfrm>
          <a:off x="8288388" y="1484784"/>
          <a:ext cx="3457600" cy="338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8265">
                  <a:extLst>
                    <a:ext uri="{9D8B030D-6E8A-4147-A177-3AD203B41FA5}">
                      <a16:colId xmlns:a16="http://schemas.microsoft.com/office/drawing/2014/main" val="4045303229"/>
                    </a:ext>
                  </a:extLst>
                </a:gridCol>
                <a:gridCol w="959335">
                  <a:extLst>
                    <a:ext uri="{9D8B030D-6E8A-4147-A177-3AD203B41FA5}">
                      <a16:colId xmlns:a16="http://schemas.microsoft.com/office/drawing/2014/main" val="3358737300"/>
                    </a:ext>
                  </a:extLst>
                </a:gridCol>
              </a:tblGrid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Energy, GeV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7096072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Qx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27.548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9662753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Qy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22.571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07006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Ex, nm*rad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1.</a:t>
                      </a:r>
                      <a:r>
                        <a:rPr lang="en-US" sz="1800" u="none" strike="noStrike" dirty="0" smtClean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4568681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Ey</a:t>
                      </a:r>
                      <a:r>
                        <a:rPr lang="en-US" sz="1800" u="none" strike="noStrike" dirty="0">
                          <a:effectLst/>
                        </a:rPr>
                        <a:t>, nm*rad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0.000</a:t>
                      </a:r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6255189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Ey</a:t>
                      </a:r>
                      <a:r>
                        <a:rPr lang="en-US" sz="1800" u="none" strike="noStrike" dirty="0">
                          <a:effectLst/>
                        </a:rPr>
                        <a:t> / 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0.0004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3029819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Betx_IP,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0.0</a:t>
                      </a:r>
                      <a:r>
                        <a:rPr lang="en-US" sz="1800" u="none" strike="noStrike" dirty="0" smtClean="0">
                          <a:effectLst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1794575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alfx_IP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r>
                        <a:rPr lang="ru-RU" sz="1800" u="none" strike="noStrike" dirty="0" smtClean="0">
                          <a:effectLst/>
                        </a:rPr>
                        <a:t>0.00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1096795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Bety_IP,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4144849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alfy_IP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7699803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dx_IP,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4.9E-06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2480597"/>
                  </a:ext>
                </a:extLst>
              </a:tr>
              <a:tr h="2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dy_IP,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0.000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396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9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8C6EBE-7EAB-4A15-AF2A-5BBC463E9E61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51381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3200" dirty="0" smtClean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147" y="1195389"/>
            <a:ext cx="9756386" cy="48974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ru-RU" sz="2400" dirty="0" smtClean="0"/>
              <a:t>The basic layout provides acceptable vertical emittance blow up.</a:t>
            </a:r>
            <a:endParaRPr lang="en-US" altLang="ru-RU" sz="2400" dirty="0"/>
          </a:p>
          <a:p>
            <a:pPr>
              <a:lnSpc>
                <a:spcPct val="120000"/>
              </a:lnSpc>
            </a:pPr>
            <a:r>
              <a:rPr lang="en-US" altLang="ru-RU" sz="2400" dirty="0"/>
              <a:t>Solenoidal magnetic fields in a quadrupole lens require additional correction.</a:t>
            </a:r>
          </a:p>
          <a:p>
            <a:pPr>
              <a:lnSpc>
                <a:spcPct val="120000"/>
              </a:lnSpc>
            </a:pPr>
            <a:r>
              <a:rPr lang="en-US" altLang="ru-RU" sz="2400" dirty="0"/>
              <a:t>New MDI design completely eliminates emittance blow up due to the horizontal field at the orbit and local </a:t>
            </a:r>
            <a:r>
              <a:rPr lang="en-US" altLang="ru-RU" sz="2400" dirty="0" err="1"/>
              <a:t>betatron</a:t>
            </a:r>
            <a:r>
              <a:rPr lang="en-US" altLang="ru-RU" sz="2400" dirty="0"/>
              <a:t> coupling (</a:t>
            </a:r>
            <a:r>
              <a:rPr lang="en-US" altLang="ru-RU" sz="2400" dirty="0">
                <a:sym typeface="Symbol" panose="05050102010706020507" pitchFamily="18" charset="2"/>
              </a:rPr>
              <a:t></a:t>
            </a:r>
            <a:r>
              <a:rPr lang="en-US" altLang="ru-RU" sz="2400" baseline="-25000" dirty="0">
                <a:sym typeface="Symbol" panose="05050102010706020507" pitchFamily="18" charset="2"/>
              </a:rPr>
              <a:t>y</a:t>
            </a:r>
            <a:r>
              <a:rPr lang="en-US" altLang="ru-RU" sz="2400" dirty="0">
                <a:sym typeface="Symbol" panose="05050102010706020507" pitchFamily="18" charset="2"/>
              </a:rPr>
              <a:t> </a:t>
            </a:r>
            <a:r>
              <a:rPr lang="en-US" altLang="ru-RU" sz="2400" dirty="0" smtClean="0">
                <a:sym typeface="Symbol" panose="05050102010706020507" pitchFamily="18" charset="2"/>
              </a:rPr>
              <a:t>&lt;0.5 pm*rad)</a:t>
            </a:r>
            <a:r>
              <a:rPr lang="en-US" altLang="ru-RU" sz="2400" dirty="0" smtClean="0"/>
              <a:t>.</a:t>
            </a:r>
            <a:endParaRPr lang="en-US" altLang="ru-RU" sz="2400" dirty="0"/>
          </a:p>
          <a:p>
            <a:pPr>
              <a:lnSpc>
                <a:spcPct val="120000"/>
              </a:lnSpc>
            </a:pPr>
            <a:r>
              <a:rPr lang="en-US" altLang="ru-RU" sz="2400" dirty="0" smtClean="0"/>
              <a:t>The </a:t>
            </a:r>
            <a:r>
              <a:rPr lang="en-US" altLang="ru-RU" sz="2400" dirty="0"/>
              <a:t>new scheme provides small </a:t>
            </a:r>
            <a:r>
              <a:rPr lang="en-US" altLang="ru-RU" sz="2400" dirty="0" smtClean="0"/>
              <a:t>magnetic fields </a:t>
            </a:r>
            <a:r>
              <a:rPr lang="en-US" altLang="ru-RU" sz="2400" dirty="0"/>
              <a:t>in the </a:t>
            </a:r>
            <a:r>
              <a:rPr lang="en-US" altLang="ru-RU" sz="2400" dirty="0" smtClean="0"/>
              <a:t>quadrupoles </a:t>
            </a:r>
            <a:r>
              <a:rPr lang="en-US" altLang="ru-RU" sz="2400" dirty="0"/>
              <a:t>area and additional </a:t>
            </a:r>
            <a:r>
              <a:rPr lang="en-US" altLang="ru-RU" sz="2400" dirty="0" smtClean="0"/>
              <a:t>room for other </a:t>
            </a:r>
            <a:r>
              <a:rPr lang="en-US" altLang="ru-RU" sz="2400" dirty="0"/>
              <a:t>devices</a:t>
            </a:r>
            <a:r>
              <a:rPr lang="en-US" altLang="ru-RU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ru-RU" sz="2400" dirty="0" smtClean="0"/>
              <a:t>The new scheme has all </a:t>
            </a:r>
            <a:r>
              <a:rPr lang="en-US" altLang="ru-RU" sz="2400" dirty="0"/>
              <a:t>accelerator components in</a:t>
            </a:r>
            <a:r>
              <a:rPr lang="en-US" sz="2400" dirty="0"/>
              <a:t> </a:t>
            </a:r>
            <a:r>
              <a:rPr lang="en-US" sz="2400" dirty="0" smtClean="0"/>
              <a:t>175 </a:t>
            </a:r>
            <a:r>
              <a:rPr lang="en-US" sz="2400" dirty="0" err="1"/>
              <a:t>mrad</a:t>
            </a:r>
            <a:r>
              <a:rPr lang="en-US" sz="2400" dirty="0"/>
              <a:t> cone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Individual corrector coils can be used for </a:t>
            </a:r>
            <a:r>
              <a:rPr lang="en-US" sz="2400" dirty="0" err="1"/>
              <a:t>hor</a:t>
            </a:r>
            <a:r>
              <a:rPr lang="en-US" sz="2400" dirty="0"/>
              <a:t>/</a:t>
            </a:r>
            <a:r>
              <a:rPr lang="en-US" sz="2400" dirty="0" err="1"/>
              <a:t>vert</a:t>
            </a:r>
            <a:r>
              <a:rPr lang="en-US" sz="2400" dirty="0"/>
              <a:t> beam tuning at the IP.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Suppression </a:t>
            </a:r>
            <a:r>
              <a:rPr lang="en-US" sz="2400" dirty="0"/>
              <a:t>of </a:t>
            </a:r>
            <a:r>
              <a:rPr lang="en-US" sz="2400" dirty="0" smtClean="0"/>
              <a:t>the orbit </a:t>
            </a:r>
            <a:r>
              <a:rPr lang="en-US" sz="2400" dirty="0"/>
              <a:t>distortion and dispersion at IP requires additional correctors.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New scheme is more </a:t>
            </a:r>
            <a:r>
              <a:rPr lang="en-US" sz="2400" dirty="0" smtClean="0"/>
              <a:t>complicated.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3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214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Boundary conditions II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066799"/>
            <a:ext cx="10534650" cy="5715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For better beam dynamics the </a:t>
            </a:r>
            <a:r>
              <a:rPr lang="en-US" dirty="0"/>
              <a:t>distance </a:t>
            </a:r>
            <a:r>
              <a:rPr lang="en-US" dirty="0" smtClean="0"/>
              <a:t>between </a:t>
            </a:r>
            <a:r>
              <a:rPr lang="en-US" dirty="0"/>
              <a:t>the IP and the first defocusing lens (L*) should be </a:t>
            </a:r>
            <a:r>
              <a:rPr lang="en-US" dirty="0" smtClean="0"/>
              <a:t>as short as possible.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en-US" dirty="0" smtClean="0"/>
              <a:t>The full crossing angle of </a:t>
            </a:r>
            <a:r>
              <a:rPr lang="en-US" dirty="0" smtClean="0"/>
              <a:t>60 </a:t>
            </a:r>
            <a:r>
              <a:rPr lang="en-US" dirty="0" err="1" smtClean="0"/>
              <a:t>mrad</a:t>
            </a:r>
            <a:r>
              <a:rPr lang="en-US" dirty="0" smtClean="0"/>
              <a:t> is </a:t>
            </a:r>
            <a:r>
              <a:rPr lang="en-US" dirty="0"/>
              <a:t>required for </a:t>
            </a:r>
            <a:r>
              <a:rPr lang="en-US" dirty="0" smtClean="0"/>
              <a:t>the Crab-Waist scheme. </a:t>
            </a:r>
            <a:r>
              <a:rPr lang="en-US" dirty="0"/>
              <a:t>The </a:t>
            </a:r>
            <a:r>
              <a:rPr lang="en-US" dirty="0" smtClean="0"/>
              <a:t>horizontal </a:t>
            </a:r>
            <a:r>
              <a:rPr lang="en-US" dirty="0"/>
              <a:t>field </a:t>
            </a:r>
            <a:r>
              <a:rPr lang="en-US" dirty="0" smtClean="0"/>
              <a:t>and </a:t>
            </a:r>
            <a:r>
              <a:rPr lang="en-US" dirty="0"/>
              <a:t>the betatron coupling appear when </a:t>
            </a:r>
            <a:r>
              <a:rPr lang="en-US" dirty="0" smtClean="0"/>
              <a:t>the </a:t>
            </a:r>
            <a:r>
              <a:rPr lang="en-US" dirty="0"/>
              <a:t>solenoids </a:t>
            </a:r>
            <a:r>
              <a:rPr lang="en-US" dirty="0" smtClean="0"/>
              <a:t>axis do not coincide with </a:t>
            </a:r>
            <a:r>
              <a:rPr lang="en-US" dirty="0"/>
              <a:t>the beam </a:t>
            </a:r>
            <a:r>
              <a:rPr lang="en-US" dirty="0" smtClean="0"/>
              <a:t>trajectory.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 cross-talk between the detector field and the FF quadrupoles should be avoided (otherwise </a:t>
            </a:r>
            <a:r>
              <a:rPr lang="en-US" dirty="0" smtClean="0"/>
              <a:t>it </a:t>
            </a:r>
            <a:r>
              <a:rPr lang="en-US" dirty="0" smtClean="0"/>
              <a:t>produces unwanted field components). The longitudinal field decay area for large aperture solenoids is large and </a:t>
            </a:r>
            <a:r>
              <a:rPr lang="en-US" dirty="0" smtClean="0"/>
              <a:t>complicates </a:t>
            </a:r>
            <a:r>
              <a:rPr lang="en-US" dirty="0"/>
              <a:t>the betatron coupling compensation scheme.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GB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1344" y="476672"/>
            <a:ext cx="10515600" cy="1325563"/>
          </a:xfrm>
        </p:spPr>
        <p:txBody>
          <a:bodyPr/>
          <a:lstStyle/>
          <a:p>
            <a:r>
              <a:rPr lang="en-US" dirty="0" smtClean="0"/>
              <a:t>SCTF</a:t>
            </a:r>
            <a:br>
              <a:rPr lang="en-US" dirty="0" smtClean="0"/>
            </a:br>
            <a:r>
              <a:rPr lang="en-US" dirty="0" smtClean="0"/>
              <a:t>Parameters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809293"/>
                  </p:ext>
                </p:extLst>
              </p:nvPr>
            </p:nvGraphicFramePr>
            <p:xfrm>
              <a:off x="2981986" y="127552"/>
              <a:ext cx="9110375" cy="661969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563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78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E(MeV)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1000*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(m)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478.092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(MHz)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349.9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q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558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</a:t>
                          </a:r>
                          <a:r>
                            <a:rPr lang="en-US" sz="1600" dirty="0" err="1">
                              <a:effectLst/>
                            </a:rPr>
                            <a:t>mrad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(%)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(mm)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94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9.77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I(A)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360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4.5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490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420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290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(keV)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11.7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11.7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59.3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187.4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948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(kV)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0.0059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0.0065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0.0072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(%)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3.4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3.4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9.6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567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(mm)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9.5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8.8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304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(nm)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11.3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16.3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8.8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304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(pm</a:t>
                          </a:r>
                          <a:r>
                            <a:rPr lang="en-US" sz="1600" dirty="0">
                              <a:effectLst/>
                            </a:rPr>
                            <a:t>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82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68830866"/>
                      </a:ext>
                    </a:extLst>
                  </a:tr>
                  <a:tr h="24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6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6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0.21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0.14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HG (%)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effectLst/>
                            </a:rPr>
                            <a:t> 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0.0029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0.0031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1"/>
                      </a:ext>
                    </a:extLst>
                  </a:tr>
                  <a:tr h="22948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>
                              <a:effectLst/>
                            </a:rPr>
                            <a:t> 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0.085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2"/>
                      </a:ext>
                    </a:extLst>
                  </a:tr>
                  <a:tr h="21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(s)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3245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4968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1803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1197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809293"/>
                  </p:ext>
                </p:extLst>
              </p:nvPr>
            </p:nvGraphicFramePr>
            <p:xfrm>
              <a:off x="2981986" y="127552"/>
              <a:ext cx="9110375" cy="661969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5639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96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78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E(MeV)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1000*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1500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3000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20930" r="-156239" b="-237209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478.092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220930" r="-156239" b="-227209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349.9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q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558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418605" r="-156239" b="-2074419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60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518605" r="-156239" b="-1974419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618605" r="-156239" b="-1874419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14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671739" r="-156239" b="-1652174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825581" r="-156239" b="-1667442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9.77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I(A)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938298" r="-156239" b="-133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2.1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4.5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134884" r="-156239" b="-13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500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490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420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290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234884" r="-156239" b="-12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11.7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11.7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59.3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187.4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948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334884" r="-156239" b="-11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600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2000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434884" r="-156239" b="-10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0.0093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0.0059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0.0065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0.0072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534884" r="-156239" b="-9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3.4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3.4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673810" r="-156239" b="-8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1.2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9.6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732558" r="-156239" b="-7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9.5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8.8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832558" r="-156239" b="-6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11.3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16.3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8.8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10.9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8479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1768085" r="-156239" b="-5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82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68830866"/>
                      </a:ext>
                    </a:extLst>
                  </a:tr>
                  <a:tr h="2639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2041860" r="-156239" b="-45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0.21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0.14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1.1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HG (%)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82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77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2241860" r="-156239" b="-25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0.0029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0.0031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0.0042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0.003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1"/>
                      </a:ext>
                    </a:extLst>
                  </a:tr>
                  <a:tr h="28149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2189130" r="-156239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0.06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0.07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0.085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0.054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2"/>
                      </a:ext>
                    </a:extLst>
                  </a:tr>
                  <a:tr h="2609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>
                          <a:blip r:embed="rId2"/>
                          <a:stretch>
                            <a:fillRect l="-171" t="-2448837" r="-156239" b="-44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3245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4968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1803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1080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1197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6979" y="2060848"/>
                <a:ext cx="243098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*) Two superconducting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igglers with 3.5 T and </a:t>
                </a:r>
              </a:p>
              <a:p>
                <a:r>
                  <a:rPr lang="en-US" dirty="0" smtClean="0"/>
                  <a:t>1.5 m long to reduce </a:t>
                </a:r>
              </a:p>
              <a:p>
                <a:r>
                  <a:rPr lang="en-US" dirty="0" smtClean="0"/>
                  <a:t>damping time from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 to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ms</a:t>
                </a:r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9" y="2060848"/>
                <a:ext cx="2430987" cy="1754326"/>
              </a:xfrm>
              <a:prstGeom prst="rect">
                <a:avLst/>
              </a:prstGeom>
              <a:blipFill>
                <a:blip r:embed="rId3"/>
                <a:stretch>
                  <a:fillRect l="-2005" t="-1736" r="-2005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8902789" y="1410062"/>
            <a:ext cx="864096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02789" y="1937971"/>
            <a:ext cx="864096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8512" y="6165304"/>
            <a:ext cx="24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 smtClean="0"/>
              <a:t>Bogomyagkov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52681" y="5445224"/>
            <a:ext cx="556431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0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333"/>
            <a:ext cx="10515600" cy="77893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Interaction Region (IR)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5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8427" y="1054298"/>
            <a:ext cx="10857573" cy="48554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On beam trajectory detector creates 1.5 </a:t>
            </a:r>
            <a:r>
              <a:rPr lang="en-US" sz="3200" dirty="0"/>
              <a:t>T solenoidal field of </a:t>
            </a:r>
            <a:r>
              <a:rPr lang="en-US" sz="3200" dirty="0" smtClean="0">
                <a:sym typeface="Symbol" panose="05050102010706020507" pitchFamily="18" charset="2"/>
              </a:rPr>
              <a:t>0.6 </a:t>
            </a:r>
            <a:r>
              <a:rPr lang="en-US" sz="3200" dirty="0">
                <a:sym typeface="Symbol" panose="05050102010706020507" pitchFamily="18" charset="2"/>
              </a:rPr>
              <a:t>m </a:t>
            </a:r>
            <a:r>
              <a:rPr lang="en-US" sz="3200" dirty="0" smtClean="0">
                <a:sym typeface="Symbol" panose="05050102010706020507" pitchFamily="18" charset="2"/>
              </a:rPr>
              <a:t>length, needs to be compensated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GB" sz="3200" dirty="0" smtClean="0"/>
              <a:t>Vertical </a:t>
            </a:r>
            <a:r>
              <a:rPr lang="en-GB" sz="3200" dirty="0"/>
              <a:t>emittance budget </a:t>
            </a:r>
            <a:r>
              <a:rPr lang="en-GB" sz="3200" dirty="0" smtClean="0"/>
              <a:t>is </a:t>
            </a:r>
            <a:r>
              <a:rPr lang="en-GB" sz="3200" dirty="0" smtClean="0">
                <a:sym typeface="Symbol" panose="05050102010706020507" pitchFamily="18" charset="2"/>
              </a:rPr>
              <a:t>3</a:t>
            </a:r>
            <a:r>
              <a:rPr lang="en-GB" sz="3200" dirty="0" smtClean="0"/>
              <a:t>0 </a:t>
            </a:r>
            <a:r>
              <a:rPr lang="en-GB" sz="3200" dirty="0"/>
              <a:t>pm for the </a:t>
            </a:r>
            <a:r>
              <a:rPr lang="en-GB" sz="3200" dirty="0" smtClean="0"/>
              <a:t>solenoid fields.</a:t>
            </a:r>
            <a:endParaRPr lang="ru-RU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Full </a:t>
            </a:r>
            <a:r>
              <a:rPr lang="en-US" sz="3200" dirty="0"/>
              <a:t>crossing angle </a:t>
            </a:r>
            <a:r>
              <a:rPr lang="en-US" sz="3200" dirty="0" smtClean="0"/>
              <a:t>is </a:t>
            </a:r>
            <a:r>
              <a:rPr lang="en-US" sz="3200" dirty="0" smtClean="0"/>
              <a:t>60 </a:t>
            </a:r>
            <a:r>
              <a:rPr lang="en-US" sz="3200" dirty="0" err="1"/>
              <a:t>mrad</a:t>
            </a:r>
            <a:r>
              <a:rPr lang="en-US" sz="3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Accelerator equipment should be inside the </a:t>
            </a:r>
            <a:r>
              <a:rPr lang="en-US" sz="3200" dirty="0" smtClean="0"/>
              <a:t>0.175 </a:t>
            </a:r>
            <a:r>
              <a:rPr lang="en-US" sz="3200" dirty="0" smtClean="0"/>
              <a:t>rad cone</a:t>
            </a:r>
            <a:r>
              <a:rPr lang="en-US" sz="3200" dirty="0" smtClean="0">
                <a:sym typeface="Symbol" panose="05050102010706020507" pitchFamily="18" charset="2"/>
              </a:rPr>
              <a:t>.</a:t>
            </a:r>
            <a:endParaRPr lang="en-US" sz="32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sz="3200" i="1" dirty="0" smtClean="0"/>
              <a:t>A </a:t>
            </a:r>
            <a:r>
              <a:rPr lang="en-US" sz="3200" i="1" dirty="0" smtClean="0"/>
              <a:t>space </a:t>
            </a:r>
            <a:r>
              <a:rPr lang="en-US" sz="3200" i="1" dirty="0"/>
              <a:t>between </a:t>
            </a:r>
            <a:r>
              <a:rPr lang="en-US" sz="3200" i="1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ru-RU" sz="3200" i="1" dirty="0"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3200" i="1" dirty="0">
                <a:cs typeface="Times New Roman" panose="02020603050405020304" pitchFamily="18" charset="0"/>
                <a:sym typeface="Symbol" panose="05050102010706020507" pitchFamily="18" charset="2"/>
              </a:rPr>
              <a:t>chamber </a:t>
            </a:r>
            <a:r>
              <a:rPr lang="en-US" sz="3200" i="1" dirty="0" smtClean="0"/>
              <a:t>and </a:t>
            </a:r>
            <a:r>
              <a:rPr lang="en-US" sz="3200" i="1" dirty="0" smtClean="0"/>
              <a:t>the cryostat is needed to accommodate BPM</a:t>
            </a:r>
            <a:r>
              <a:rPr lang="en-US" sz="3200" i="1" dirty="0"/>
              <a:t>, </a:t>
            </a:r>
            <a:r>
              <a:rPr lang="en-US" sz="3200" i="1" dirty="0" smtClean="0"/>
              <a:t>flange</a:t>
            </a:r>
            <a:r>
              <a:rPr lang="en-US" sz="3200" i="1" dirty="0"/>
              <a:t>, bellows, HOM </a:t>
            </a:r>
            <a:r>
              <a:rPr lang="en-US" sz="3200" i="1" dirty="0" smtClean="0"/>
              <a:t>absorber(?), </a:t>
            </a:r>
            <a:r>
              <a:rPr lang="en-US" sz="3200" i="1" dirty="0" err="1" smtClean="0"/>
              <a:t>luminometer</a:t>
            </a:r>
            <a:r>
              <a:rPr lang="en-US" sz="3200" i="1" dirty="0" smtClean="0"/>
              <a:t> (?!), </a:t>
            </a:r>
            <a:r>
              <a:rPr lang="en-US" sz="3200" i="1" dirty="0" smtClean="0"/>
              <a:t>etc</a:t>
            </a:r>
            <a:r>
              <a:rPr lang="en-US" sz="3200" i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3200" i="1" dirty="0" smtClean="0"/>
              <a:t>Collimation system (?!)</a:t>
            </a:r>
            <a:endParaRPr lang="en-US" sz="3200" i="1" dirty="0" smtClean="0"/>
          </a:p>
          <a:p>
            <a:pPr>
              <a:lnSpc>
                <a:spcPct val="120000"/>
              </a:lnSpc>
            </a:pPr>
            <a:r>
              <a:rPr lang="en-US" sz="3200" dirty="0"/>
              <a:t>First (defocusing) quad </a:t>
            </a:r>
            <a:r>
              <a:rPr lang="en-US" sz="3200" dirty="0" smtClean="0"/>
              <a:t>QD0 </a:t>
            </a:r>
            <a:r>
              <a:rPr lang="en-US" sz="3200" dirty="0"/>
              <a:t>is </a:t>
            </a:r>
            <a:r>
              <a:rPr lang="en-US" sz="3200" dirty="0" smtClean="0"/>
              <a:t>at </a:t>
            </a:r>
            <a:r>
              <a:rPr lang="en-US" sz="3200" dirty="0"/>
              <a:t>L*= </a:t>
            </a:r>
            <a:r>
              <a:rPr lang="en-US" sz="3200" dirty="0" smtClean="0"/>
              <a:t>0.9 </a:t>
            </a:r>
            <a:r>
              <a:rPr lang="en-US" sz="3200" dirty="0"/>
              <a:t>m from the IP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72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42343" y="761020"/>
            <a:ext cx="6192688" cy="57680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52184" y="332655"/>
            <a:ext cx="325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geometry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6519" y="3348348"/>
            <a:ext cx="2673337" cy="296676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99856" y="3104289"/>
            <a:ext cx="1008112" cy="77407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18407" y="3123748"/>
            <a:ext cx="1008112" cy="774078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76120" y="2552705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IR area: BPMs, flanges, bellows, compensating solenoids, screening solenoids, FF quadrupole lenses, steering magnets.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Additional screening area.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1" y="715863"/>
            <a:ext cx="8629650" cy="5305425"/>
          </a:xfrm>
          <a:prstGeom prst="rect">
            <a:avLst/>
          </a:prstGeom>
        </p:spPr>
      </p:pic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6280" y="6381328"/>
            <a:ext cx="2743200" cy="3651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1F9A22-766C-4EF8-9A86-EA79CD04FC98}" type="slidenum">
              <a:rPr lang="en-US" altLang="ru-RU"/>
              <a:pPr/>
              <a:t>7</a:t>
            </a:fld>
            <a:endParaRPr lang="en-US" altLang="ru-RU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933" y="63176"/>
            <a:ext cx="8229600" cy="796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3200" dirty="0" smtClean="0">
                <a:solidFill>
                  <a:srgbClr val="C00000"/>
                </a:solidFill>
              </a:rPr>
              <a:t>Baseline IR layout 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961062" y="2538314"/>
            <a:ext cx="3202313" cy="1775992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5139062" y="2839143"/>
            <a:ext cx="2856668" cy="1262062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875886" y="2370829"/>
            <a:ext cx="1800225" cy="788988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Compensating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Solenoid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875886" y="3312218"/>
            <a:ext cx="1800225" cy="788987"/>
          </a:xfrm>
          <a:prstGeom prst="rect">
            <a:avLst/>
          </a:prstGeom>
          <a:solidFill>
            <a:srgbClr val="008000">
              <a:alpha val="10196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Screening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Solenoid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875886" y="4242493"/>
            <a:ext cx="1800225" cy="3693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FF Quads</a:t>
            </a:r>
            <a:endParaRPr lang="en-US" altLang="ru-RU" dirty="0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9875885" y="1412776"/>
            <a:ext cx="1800225" cy="376238"/>
          </a:xfrm>
          <a:prstGeom prst="rect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Be- chamber</a:t>
            </a:r>
            <a:endParaRPr lang="en-US" altLang="ru-RU" dirty="0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5229222" y="2010466"/>
            <a:ext cx="664024" cy="3762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QD0</a:t>
            </a:r>
            <a:endParaRPr lang="en-US" altLang="ru-RU" dirty="0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7244461" y="2016818"/>
            <a:ext cx="700150" cy="3762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QF1</a:t>
            </a:r>
            <a:endParaRPr lang="en-US" altLang="ru-RU" dirty="0"/>
          </a:p>
        </p:txBody>
      </p:sp>
      <p:sp>
        <p:nvSpPr>
          <p:cNvPr id="8207" name="AutoShape 17"/>
          <p:cNvSpPr>
            <a:spLocks noChangeArrowheads="1"/>
          </p:cNvSpPr>
          <p:nvPr/>
        </p:nvSpPr>
        <p:spPr bwMode="auto">
          <a:xfrm>
            <a:off x="1459494" y="2944199"/>
            <a:ext cx="576065" cy="80184"/>
          </a:xfrm>
          <a:prstGeom prst="rightArrow">
            <a:avLst>
              <a:gd name="adj1" fmla="val 50000"/>
              <a:gd name="adj2" fmla="val 528893"/>
            </a:avLst>
          </a:prstGeom>
          <a:solidFill>
            <a:srgbClr val="FF00FF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1199456" y="2541910"/>
            <a:ext cx="86242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i="1" dirty="0" smtClean="0">
                <a:solidFill>
                  <a:srgbClr val="FF00FF"/>
                </a:solidFill>
              </a:rPr>
              <a:t>0.15 </a:t>
            </a:r>
            <a:r>
              <a:rPr lang="en-US" altLang="ru-RU" sz="1600" i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8209" name="AutoShape 19"/>
          <p:cNvSpPr>
            <a:spLocks noChangeArrowheads="1"/>
          </p:cNvSpPr>
          <p:nvPr/>
        </p:nvSpPr>
        <p:spPr bwMode="auto">
          <a:xfrm>
            <a:off x="1436782" y="2318864"/>
            <a:ext cx="1995393" cy="131210"/>
          </a:xfrm>
          <a:prstGeom prst="rightArrow">
            <a:avLst>
              <a:gd name="adj1" fmla="val 50000"/>
              <a:gd name="adj2" fmla="val 630004"/>
            </a:avLst>
          </a:prstGeom>
          <a:solidFill>
            <a:srgbClr val="FFC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2323308" y="1926127"/>
            <a:ext cx="83819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i="1" dirty="0" smtClean="0">
                <a:solidFill>
                  <a:schemeClr val="accent2">
                    <a:lumMod val="75000"/>
                  </a:schemeClr>
                </a:solidFill>
              </a:rPr>
              <a:t>0.54</a:t>
            </a:r>
            <a:r>
              <a:rPr lang="en-US" alt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ru-RU" sz="1600" i="1" dirty="0">
                <a:solidFill>
                  <a:schemeClr val="accent2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8211" name="AutoShape 21"/>
          <p:cNvSpPr>
            <a:spLocks noChangeArrowheads="1"/>
          </p:cNvSpPr>
          <p:nvPr/>
        </p:nvSpPr>
        <p:spPr bwMode="auto">
          <a:xfrm>
            <a:off x="1419195" y="4032943"/>
            <a:ext cx="2570987" cy="137321"/>
          </a:xfrm>
          <a:prstGeom prst="rightArrow">
            <a:avLst>
              <a:gd name="adj1" fmla="val 50000"/>
              <a:gd name="adj2" fmla="val 680005"/>
            </a:avLst>
          </a:prstGeom>
          <a:solidFill>
            <a:srgbClr val="0000FF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1887618" y="3689398"/>
            <a:ext cx="863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i="1" dirty="0" smtClean="0">
                <a:solidFill>
                  <a:srgbClr val="0000FF"/>
                </a:solidFill>
              </a:rPr>
              <a:t>0.65</a:t>
            </a:r>
            <a:r>
              <a:rPr lang="en-US" altLang="ru-RU" sz="1600" i="1" dirty="0" smtClean="0">
                <a:solidFill>
                  <a:srgbClr val="0000FF"/>
                </a:solidFill>
              </a:rPr>
              <a:t> </a:t>
            </a:r>
            <a:r>
              <a:rPr lang="en-US" altLang="ru-RU" sz="1600" i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8213" name="AutoShape 23"/>
          <p:cNvSpPr>
            <a:spLocks noChangeArrowheads="1"/>
          </p:cNvSpPr>
          <p:nvPr/>
        </p:nvSpPr>
        <p:spPr bwMode="auto">
          <a:xfrm>
            <a:off x="1436782" y="4345682"/>
            <a:ext cx="3506693" cy="133349"/>
          </a:xfrm>
          <a:prstGeom prst="rightArrow">
            <a:avLst>
              <a:gd name="adj1" fmla="val 50000"/>
              <a:gd name="adj2" fmla="val 351795"/>
            </a:avLst>
          </a:prstGeom>
          <a:solidFill>
            <a:srgbClr val="0000FF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2568575" y="4464743"/>
            <a:ext cx="863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i="1" dirty="0" smtClean="0">
                <a:solidFill>
                  <a:srgbClr val="0000FF"/>
                </a:solidFill>
              </a:rPr>
              <a:t>0.85</a:t>
            </a:r>
            <a:r>
              <a:rPr lang="en-US" altLang="ru-RU" sz="1600" i="1" dirty="0" smtClean="0">
                <a:solidFill>
                  <a:srgbClr val="0000FF"/>
                </a:solidFill>
              </a:rPr>
              <a:t> </a:t>
            </a:r>
            <a:r>
              <a:rPr lang="en-US" altLang="ru-RU" sz="1600" i="1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6057220" y="5675213"/>
            <a:ext cx="863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i="1" dirty="0" smtClean="0">
                <a:solidFill>
                  <a:srgbClr val="009900"/>
                </a:solidFill>
              </a:rPr>
              <a:t>0.74</a:t>
            </a:r>
            <a:r>
              <a:rPr lang="en-US" altLang="ru-RU" sz="1600" i="1" dirty="0" smtClean="0">
                <a:solidFill>
                  <a:srgbClr val="009900"/>
                </a:solidFill>
              </a:rPr>
              <a:t> </a:t>
            </a:r>
            <a:r>
              <a:rPr lang="en-US" altLang="ru-RU" sz="1600" i="1" dirty="0">
                <a:solidFill>
                  <a:srgbClr val="009900"/>
                </a:solidFill>
              </a:rPr>
              <a:t>m</a:t>
            </a:r>
          </a:p>
        </p:txBody>
      </p:sp>
      <p:sp>
        <p:nvSpPr>
          <p:cNvPr id="8217" name="AutoShape 27"/>
          <p:cNvSpPr>
            <a:spLocks noChangeArrowheads="1"/>
          </p:cNvSpPr>
          <p:nvPr/>
        </p:nvSpPr>
        <p:spPr bwMode="auto">
          <a:xfrm>
            <a:off x="1436782" y="5210267"/>
            <a:ext cx="3702280" cy="109461"/>
          </a:xfrm>
          <a:prstGeom prst="rightArrow">
            <a:avLst>
              <a:gd name="adj1" fmla="val 50000"/>
              <a:gd name="adj2" fmla="val 371722"/>
            </a:avLst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2561376" y="4892768"/>
            <a:ext cx="89279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i="1" dirty="0" smtClean="0">
                <a:solidFill>
                  <a:srgbClr val="FF0000"/>
                </a:solidFill>
              </a:rPr>
              <a:t>0.9</a:t>
            </a:r>
            <a:r>
              <a:rPr lang="en-US" altLang="ru-RU" sz="1600" i="1" dirty="0" smtClean="0">
                <a:solidFill>
                  <a:srgbClr val="FF0000"/>
                </a:solidFill>
              </a:rPr>
              <a:t> </a:t>
            </a:r>
            <a:r>
              <a:rPr lang="en-US" altLang="ru-RU" sz="1600" i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4" name="Трапеция 3"/>
          <p:cNvSpPr/>
          <p:nvPr/>
        </p:nvSpPr>
        <p:spPr>
          <a:xfrm rot="16200000">
            <a:off x="3793195" y="2950925"/>
            <a:ext cx="1364854" cy="935706"/>
          </a:xfrm>
          <a:prstGeom prst="trapezoid">
            <a:avLst>
              <a:gd name="adj" fmla="val 28338"/>
            </a:avLst>
          </a:prstGeom>
          <a:solidFill>
            <a:srgbClr val="B2B2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0702" y="3610012"/>
            <a:ext cx="38608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343472" y="3314976"/>
            <a:ext cx="223520" cy="203200"/>
          </a:xfrm>
          <a:prstGeom prst="star5">
            <a:avLst/>
          </a:prstGeom>
          <a:solidFill>
            <a:srgbClr val="FF0000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36782" y="1367530"/>
            <a:ext cx="0" cy="4393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войная стрелка влево/вправо 7"/>
          <p:cNvSpPr/>
          <p:nvPr/>
        </p:nvSpPr>
        <p:spPr>
          <a:xfrm>
            <a:off x="4943475" y="5464986"/>
            <a:ext cx="2983549" cy="200273"/>
          </a:xfrm>
          <a:prstGeom prst="leftRightArrow">
            <a:avLst>
              <a:gd name="adj1" fmla="val 30097"/>
              <a:gd name="adj2" fmla="val 285620"/>
            </a:avLst>
          </a:prstGeom>
          <a:solidFill>
            <a:srgbClr val="E5F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415480" y="1728239"/>
            <a:ext cx="6511544" cy="171792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43660" y="3451133"/>
            <a:ext cx="6594584" cy="1780189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632271">
            <a:off x="6317782" y="144383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0.175 rad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9912399" y="1900634"/>
            <a:ext cx="1800225" cy="376238"/>
          </a:xfrm>
          <a:prstGeom prst="rect">
            <a:avLst/>
          </a:prstGeom>
          <a:solidFill>
            <a:srgbClr val="FFC000">
              <a:alpha val="3000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Y- chamber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285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3202" y="6821"/>
            <a:ext cx="10515600" cy="901752"/>
          </a:xfrm>
        </p:spPr>
        <p:txBody>
          <a:bodyPr/>
          <a:lstStyle/>
          <a:p>
            <a:r>
              <a:rPr lang="en-US" dirty="0" smtClean="0"/>
              <a:t>Machine-detector interface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42640" y="819557"/>
            <a:ext cx="11649359" cy="4680520"/>
            <a:chOff x="220330" y="1664258"/>
            <a:chExt cx="9751762" cy="332714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3995" t="69133" r="5995"/>
            <a:stretch/>
          </p:blipFill>
          <p:spPr>
            <a:xfrm>
              <a:off x="220330" y="3212976"/>
              <a:ext cx="9721080" cy="177842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r="11552" b="74828"/>
            <a:stretch/>
          </p:blipFill>
          <p:spPr>
            <a:xfrm>
              <a:off x="419708" y="1664258"/>
              <a:ext cx="9552384" cy="1450280"/>
            </a:xfrm>
            <a:prstGeom prst="rect">
              <a:avLst/>
            </a:prstGeom>
          </p:spPr>
        </p:pic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7875171" y="5455055"/>
            <a:ext cx="1800225" cy="788988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Compensating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Solenoid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>
            <a:off x="9982869" y="5455055"/>
            <a:ext cx="1800225" cy="788987"/>
          </a:xfrm>
          <a:prstGeom prst="rect">
            <a:avLst/>
          </a:prstGeom>
          <a:solidFill>
            <a:srgbClr val="008000">
              <a:alpha val="10196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/>
              <a:t>Screening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/>
              <a:t>Solenoid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16200000">
            <a:off x="8697406" y="5664883"/>
            <a:ext cx="1800225" cy="3693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FF Quads</a:t>
            </a:r>
            <a:endParaRPr lang="en-US" altLang="ru-RU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6200000">
            <a:off x="5888063" y="5661431"/>
            <a:ext cx="1800225" cy="376238"/>
          </a:xfrm>
          <a:prstGeom prst="rect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Be- chamber</a:t>
            </a:r>
            <a:endParaRPr lang="en-US" altLang="ru-RU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16200000">
            <a:off x="6680151" y="5661430"/>
            <a:ext cx="1800225" cy="376238"/>
          </a:xfrm>
          <a:prstGeom prst="rect">
            <a:avLst/>
          </a:prstGeom>
          <a:solidFill>
            <a:srgbClr val="FFC000">
              <a:alpha val="3000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Y- chamber</a:t>
            </a:r>
            <a:endParaRPr lang="en-US" altLang="ru-RU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rot="16200000">
            <a:off x="7171021" y="5664882"/>
            <a:ext cx="1800225" cy="369332"/>
          </a:xfrm>
          <a:prstGeom prst="rect">
            <a:avLst/>
          </a:prstGeom>
          <a:solidFill>
            <a:srgbClr val="26DC6D">
              <a:alpha val="30000"/>
            </a:srgbClr>
          </a:solidFill>
          <a:ln w="9525">
            <a:solidFill>
              <a:srgbClr val="26DC6D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BPM</a:t>
            </a:r>
            <a:endParaRPr lang="en-US" alt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788175" y="4249161"/>
            <a:ext cx="0" cy="700274"/>
          </a:xfrm>
          <a:prstGeom prst="straightConnector1">
            <a:avLst/>
          </a:prstGeom>
          <a:ln w="44450">
            <a:solidFill>
              <a:srgbClr val="FFB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592040" y="4312902"/>
            <a:ext cx="0" cy="636533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184232" y="4312901"/>
            <a:ext cx="0" cy="636533"/>
          </a:xfrm>
          <a:prstGeom prst="straightConnector1">
            <a:avLst/>
          </a:prstGeom>
          <a:ln w="44450">
            <a:solidFill>
              <a:srgbClr val="26DC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904312" y="4365105"/>
            <a:ext cx="0" cy="584329"/>
          </a:xfrm>
          <a:prstGeom prst="straightConnector1">
            <a:avLst/>
          </a:prstGeom>
          <a:ln w="444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624392" y="4437112"/>
            <a:ext cx="0" cy="51232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3"/>
          </p:cNvCxnSpPr>
          <p:nvPr/>
        </p:nvCxnSpPr>
        <p:spPr>
          <a:xfrm flipH="1" flipV="1">
            <a:off x="10882981" y="4599298"/>
            <a:ext cx="1" cy="350138"/>
          </a:xfrm>
          <a:prstGeom prst="straightConnector1">
            <a:avLst/>
          </a:prstGeom>
          <a:ln w="444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35" y="-55823"/>
            <a:ext cx="10515600" cy="892535"/>
          </a:xfrm>
        </p:spPr>
        <p:txBody>
          <a:bodyPr/>
          <a:lstStyle/>
          <a:p>
            <a:r>
              <a:rPr lang="en-US" dirty="0" smtClean="0"/>
              <a:t>Vacuum chamber, Super KEKB example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07" y="676257"/>
            <a:ext cx="9077870" cy="6181743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>
            <a:off x="9534359" y="719999"/>
            <a:ext cx="2617305" cy="824952"/>
          </a:xfrm>
          <a:prstGeom prst="borderCallout1">
            <a:avLst>
              <a:gd name="adj1" fmla="val 49316"/>
              <a:gd name="adj2" fmla="val -438"/>
              <a:gd name="adj3" fmla="val 114776"/>
              <a:gd name="adj4" fmla="val -255958"/>
            </a:avLst>
          </a:prstGeom>
          <a:solidFill>
            <a:schemeClr val="bg1"/>
          </a:solidFill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Vacuum pipe cooling lines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9531777" y="2091600"/>
            <a:ext cx="2617305" cy="824952"/>
          </a:xfrm>
          <a:prstGeom prst="borderCallout1">
            <a:avLst>
              <a:gd name="adj1" fmla="val 49316"/>
              <a:gd name="adj2" fmla="val -438"/>
              <a:gd name="adj3" fmla="val -9971"/>
              <a:gd name="adj4" fmla="val -203919"/>
            </a:avLst>
          </a:prstGeom>
          <a:solidFill>
            <a:schemeClr val="bg1"/>
          </a:solidFill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Vacuum pipe flange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0200456" y="3389297"/>
            <a:ext cx="1800225" cy="376238"/>
          </a:xfrm>
          <a:prstGeom prst="rect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Be- chamber</a:t>
            </a:r>
            <a:endParaRPr lang="en-US" altLang="ru-RU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200456" y="4017670"/>
            <a:ext cx="1800225" cy="376238"/>
          </a:xfrm>
          <a:prstGeom prst="rect">
            <a:avLst/>
          </a:prstGeom>
          <a:solidFill>
            <a:srgbClr val="FFC000">
              <a:alpha val="30000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Y- chamber</a:t>
            </a:r>
            <a:endParaRPr lang="en-US" altLang="ru-RU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200456" y="4676531"/>
            <a:ext cx="1800225" cy="37623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Flanges</a:t>
            </a:r>
            <a:endParaRPr lang="en-US" altLang="ru-RU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200456" y="5324331"/>
            <a:ext cx="1800225" cy="37623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Bellows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295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19182</TotalTime>
  <Words>1233</Words>
  <Application>Microsoft Office PowerPoint</Application>
  <PresentationFormat>Широкоэкранный</PresentationFormat>
  <Paragraphs>404</Paragraphs>
  <Slides>26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Оформление по умолчанию</vt:lpstr>
      <vt:lpstr>Формула</vt:lpstr>
      <vt:lpstr>Machine-Detector Interface</vt:lpstr>
      <vt:lpstr>Boundary conditions I</vt:lpstr>
      <vt:lpstr>Boundary conditions II</vt:lpstr>
      <vt:lpstr>SCTF Parameters</vt:lpstr>
      <vt:lpstr>Interaction Region (IR)</vt:lpstr>
      <vt:lpstr>Презентация PowerPoint</vt:lpstr>
      <vt:lpstr>Baseline IR layout </vt:lpstr>
      <vt:lpstr>Machine-detector interface</vt:lpstr>
      <vt:lpstr>Vacuum chamber, Super KEKB example</vt:lpstr>
      <vt:lpstr>FF lenses</vt:lpstr>
      <vt:lpstr>FF lenses</vt:lpstr>
      <vt:lpstr>Vacuum chamber: warm to cold (A. Krasnov)</vt:lpstr>
      <vt:lpstr>Compensating scheme of solenoid fields</vt:lpstr>
      <vt:lpstr>Презентация PowerPoint</vt:lpstr>
      <vt:lpstr>Презентация PowerPoint</vt:lpstr>
      <vt:lpstr>Vertical emittance calculation for baseline</vt:lpstr>
      <vt:lpstr>Презентация PowerPoint</vt:lpstr>
      <vt:lpstr>How to  decrease vertical emittance &amp; fringe fields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Summary</vt:lpstr>
    </vt:vector>
  </TitlesOfParts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Sergey</cp:lastModifiedBy>
  <cp:revision>325</cp:revision>
  <cp:lastPrinted>2019-09-26T07:03:27Z</cp:lastPrinted>
  <dcterms:created xsi:type="dcterms:W3CDTF">2015-07-08T11:46:20Z</dcterms:created>
  <dcterms:modified xsi:type="dcterms:W3CDTF">2019-09-26T07:43:57Z</dcterms:modified>
</cp:coreProperties>
</file>