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18" r:id="rId2"/>
    <p:sldId id="870" r:id="rId3"/>
    <p:sldId id="410" r:id="rId4"/>
    <p:sldId id="825" r:id="rId5"/>
    <p:sldId id="830" r:id="rId6"/>
    <p:sldId id="858" r:id="rId7"/>
    <p:sldId id="779" r:id="rId8"/>
    <p:sldId id="781" r:id="rId9"/>
    <p:sldId id="839" r:id="rId10"/>
    <p:sldId id="782" r:id="rId11"/>
    <p:sldId id="872" r:id="rId12"/>
    <p:sldId id="411" r:id="rId13"/>
    <p:sldId id="881" r:id="rId14"/>
    <p:sldId id="882" r:id="rId15"/>
    <p:sldId id="885" r:id="rId16"/>
    <p:sldId id="887" r:id="rId17"/>
    <p:sldId id="888" r:id="rId18"/>
    <p:sldId id="413" r:id="rId19"/>
    <p:sldId id="415" r:id="rId20"/>
    <p:sldId id="414" r:id="rId21"/>
    <p:sldId id="256" r:id="rId22"/>
    <p:sldId id="889" r:id="rId23"/>
    <p:sldId id="41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660"/>
  </p:normalViewPr>
  <p:slideViewPr>
    <p:cSldViewPr snapToGrid="0">
      <p:cViewPr varScale="1">
        <p:scale>
          <a:sx n="61" d="100"/>
          <a:sy n="61" d="100"/>
        </p:scale>
        <p:origin x="5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DFA6C-73A0-49C0-8390-1F643594EA6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3139-2924-4A17-B101-0B3EE3A50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FD07BCA9-7CFF-B796-1A69-E9AFAAA90F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761FB20D-DC52-8234-E3AE-2A3CB7A45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46830-C47B-9C6B-7E7B-7CB30400B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68558B-CE6D-9906-B85A-C7E0F626C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2675-0E79-E2C0-FF00-2CF44167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35ED-7BE0-4171-9689-6780F9272D0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804A39-EE4D-2DDA-1BB8-C5CBDF1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9B275-76B1-41F8-734A-862D1E90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06C3-9CEF-4F18-8401-0AFDDB5AE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5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7484E-9FAE-C100-70D5-8E9206ED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0BF0F0-71D2-0129-725C-3FF267639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84D0EC-F7C5-CAAE-42C6-7CE5F3E6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35ED-7BE0-4171-9689-6780F9272D0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A874D-C3AC-81C5-E4C8-2D96623A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6D15F-C6B0-3A61-0A03-DCF42B94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06C3-9CEF-4F18-8401-0AFDDB5AE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3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B45A47-AFB1-B91A-9EF8-EF7D0EC27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1C3EB6-D604-7FB7-52BF-7BD526613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21D6C-77EC-2B4F-46B0-70B3AA11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35ED-7BE0-4171-9689-6780F9272D0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571C32-F8C3-BC55-5D85-BF416715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63125-498D-BB1E-09AD-F5CB5AF0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06C3-9CEF-4F18-8401-0AFDDB5AE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BC21C-D8FB-0091-7071-8EA5F260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6CC7A-0714-EA25-ED45-8F77B1966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B6B93D-4DF4-A12A-7C93-83F62CE1A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35ED-7BE0-4171-9689-6780F9272D0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08F798-6908-9702-D135-DA556EA9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3EE93-1396-FE81-9F31-34694B79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06C3-9CEF-4F18-8401-0AFDDB5AE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2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8235C-BBB9-45A3-BBB8-F8E71082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88E751-4F2A-9650-4205-D8EEFEC9A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8BFD1C-32F9-D8E2-05B7-BD9C9B12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35ED-7BE0-4171-9689-6780F9272D0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D45D8-D102-5754-0731-BDC8206D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D40678-B871-5FB3-C132-C5A9A537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06C3-9CEF-4F18-8401-0AFDDB5AE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58EF4-57F4-1A50-D880-7530E2E0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BCC6F-E42C-DBC8-43D7-77996E0A4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454419-208D-205A-9959-94A2179DC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88F194-345A-E30A-DDBC-2B289B56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35ED-7BE0-4171-9689-6780F9272D0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42755-541C-1255-AFEB-4281FF56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0E8D8E-8802-5B46-E336-EC79ACAB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06C3-9CEF-4F18-8401-0AFDDB5AE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7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FB714-0CB5-DDD7-CE91-287D842F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BB3594-B4A3-453E-CDBD-35641054C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BCE112-D711-A510-F16F-B1DB564C7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03210-BD10-9ADC-8BDA-4CEEC2000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BA03A8-C446-57F7-7AF8-F781E4C03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7A532B-0FD1-6F59-CE6F-274B928B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35ED-7BE0-4171-9689-6780F9272D0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17BC26-503F-B652-70A8-966E806F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D482DD-0C94-9346-2196-6ECED70D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06C3-9CEF-4F18-8401-0AFDDB5AE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4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18925-356E-14E4-6FE6-B695B30A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5794D8-2A58-ADD0-C693-2BA7B179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35ED-7BE0-4171-9689-6780F9272D0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C81C0B-7A67-D5B6-760E-83DDBA78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67BC95-FF65-260E-638B-F47B79E4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06C3-9CEF-4F18-8401-0AFDDB5AE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8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78B4E5-CC95-05D4-80F7-BFBADEFE7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35ED-7BE0-4171-9689-6780F9272D0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B343D3-03DB-06DF-530E-31D73D0F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F0B359-A66C-0DCB-A298-9FEC0C52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06C3-9CEF-4F18-8401-0AFDDB5AE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ABD24-5AA0-7231-5576-CA539371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325E57-B2B3-66A8-C73E-17CCBE4E1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3811C4-20B6-F487-8687-3C7980610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37C582-37EC-2416-A0D9-B033144A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35ED-7BE0-4171-9689-6780F9272D0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EC9AE7-5E86-2574-376D-8D43F146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908567-47CE-A406-B0EC-85DEC0BE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06C3-9CEF-4F18-8401-0AFDDB5AE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9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E6618-F231-24BE-04C7-120AEA2D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D79057-B856-5551-8B90-E217B3745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A15A43-4684-FC7F-9C0C-3EADE2989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97C3E3-E8AB-59D9-4D95-22BD09E4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35ED-7BE0-4171-9689-6780F9272D0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25CBC9-34DB-03A6-5A14-D08A17EF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6332C2-1258-4E13-AEF5-2AA83195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06C3-9CEF-4F18-8401-0AFDDB5AE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0D303-9126-8A71-ACDB-D25E1761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325C90-BDCF-83D8-63AF-C35784841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38233F-E1D4-D7AA-41F8-48705033F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35ED-7BE0-4171-9689-6780F9272D0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797DA-4963-6709-3C85-FE7FAA831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057C4F-DEB4-45C0-0667-7AC3FEBD3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E06C3-9CEF-4F18-8401-0AFDDB5AE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4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61.png"/><Relationship Id="rId7" Type="http://schemas.openxmlformats.org/officeDocument/2006/relationships/image" Target="../media/image240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244.png"/><Relationship Id="rId5" Type="http://schemas.openxmlformats.org/officeDocument/2006/relationships/image" Target="../media/image63.emf"/><Relationship Id="rId10" Type="http://schemas.openxmlformats.org/officeDocument/2006/relationships/image" Target="../media/image243.png"/><Relationship Id="rId4" Type="http://schemas.openxmlformats.org/officeDocument/2006/relationships/image" Target="../media/image62.emf"/><Relationship Id="rId9" Type="http://schemas.openxmlformats.org/officeDocument/2006/relationships/image" Target="../media/image2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46.png"/><Relationship Id="rId7" Type="http://schemas.openxmlformats.org/officeDocument/2006/relationships/image" Target="../media/image65.emf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emf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emf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3.wmf"/><Relationship Id="rId17" Type="http://schemas.openxmlformats.org/officeDocument/2006/relationships/image" Target="../media/image14.png"/><Relationship Id="rId2" Type="http://schemas.openxmlformats.org/officeDocument/2006/relationships/image" Target="../media/image10.png"/><Relationship Id="rId16" Type="http://schemas.openxmlformats.org/officeDocument/2006/relationships/image" Target="../media/image202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19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3.png"/><Relationship Id="rId3" Type="http://schemas.openxmlformats.org/officeDocument/2006/relationships/image" Target="../media/image19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6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4.wmf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0.png"/><Relationship Id="rId9" Type="http://schemas.openxmlformats.org/officeDocument/2006/relationships/image" Target="../media/image23.wmf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28.wmf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3.wmf"/><Relationship Id="rId2" Type="http://schemas.openxmlformats.org/officeDocument/2006/relationships/oleObject" Target="../embeddings/oleObject7.bin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35.png"/><Relationship Id="rId10" Type="http://schemas.openxmlformats.org/officeDocument/2006/relationships/image" Target="../media/image32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23.bin"/><Relationship Id="rId2" Type="http://schemas.openxmlformats.org/officeDocument/2006/relationships/image" Target="../media/image229.png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F04AFB-A2BB-213F-1CE2-0902BFCF0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463" y="249801"/>
            <a:ext cx="3292125" cy="30665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1F1131-9359-EFC5-F1B5-3FE97AB5E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785" y="3349247"/>
            <a:ext cx="3639627" cy="24812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052535-995E-640D-E508-AE8F14234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44" y="1664946"/>
            <a:ext cx="7163421" cy="3743268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888087B7-ABDF-0F48-ECC2-071C6BCB5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83" y="788151"/>
            <a:ext cx="65738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8000"/>
              </a:lnSpc>
            </a:pPr>
            <a:r>
              <a:rPr lang="en-GB" altLang="ru-RU" sz="2000" dirty="0">
                <a:solidFill>
                  <a:srgbClr val="000000"/>
                </a:solidFill>
                <a:latin typeface="FreeSans"/>
                <a:cs typeface="DejaVu Sans" pitchFamily="34" charset="0"/>
              </a:rPr>
              <a:t>Search for New Physics by studying rare processes and </a:t>
            </a:r>
          </a:p>
          <a:p>
            <a:pPr eaLnBrk="1" hangingPunct="1">
              <a:lnSpc>
                <a:spcPct val="108000"/>
              </a:lnSpc>
            </a:pPr>
            <a:r>
              <a:rPr lang="en-GB" altLang="ru-RU" sz="2000" dirty="0">
                <a:solidFill>
                  <a:srgbClr val="000000"/>
                </a:solidFill>
                <a:latin typeface="FreeSans"/>
                <a:cs typeface="DejaVu Sans" pitchFamily="34" charset="0"/>
              </a:rPr>
              <a:t>precision CP violation measurements in </a:t>
            </a:r>
            <a:r>
              <a:rPr lang="en-GB" altLang="ru-RU" sz="2000" dirty="0">
                <a:solidFill>
                  <a:srgbClr val="000000"/>
                </a:solidFill>
                <a:latin typeface="DejaVu Serif"/>
                <a:cs typeface="DejaVu Sans" pitchFamily="34" charset="0"/>
              </a:rPr>
              <a:t>B</a:t>
            </a:r>
            <a:r>
              <a:rPr lang="en-GB" altLang="ru-RU" sz="2000" dirty="0">
                <a:solidFill>
                  <a:srgbClr val="000000"/>
                </a:solidFill>
                <a:latin typeface="FreeSans"/>
                <a:cs typeface="DejaVu Sans" pitchFamily="34" charset="0"/>
              </a:rPr>
              <a:t> and </a:t>
            </a:r>
            <a:r>
              <a:rPr lang="en-GB" altLang="ru-RU" sz="2000" dirty="0">
                <a:solidFill>
                  <a:srgbClr val="000000"/>
                </a:solidFill>
                <a:latin typeface="DejaVu Serif"/>
                <a:cs typeface="DejaVu Sans" pitchFamily="34" charset="0"/>
              </a:rPr>
              <a:t>D</a:t>
            </a:r>
            <a:r>
              <a:rPr lang="en-GB" altLang="ru-RU" sz="2000" dirty="0">
                <a:solidFill>
                  <a:srgbClr val="000000"/>
                </a:solidFill>
                <a:latin typeface="FreeSans"/>
                <a:cs typeface="DejaVu Sans" pitchFamily="34" charset="0"/>
              </a:rPr>
              <a:t> sectors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44AA75C-8EBF-BF79-7531-A1D49CF99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5" y="5361269"/>
            <a:ext cx="916622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8000"/>
              </a:lnSpc>
              <a:buSzPct val="45000"/>
              <a:buFont typeface="StarSymbol"/>
              <a:buChar char="✔"/>
            </a:pPr>
            <a:r>
              <a:rPr lang="en-GB" altLang="ru-RU" sz="2000" dirty="0">
                <a:solidFill>
                  <a:srgbClr val="000000"/>
                </a:solidFill>
                <a:latin typeface="FreeSans"/>
                <a:cs typeface="DejaVu Sans" pitchFamily="34" charset="0"/>
              </a:rPr>
              <a:t> Good vertexing		- Measure </a:t>
            </a:r>
            <a:r>
              <a:rPr lang="en-GB" altLang="ru-RU" sz="2000" dirty="0">
                <a:solidFill>
                  <a:srgbClr val="000000"/>
                </a:solidFill>
                <a:latin typeface="DejaVu Serif"/>
                <a:cs typeface="DejaVu Sans" pitchFamily="34" charset="0"/>
              </a:rPr>
              <a:t>B</a:t>
            </a:r>
            <a:r>
              <a:rPr lang="en-GB" altLang="ru-RU" sz="2000" baseline="-33000" dirty="0">
                <a:solidFill>
                  <a:srgbClr val="000000"/>
                </a:solidFill>
                <a:latin typeface="DejaVu Serif"/>
                <a:cs typeface="DejaVu Sans" pitchFamily="34" charset="0"/>
              </a:rPr>
              <a:t>d</a:t>
            </a:r>
            <a:r>
              <a:rPr lang="en-GB" altLang="ru-RU" sz="2000" dirty="0">
                <a:solidFill>
                  <a:srgbClr val="000000"/>
                </a:solidFill>
                <a:latin typeface="FreeSans"/>
                <a:cs typeface="DejaVu Sans" pitchFamily="34" charset="0"/>
              </a:rPr>
              <a:t> /</a:t>
            </a:r>
            <a:r>
              <a:rPr lang="en-GB" altLang="ru-RU" sz="2000" dirty="0">
                <a:solidFill>
                  <a:srgbClr val="000000"/>
                </a:solidFill>
                <a:latin typeface="DejaVu Serif"/>
                <a:cs typeface="DejaVu Sans" pitchFamily="34" charset="0"/>
              </a:rPr>
              <a:t>B</a:t>
            </a:r>
            <a:r>
              <a:rPr lang="en-GB" altLang="ru-RU" sz="2000" baseline="-33000" dirty="0">
                <a:solidFill>
                  <a:srgbClr val="000000"/>
                </a:solidFill>
                <a:latin typeface="DejaVu Serif"/>
                <a:cs typeface="DejaVu Sans" pitchFamily="34" charset="0"/>
              </a:rPr>
              <a:t>s</a:t>
            </a:r>
            <a:r>
              <a:rPr lang="en-GB" altLang="ru-RU" sz="2000" dirty="0">
                <a:solidFill>
                  <a:srgbClr val="000000"/>
                </a:solidFill>
                <a:latin typeface="FreeSans"/>
                <a:cs typeface="DejaVu Sans" pitchFamily="34" charset="0"/>
              </a:rPr>
              <a:t> oscillations, reject prompt background</a:t>
            </a:r>
          </a:p>
          <a:p>
            <a:pPr eaLnBrk="1" hangingPunct="1">
              <a:lnSpc>
                <a:spcPct val="108000"/>
              </a:lnSpc>
              <a:buSzPct val="45000"/>
              <a:buFont typeface="StarSymbol"/>
              <a:buChar char="✔"/>
            </a:pPr>
            <a:r>
              <a:rPr lang="en-GB" altLang="ru-RU" sz="2000" dirty="0">
                <a:solidFill>
                  <a:srgbClr val="000000"/>
                </a:solidFill>
                <a:latin typeface="FreeSans"/>
                <a:cs typeface="DejaVu Sans" pitchFamily="34" charset="0"/>
              </a:rPr>
              <a:t> Particle identification	- Flavour tagging, </a:t>
            </a:r>
            <a:r>
              <a:rPr lang="en-GB" altLang="ru-RU" sz="2000" dirty="0" err="1">
                <a:solidFill>
                  <a:srgbClr val="000000"/>
                </a:solidFill>
                <a:latin typeface="FreeSans"/>
                <a:cs typeface="DejaVu Sans" pitchFamily="34" charset="0"/>
              </a:rPr>
              <a:t>misID</a:t>
            </a:r>
            <a:r>
              <a:rPr lang="en-GB" altLang="ru-RU" sz="2000" dirty="0">
                <a:solidFill>
                  <a:srgbClr val="000000"/>
                </a:solidFill>
                <a:latin typeface="FreeSans"/>
                <a:cs typeface="DejaVu Sans" pitchFamily="34" charset="0"/>
              </a:rPr>
              <a:t> background</a:t>
            </a:r>
          </a:p>
          <a:p>
            <a:pPr eaLnBrk="1" hangingPunct="1">
              <a:lnSpc>
                <a:spcPct val="108000"/>
              </a:lnSpc>
              <a:buSzPct val="45000"/>
              <a:buFont typeface="StarSymbol"/>
              <a:buChar char="✔"/>
            </a:pPr>
            <a:r>
              <a:rPr lang="en-GB" altLang="ru-RU" sz="2000" dirty="0">
                <a:solidFill>
                  <a:srgbClr val="000000"/>
                </a:solidFill>
                <a:latin typeface="FreeSans"/>
                <a:cs typeface="DejaVu Sans" pitchFamily="34" charset="0"/>
              </a:rPr>
              <a:t> Calorimetry			- Reconstruction of neutral particles (</a:t>
            </a:r>
            <a:r>
              <a:rPr lang="en-GB" altLang="ru-RU" sz="2000" dirty="0">
                <a:solidFill>
                  <a:srgbClr val="000000"/>
                </a:solidFill>
                <a:latin typeface="DejaVu Serif"/>
                <a:ea typeface="FreeSans"/>
                <a:cs typeface="FreeSans"/>
              </a:rPr>
              <a:t>γ, π</a:t>
            </a:r>
            <a:r>
              <a:rPr lang="en-GB" altLang="ru-RU" sz="2000" baseline="33000" dirty="0">
                <a:solidFill>
                  <a:srgbClr val="000000"/>
                </a:solidFill>
                <a:latin typeface="DejaVu Serif"/>
                <a:ea typeface="FreeSans"/>
                <a:cs typeface="FreeSans"/>
              </a:rPr>
              <a:t>0</a:t>
            </a:r>
            <a:r>
              <a:rPr lang="en-GB" altLang="ru-RU" sz="2000" dirty="0">
                <a:solidFill>
                  <a:srgbClr val="000000"/>
                </a:solidFill>
                <a:latin typeface="FreeSans"/>
                <a:cs typeface="DejaVu Sans" pitchFamily="34" charset="0"/>
              </a:rPr>
              <a:t>)</a:t>
            </a:r>
          </a:p>
          <a:p>
            <a:pPr eaLnBrk="1" hangingPunct="1">
              <a:lnSpc>
                <a:spcPct val="108000"/>
              </a:lnSpc>
              <a:buSzPct val="45000"/>
              <a:buFont typeface="StarSymbol"/>
              <a:buChar char="✔"/>
            </a:pPr>
            <a:r>
              <a:rPr lang="en-GB" altLang="ru-RU" sz="2000" dirty="0">
                <a:solidFill>
                  <a:srgbClr val="000000"/>
                </a:solidFill>
                <a:latin typeface="FreeSans"/>
                <a:cs typeface="DejaVu Sans" pitchFamily="34" charset="0"/>
              </a:rPr>
              <a:t> Efficient trigger, including hadronic modes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A0A6176-895D-A9C1-6328-FAD02B311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998" y="44157"/>
            <a:ext cx="5733132" cy="692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dirty="0">
                <a:solidFill>
                  <a:srgbClr val="008080"/>
                </a:solidFill>
              </a:rPr>
              <a:t>LHCb</a:t>
            </a:r>
            <a:endParaRPr lang="ru-RU" altLang="ru-RU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8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73125E9C-32D7-6827-43F9-CFF813E735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4564" y="1265238"/>
          <a:ext cx="68103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8960" imgH="279360" progId="Equation.3">
                  <p:embed/>
                </p:oleObj>
              </mc:Choice>
              <mc:Fallback>
                <p:oleObj name="Equation" r:id="rId2" imgW="3288960" imgH="279360" progId="Equation.3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73125E9C-32D7-6827-43F9-CFF813E735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4" y="1265238"/>
                        <a:ext cx="6810375" cy="5762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9">
            <a:extLst>
              <a:ext uri="{FF2B5EF4-FFF2-40B4-BE49-F238E27FC236}">
                <a16:creationId xmlns:a16="http://schemas.microsoft.com/office/drawing/2014/main" id="{CB861882-9782-6299-905E-71F51E0F5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952500"/>
            <a:ext cx="4467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2 correlated Dalitz plots, 4 dimensions:</a:t>
            </a:r>
          </a:p>
        </p:txBody>
      </p:sp>
      <p:sp>
        <p:nvSpPr>
          <p:cNvPr id="9224" name="Text Box 11">
            <a:extLst>
              <a:ext uri="{FF2B5EF4-FFF2-40B4-BE49-F238E27FC236}">
                <a16:creationId xmlns:a16="http://schemas.microsoft.com/office/drawing/2014/main" id="{780DCF8D-2353-ED0A-88DD-BC708849D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3440114"/>
            <a:ext cx="459613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ru-RU" b="1"/>
              <a:t>Can use maximum likelihood technique:</a:t>
            </a:r>
          </a:p>
        </p:txBody>
      </p:sp>
      <p:graphicFrame>
        <p:nvGraphicFramePr>
          <p:cNvPr id="9219" name="Object 3">
            <a:extLst>
              <a:ext uri="{FF2B5EF4-FFF2-40B4-BE49-F238E27FC236}">
                <a16:creationId xmlns:a16="http://schemas.microsoft.com/office/drawing/2014/main" id="{8CEA6B35-DEAF-CFC6-4829-D49A591344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5464" y="3894138"/>
          <a:ext cx="56102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78080" imgH="368280" progId="Equation.3">
                  <p:embed/>
                </p:oleObj>
              </mc:Choice>
              <mc:Fallback>
                <p:oleObj name="Equation" r:id="rId4" imgW="4978080" imgH="368280" progId="Equation.3">
                  <p:embed/>
                  <p:pic>
                    <p:nvPicPr>
                      <p:cNvPr id="9219" name="Object 3">
                        <a:extLst>
                          <a:ext uri="{FF2B5EF4-FFF2-40B4-BE49-F238E27FC236}">
                            <a16:creationId xmlns:a16="http://schemas.microsoft.com/office/drawing/2014/main" id="{8CEA6B35-DEAF-CFC6-4829-D49A591344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4" y="3894138"/>
                        <a:ext cx="5610225" cy="4175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4">
            <a:extLst>
              <a:ext uri="{FF2B5EF4-FFF2-40B4-BE49-F238E27FC236}">
                <a16:creationId xmlns:a16="http://schemas.microsoft.com/office/drawing/2014/main" id="{7A7F4E9F-8208-0A8C-D65B-338F66A38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4330700"/>
            <a:ext cx="76708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with </a:t>
            </a:r>
            <a:r>
              <a:rPr lang="en-US" altLang="ru-RU" sz="2000" b="1" i="1">
                <a:latin typeface="Times New Roman" panose="02020603050405020304" pitchFamily="18" charset="0"/>
              </a:rPr>
              <a:t>c</a:t>
            </a:r>
            <a:r>
              <a:rPr lang="en-US" altLang="ru-RU" sz="2000" b="1" i="1" baseline="-25000">
                <a:latin typeface="Times New Roman" panose="02020603050405020304" pitchFamily="18" charset="0"/>
              </a:rPr>
              <a:t>i</a:t>
            </a:r>
            <a:r>
              <a:rPr lang="en-US" altLang="ru-RU" sz="2000" b="1"/>
              <a:t> </a:t>
            </a:r>
            <a:r>
              <a:rPr lang="en-US" altLang="ru-RU" b="1"/>
              <a:t>and </a:t>
            </a:r>
            <a:r>
              <a:rPr lang="en-US" altLang="ru-RU" sz="2000" b="1" i="1">
                <a:latin typeface="Times New Roman" panose="02020603050405020304" pitchFamily="18" charset="0"/>
              </a:rPr>
              <a:t>s</a:t>
            </a:r>
            <a:r>
              <a:rPr lang="en-US" altLang="ru-RU" sz="2000" b="1" i="1" baseline="-25000">
                <a:latin typeface="Times New Roman" panose="02020603050405020304" pitchFamily="18" charset="0"/>
              </a:rPr>
              <a:t>i</a:t>
            </a:r>
            <a:r>
              <a:rPr lang="en-US" altLang="ru-RU" b="1"/>
              <a:t> as free parameters. </a:t>
            </a:r>
          </a:p>
          <a:p>
            <a:pPr eaLnBrk="1" hangingPunct="1"/>
            <a:endParaRPr lang="en-US" altLang="ru-RU" b="1"/>
          </a:p>
          <a:p>
            <a:pPr eaLnBrk="1" hangingPunct="1">
              <a:lnSpc>
                <a:spcPct val="120000"/>
              </a:lnSpc>
            </a:pPr>
            <a:r>
              <a:rPr lang="en-US" altLang="ru-RU" b="1"/>
              <a:t>For the same binning as in </a:t>
            </a:r>
            <a:r>
              <a:rPr lang="en-US" altLang="ru-RU" b="1" i="1">
                <a:latin typeface="Times New Roman" panose="02020603050405020304" pitchFamily="18" charset="0"/>
              </a:rPr>
              <a:t>D</a:t>
            </a:r>
            <a:r>
              <a:rPr lang="en-US" altLang="ru-RU" b="1" i="1" baseline="-25000">
                <a:latin typeface="Times New Roman" panose="02020603050405020304" pitchFamily="18" charset="0"/>
              </a:rPr>
              <a:t>CP</a:t>
            </a:r>
            <a:r>
              <a:rPr lang="en-US" altLang="ru-RU" b="1"/>
              <a:t>, number of bins is </a:t>
            </a:r>
            <a:r>
              <a:rPr lang="en-US" altLang="ru-RU" sz="2400" b="1">
                <a:latin typeface="Monotype Corsiva" panose="03010101010201010101" pitchFamily="66" charset="0"/>
              </a:rPr>
              <a:t>N</a:t>
            </a:r>
            <a:r>
              <a:rPr lang="en-US" altLang="ru-RU" b="1" baseline="30000"/>
              <a:t>2</a:t>
            </a:r>
            <a:r>
              <a:rPr lang="en-US" altLang="ru-RU" b="1"/>
              <a:t> (instead of </a:t>
            </a:r>
            <a:r>
              <a:rPr lang="en-US" altLang="ru-RU" sz="2400" b="1">
                <a:latin typeface="Monotype Corsiva" panose="03010101010201010101" pitchFamily="66" charset="0"/>
              </a:rPr>
              <a:t>N</a:t>
            </a:r>
            <a:r>
              <a:rPr lang="en-US" altLang="ru-RU" b="1"/>
              <a:t>),</a:t>
            </a:r>
            <a:r>
              <a:rPr lang="en-US" altLang="ru-RU"/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ru-RU" b="1"/>
              <a:t>but the number of unknowns is the same.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ru-RU" b="1"/>
              <a:t>With Poisson PDF, it’s OK to have </a:t>
            </a:r>
            <a:r>
              <a:rPr lang="en-US" altLang="ru-RU" b="1" i="1">
                <a:latin typeface="Times New Roman" panose="02020603050405020304" pitchFamily="18" charset="0"/>
              </a:rPr>
              <a:t>N</a:t>
            </a:r>
            <a:r>
              <a:rPr lang="en-US" altLang="ru-RU" b="1" i="1" baseline="-25000">
                <a:latin typeface="Times New Roman" panose="02020603050405020304" pitchFamily="18" charset="0"/>
              </a:rPr>
              <a:t>ij</a:t>
            </a:r>
            <a:r>
              <a:rPr lang="en-US" altLang="ru-RU" b="1"/>
              <a:t>&lt;1.</a:t>
            </a:r>
            <a:r>
              <a:rPr lang="en-US" altLang="ru-RU"/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ru-RU" b="1"/>
              <a:t>Can obtain both </a:t>
            </a:r>
            <a:r>
              <a:rPr lang="en-US" altLang="ru-RU" sz="2000" b="1" i="1">
                <a:latin typeface="Times" panose="02020603050405020304" pitchFamily="18" charset="0"/>
              </a:rPr>
              <a:t>c</a:t>
            </a:r>
            <a:r>
              <a:rPr lang="en-US" altLang="ru-RU" sz="2000" b="1" i="1" baseline="-25000">
                <a:latin typeface="Times" panose="02020603050405020304" pitchFamily="18" charset="0"/>
              </a:rPr>
              <a:t>i</a:t>
            </a:r>
            <a:r>
              <a:rPr lang="en-US" altLang="ru-RU" sz="2000" b="1" i="1"/>
              <a:t> </a:t>
            </a:r>
            <a:r>
              <a:rPr lang="en-US" altLang="ru-RU" b="1"/>
              <a:t>and </a:t>
            </a:r>
            <a:r>
              <a:rPr lang="en-US" altLang="ru-RU" sz="2000" b="1" i="1">
                <a:latin typeface="Times" panose="02020603050405020304" pitchFamily="18" charset="0"/>
              </a:rPr>
              <a:t>s</a:t>
            </a:r>
            <a:r>
              <a:rPr lang="en-US" altLang="ru-RU" sz="2000" b="1" i="1" baseline="-25000">
                <a:latin typeface="Times" panose="02020603050405020304" pitchFamily="18" charset="0"/>
              </a:rPr>
              <a:t>i</a:t>
            </a:r>
            <a:r>
              <a:rPr lang="en-US" altLang="ru-RU" b="1"/>
              <a:t>.</a:t>
            </a:r>
          </a:p>
        </p:txBody>
      </p:sp>
      <p:graphicFrame>
        <p:nvGraphicFramePr>
          <p:cNvPr id="9220" name="Object 8">
            <a:extLst>
              <a:ext uri="{FF2B5EF4-FFF2-40B4-BE49-F238E27FC236}">
                <a16:creationId xmlns:a16="http://schemas.microsoft.com/office/drawing/2014/main" id="{1950B69C-E930-53A2-04E4-C4BF1736C7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2501" y="2063751"/>
          <a:ext cx="3509963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09680" imgH="825480" progId="Equation.3">
                  <p:embed/>
                </p:oleObj>
              </mc:Choice>
              <mc:Fallback>
                <p:oleObj name="Equation" r:id="rId6" imgW="2209680" imgH="825480" progId="Equation.3">
                  <p:embed/>
                  <p:pic>
                    <p:nvPicPr>
                      <p:cNvPr id="9220" name="Object 8">
                        <a:extLst>
                          <a:ext uri="{FF2B5EF4-FFF2-40B4-BE49-F238E27FC236}">
                            <a16:creationId xmlns:a16="http://schemas.microsoft.com/office/drawing/2014/main" id="{1950B69C-E930-53A2-04E4-C4BF1736C7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1" y="2063751"/>
                        <a:ext cx="3509963" cy="1317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9">
            <a:extLst>
              <a:ext uri="{FF2B5EF4-FFF2-40B4-BE49-F238E27FC236}">
                <a16:creationId xmlns:a16="http://schemas.microsoft.com/office/drawing/2014/main" id="{10730D69-FFE9-F5CE-2388-D84CFBDE55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6639" y="2081214"/>
          <a:ext cx="34702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84120" imgH="825480" progId="Equation.3">
                  <p:embed/>
                </p:oleObj>
              </mc:Choice>
              <mc:Fallback>
                <p:oleObj name="Equation" r:id="rId8" imgW="2184120" imgH="825480" progId="Equation.3">
                  <p:embed/>
                  <p:pic>
                    <p:nvPicPr>
                      <p:cNvPr id="9221" name="Object 9">
                        <a:extLst>
                          <a:ext uri="{FF2B5EF4-FFF2-40B4-BE49-F238E27FC236}">
                            <a16:creationId xmlns:a16="http://schemas.microsoft.com/office/drawing/2014/main" id="{10730D69-FFE9-F5CE-2388-D84CFBDE55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9" y="2081214"/>
                        <a:ext cx="3470275" cy="1317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39CD8E9-46BC-96EC-7250-C423F45DE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7" y="236610"/>
            <a:ext cx="7227902" cy="692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dirty="0">
                <a:solidFill>
                  <a:srgbClr val="008080"/>
                </a:solidFill>
              </a:rPr>
              <a:t>Model-independent Analysis</a:t>
            </a:r>
            <a:endParaRPr lang="ru-RU" altLang="ru-RU" dirty="0">
              <a:solidFill>
                <a:srgbClr val="008080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31E446E-014F-3D43-820B-FD15802DECA8}"/>
              </a:ext>
            </a:extLst>
          </p:cNvPr>
          <p:cNvCxnSpPr/>
          <p:nvPr/>
        </p:nvCxnSpPr>
        <p:spPr>
          <a:xfrm>
            <a:off x="1841500" y="4688541"/>
            <a:ext cx="36986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F5E041B-FD48-4C2F-DA49-0E61042AD5E5}"/>
              </a:ext>
            </a:extLst>
          </p:cNvPr>
          <p:cNvGrpSpPr/>
          <p:nvPr/>
        </p:nvGrpSpPr>
        <p:grpSpPr>
          <a:xfrm>
            <a:off x="1828801" y="935132"/>
            <a:ext cx="8248649" cy="5841999"/>
            <a:chOff x="1828801" y="657226"/>
            <a:chExt cx="8248649" cy="5841999"/>
          </a:xfrm>
        </p:grpSpPr>
        <p:sp>
          <p:nvSpPr>
            <p:cNvPr id="10244" name="Text Box 5">
              <a:extLst>
                <a:ext uri="{FF2B5EF4-FFF2-40B4-BE49-F238E27FC236}">
                  <a16:creationId xmlns:a16="http://schemas.microsoft.com/office/drawing/2014/main" id="{4295A3C5-6221-704B-3381-58DA66A51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676" y="5821363"/>
              <a:ext cx="4424363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00000"/>
                  </a:solidFill>
                  <a:cs typeface="DejaVu Sans" pitchFamily="34" charset="0"/>
                </a:rPr>
                <a:t>CLEO-c</a:t>
              </a:r>
              <a:r>
                <a:rPr lang="en-GB" altLang="ru-RU" sz="1600">
                  <a:solidFill>
                    <a:srgbClr val="000000"/>
                  </a:solidFill>
                  <a:cs typeface="DejaVu Sans" pitchFamily="34" charset="0"/>
                </a:rPr>
                <a:t> measurement:</a:t>
              </a:r>
              <a:r>
                <a:rPr lang="ru-RU" altLang="ru-RU" sz="1600">
                  <a:solidFill>
                    <a:srgbClr val="000000"/>
                  </a:solidFill>
                  <a:cs typeface="DejaVu Sans" pitchFamily="34" charset="0"/>
                </a:rPr>
                <a:t> </a:t>
              </a:r>
              <a:r>
                <a:rPr lang="ru-RU" altLang="ru-RU" sz="1600">
                  <a:solidFill>
                    <a:srgbClr val="000080"/>
                  </a:solidFill>
                  <a:cs typeface="DejaVu Sans" pitchFamily="34" charset="0"/>
                </a:rPr>
                <a:t>PRD </a:t>
              </a:r>
              <a:r>
                <a:rPr lang="ru-RU" altLang="ru-RU" sz="1600" b="1">
                  <a:solidFill>
                    <a:srgbClr val="000080"/>
                  </a:solidFill>
                  <a:cs typeface="DejaVu Sans" pitchFamily="34" charset="0"/>
                </a:rPr>
                <a:t>8</a:t>
              </a:r>
              <a:r>
                <a:rPr lang="en-US" altLang="ru-RU" sz="1600" b="1">
                  <a:solidFill>
                    <a:srgbClr val="000080"/>
                  </a:solidFill>
                  <a:cs typeface="DejaVu Sans" pitchFamily="34" charset="0"/>
                </a:rPr>
                <a:t>2</a:t>
              </a:r>
              <a:r>
                <a:rPr lang="ru-RU" altLang="ru-RU" sz="1600">
                  <a:solidFill>
                    <a:srgbClr val="000080"/>
                  </a:solidFill>
                  <a:cs typeface="DejaVu Sans" pitchFamily="34" charset="0"/>
                </a:rPr>
                <a:t> </a:t>
              </a:r>
              <a:r>
                <a:rPr lang="en-US" altLang="ru-RU" sz="1600">
                  <a:solidFill>
                    <a:srgbClr val="000080"/>
                  </a:solidFill>
                  <a:cs typeface="DejaVu Sans" pitchFamily="34" charset="0"/>
                </a:rPr>
                <a:t>112</a:t>
              </a:r>
              <a:r>
                <a:rPr lang="ru-RU" altLang="ru-RU" sz="1600">
                  <a:solidFill>
                    <a:srgbClr val="000080"/>
                  </a:solidFill>
                  <a:cs typeface="DejaVu Sans" pitchFamily="34" charset="0"/>
                </a:rPr>
                <a:t>00</a:t>
              </a:r>
              <a:r>
                <a:rPr lang="en-US" altLang="ru-RU" sz="1600">
                  <a:solidFill>
                    <a:srgbClr val="000080"/>
                  </a:solidFill>
                  <a:cs typeface="DejaVu Sans" pitchFamily="34" charset="0"/>
                </a:rPr>
                <a:t>6</a:t>
              </a:r>
              <a:r>
                <a:rPr lang="ru-RU" altLang="ru-RU" sz="1600">
                  <a:solidFill>
                    <a:srgbClr val="000080"/>
                  </a:solidFill>
                  <a:cs typeface="DejaVu Sans" pitchFamily="34" charset="0"/>
                </a:rPr>
                <a:t>(20</a:t>
              </a:r>
              <a:r>
                <a:rPr lang="en-US" altLang="ru-RU" sz="1600">
                  <a:solidFill>
                    <a:srgbClr val="000080"/>
                  </a:solidFill>
                  <a:cs typeface="DejaVu Sans" pitchFamily="34" charset="0"/>
                </a:rPr>
                <a:t>10</a:t>
              </a:r>
              <a:r>
                <a:rPr lang="ru-RU" altLang="ru-RU" sz="1600">
                  <a:solidFill>
                    <a:srgbClr val="000080"/>
                  </a:solidFill>
                  <a:cs typeface="DejaVu Sans" pitchFamily="34" charset="0"/>
                </a:rPr>
                <a:t>)</a:t>
              </a:r>
              <a:r>
                <a:rPr lang="en-GB" altLang="ru-RU" sz="1600">
                  <a:solidFill>
                    <a:srgbClr val="000080"/>
                  </a:solidFill>
                  <a:cs typeface="DejaVu Sans" pitchFamily="34" charset="0"/>
                </a:rPr>
                <a:t>. </a:t>
              </a:r>
            </a:p>
            <a:p>
              <a:pPr eaLnBrk="1" hangingPunct="1"/>
              <a:r>
                <a:rPr lang="en-GB" altLang="ru-RU" sz="1600">
                  <a:solidFill>
                    <a:srgbClr val="002060"/>
                  </a:solidFill>
                  <a:cs typeface="DejaVu Sans" pitchFamily="34" charset="0"/>
                </a:rPr>
                <a:t>Expect 2-3° contribution in </a:t>
              </a:r>
              <a:r>
                <a:rPr lang="en-GB" altLang="ru-RU" sz="1600">
                  <a:solidFill>
                    <a:srgbClr val="002060"/>
                  </a:solidFill>
                  <a:latin typeface="Symbol" panose="05050102010706020507" pitchFamily="18" charset="2"/>
                  <a:cs typeface="DejaVu Sans" pitchFamily="34" charset="0"/>
                </a:rPr>
                <a:t>g</a:t>
              </a:r>
              <a:r>
                <a:rPr lang="en-GB" altLang="ru-RU" sz="1600">
                  <a:solidFill>
                    <a:srgbClr val="002060"/>
                  </a:solidFill>
                  <a:cs typeface="DejaVu Sans" pitchFamily="34" charset="0"/>
                </a:rPr>
                <a:t> accuracy</a:t>
              </a:r>
              <a:endParaRPr lang="ru-RU" altLang="ru-RU" sz="1600">
                <a:solidFill>
                  <a:srgbClr val="002060"/>
                </a:solidFill>
                <a:cs typeface="DejaVu Sans" pitchFamily="34" charset="0"/>
              </a:endParaRPr>
            </a:p>
          </p:txBody>
        </p:sp>
        <p:sp>
          <p:nvSpPr>
            <p:cNvPr id="10245" name="Text Box 6">
              <a:extLst>
                <a:ext uri="{FF2B5EF4-FFF2-40B4-BE49-F238E27FC236}">
                  <a16:creationId xmlns:a16="http://schemas.microsoft.com/office/drawing/2014/main" id="{F6157A45-C47B-F327-386E-C160D1A75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657226"/>
              <a:ext cx="8172450" cy="166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288"/>
                </a:spcBef>
                <a:spcAft>
                  <a:spcPts val="288"/>
                </a:spcAft>
              </a:pPr>
              <a:r>
                <a:rPr lang="en-GB" altLang="ru-RU" b="1">
                  <a:solidFill>
                    <a:srgbClr val="0033CC"/>
                  </a:solidFill>
                  <a:cs typeface="DejaVu Sans" pitchFamily="34" charset="0"/>
                </a:rPr>
                <a:t>Introduce the binning of the phase space (i=-N, N). Number of events:</a:t>
              </a:r>
              <a:endParaRPr lang="ru-RU" altLang="ru-RU" b="1">
                <a:solidFill>
                  <a:srgbClr val="0033CC"/>
                </a:solidFill>
                <a:cs typeface="DejaVu Sans" pitchFamily="34" charset="0"/>
              </a:endParaRPr>
            </a:p>
            <a:p>
              <a:pPr eaLnBrk="1" hangingPunct="1">
                <a:spcBef>
                  <a:spcPts val="288"/>
                </a:spcBef>
                <a:spcAft>
                  <a:spcPts val="288"/>
                </a:spcAft>
              </a:pPr>
              <a:endParaRPr lang="ru-RU" altLang="ru-RU" sz="1400">
                <a:solidFill>
                  <a:srgbClr val="000000"/>
                </a:solidFill>
                <a:cs typeface="DejaVu Sans" pitchFamily="34" charset="0"/>
              </a:endParaRPr>
            </a:p>
            <a:p>
              <a:pPr eaLnBrk="1" hangingPunct="1">
                <a:spcBef>
                  <a:spcPts val="288"/>
                </a:spcBef>
                <a:spcAft>
                  <a:spcPts val="288"/>
                </a:spcAft>
              </a:pPr>
              <a:endParaRPr lang="ru-RU" altLang="ru-RU" sz="1400">
                <a:solidFill>
                  <a:srgbClr val="000000"/>
                </a:solidFill>
                <a:cs typeface="DejaVu Sans" pitchFamily="34" charset="0"/>
              </a:endParaRPr>
            </a:p>
            <a:p>
              <a:pPr eaLnBrk="1" hangingPunct="1">
                <a:spcBef>
                  <a:spcPts val="288"/>
                </a:spcBef>
                <a:spcAft>
                  <a:spcPts val="288"/>
                </a:spcAft>
              </a:pPr>
              <a:r>
                <a:rPr lang="en-GB" altLang="ru-RU" b="1">
                  <a:solidFill>
                    <a:srgbClr val="0033CC"/>
                  </a:solidFill>
                  <a:cs typeface="DejaVu Sans" pitchFamily="34" charset="0"/>
                </a:rPr>
                <a:t>contains only the terms that can be obtained experimentally, does not depend on the amplitude structure inside the bin. </a:t>
              </a:r>
              <a:endParaRPr lang="ru-RU" altLang="ru-RU" b="1">
                <a:solidFill>
                  <a:srgbClr val="0033CC"/>
                </a:solidFill>
                <a:cs typeface="DejaVu Sans" pitchFamily="34" charset="0"/>
              </a:endParaRPr>
            </a:p>
            <a:p>
              <a:pPr eaLnBrk="1" hangingPunct="1">
                <a:spcBef>
                  <a:spcPts val="288"/>
                </a:spcBef>
                <a:spcAft>
                  <a:spcPts val="288"/>
                </a:spcAft>
              </a:pPr>
              <a:r>
                <a:rPr lang="ru-RU" altLang="ru-RU" sz="1400">
                  <a:solidFill>
                    <a:srgbClr val="000000"/>
                  </a:solidFill>
                  <a:cs typeface="DejaVu Sans" pitchFamily="34" charset="0"/>
                </a:rPr>
                <a:t>  </a:t>
              </a:r>
              <a:endParaRPr lang="ru-RU" altLang="ru-RU" sz="1400">
                <a:solidFill>
                  <a:srgbClr val="000080"/>
                </a:solidFill>
                <a:cs typeface="DejaVu Sans" pitchFamily="34" charset="0"/>
              </a:endParaRPr>
            </a:p>
          </p:txBody>
        </p:sp>
        <p:graphicFrame>
          <p:nvGraphicFramePr>
            <p:cNvPr id="10242" name="Object 2">
              <a:extLst>
                <a:ext uri="{FF2B5EF4-FFF2-40B4-BE49-F238E27FC236}">
                  <a16:creationId xmlns:a16="http://schemas.microsoft.com/office/drawing/2014/main" id="{91659379-FB42-9EED-7032-486EA415C2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52651" y="1098550"/>
            <a:ext cx="4037013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628720" imgH="266400" progId="Equation.3">
                    <p:embed/>
                  </p:oleObj>
                </mc:Choice>
                <mc:Fallback>
                  <p:oleObj name="Equation" r:id="rId3" imgW="2628720" imgH="266400" progId="Equation.3">
                    <p:embed/>
                    <p:pic>
                      <p:nvPicPr>
                        <p:cNvPr id="10242" name="Object 2">
                          <a:extLst>
                            <a:ext uri="{FF2B5EF4-FFF2-40B4-BE49-F238E27FC236}">
                              <a16:creationId xmlns:a16="http://schemas.microsoft.com/office/drawing/2014/main" id="{91659379-FB42-9EED-7032-486EA415C2F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2651" y="1098550"/>
                          <a:ext cx="4037013" cy="4508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246" name="Picture 3">
              <a:extLst>
                <a:ext uri="{FF2B5EF4-FFF2-40B4-BE49-F238E27FC236}">
                  <a16:creationId xmlns:a16="http://schemas.microsoft.com/office/drawing/2014/main" id="{030B1DB2-8325-E45A-7AF8-9E9D931B8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1" y="2224089"/>
              <a:ext cx="3865563" cy="358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4">
              <a:extLst>
                <a:ext uri="{FF2B5EF4-FFF2-40B4-BE49-F238E27FC236}">
                  <a16:creationId xmlns:a16="http://schemas.microsoft.com/office/drawing/2014/main" id="{175CA02F-4A06-170B-FBC1-791E69BFF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401" y="2413001"/>
              <a:ext cx="3541713" cy="368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579CB4ED-CACE-2F91-F704-77B17D8DF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062" y="48352"/>
            <a:ext cx="7227902" cy="692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dirty="0">
                <a:solidFill>
                  <a:srgbClr val="008080"/>
                </a:solidFill>
              </a:rPr>
              <a:t>Model-independent Analysis</a:t>
            </a:r>
            <a:endParaRPr lang="ru-RU" altLang="ru-RU" dirty="0">
              <a:solidFill>
                <a:srgbClr val="00808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5E6FF-0C12-3DF9-AC73-2FB34F468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152" y="1655998"/>
            <a:ext cx="6070692" cy="46050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B2EC59-1B48-7767-1336-425B98D78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2" y="106125"/>
            <a:ext cx="4360730" cy="33228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BA3918-A84C-8AA1-8BD3-7BD38FB0A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3466871"/>
            <a:ext cx="4448175" cy="33895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12C9AF38-B783-16DB-0943-426C5BB91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3550" y="396582"/>
                <a:ext cx="6232305" cy="6921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>
                <a:lvl1pPr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ru-RU" dirty="0" err="1">
                    <a:solidFill>
                      <a:srgbClr val="008080"/>
                    </a:solidFill>
                  </a:rPr>
                  <a:t>LHCb</a:t>
                </a:r>
                <a:r>
                  <a:rPr lang="en-US" altLang="ru-RU" dirty="0">
                    <a:solidFill>
                      <a:srgbClr val="008080"/>
                    </a:solidFill>
                  </a:rPr>
                  <a:t> Angle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ru-RU" dirty="0">
                    <a:solidFill>
                      <a:srgbClr val="008080"/>
                    </a:solidFill>
                  </a:rPr>
                  <a:t> Measurement</a:t>
                </a:r>
                <a:endParaRPr lang="ru-RU" altLang="ru-RU" dirty="0">
                  <a:solidFill>
                    <a:srgbClr val="008080"/>
                  </a:solidFill>
                </a:endParaRPr>
              </a:p>
            </p:txBody>
          </p:sp>
        </mc:Choice>
        <mc:Fallback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12C9AF38-B783-16DB-0943-426C5BB91C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3550" y="396582"/>
                <a:ext cx="6232305" cy="692150"/>
              </a:xfrm>
              <a:prstGeom prst="rect">
                <a:avLst/>
              </a:prstGeom>
              <a:blipFill>
                <a:blip r:embed="rId5"/>
                <a:stretch>
                  <a:fillRect t="-10526" b="-280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08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7A0BE-CB53-7DEE-413D-858797EB2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5E7F6D-62DF-E4CF-9675-8F094703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78" y="723570"/>
            <a:ext cx="9294336" cy="5087726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591CC851-BB5F-9982-F193-4052F48A99E0}"/>
              </a:ext>
            </a:extLst>
          </p:cNvPr>
          <p:cNvSpPr/>
          <p:nvPr/>
        </p:nvSpPr>
        <p:spPr>
          <a:xfrm>
            <a:off x="1261262" y="3678622"/>
            <a:ext cx="3541987" cy="229387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6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0232E6-4510-186B-E66D-19F7E3A0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9" y="1058237"/>
            <a:ext cx="4898422" cy="2434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12D0D6-9544-DE4D-6A2D-83C9CE36B3F5}"/>
                  </a:ext>
                </a:extLst>
              </p:cNvPr>
              <p:cNvSpPr txBox="1"/>
              <p:nvPr/>
            </p:nvSpPr>
            <p:spPr>
              <a:xfrm>
                <a:off x="4839122" y="122973"/>
                <a:ext cx="7428222" cy="3612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i="0" u="none" strike="noStrike" baseline="0" dirty="0">
                    <a:latin typeface="CMR10"/>
                  </a:rPr>
                  <a:t>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 limit, the configuration of the </a:t>
                </a:r>
                <a:r>
                  <a:rPr lang="en-US" sz="2000" dirty="0">
                    <a:latin typeface="CMR10"/>
                  </a:rPr>
                  <a:t>“</a:t>
                </a:r>
                <a:r>
                  <a:rPr lang="en-US" sz="2000" b="0" i="0" u="none" strike="noStrike" baseline="0" dirty="0">
                    <a:latin typeface="CMR10"/>
                  </a:rPr>
                  <a:t>brown muck” only depends on the four-velocity of the heavy quark, but not on its mass and spin. So when the weak current changes suddenly (on a time scale</a:t>
                </a:r>
                <a:r>
                  <a:rPr lang="en-US" sz="2000" b="0" i="0" u="none" strike="noStrike" dirty="0">
                    <a:latin typeface="CMR1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u="none" strike="noStrik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Sup>
                      <m:sSubSupPr>
                        <m:ctrlPr>
                          <a:rPr lang="en-US" sz="2000" b="0" i="1" u="none" strike="no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000" b="0" i="1" u="none" strike="no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000" b="0" i="1" u="none" strike="no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𝑄𝐶𝐷</m:t>
                        </m:r>
                      </m:sub>
                      <m:sup>
                        <m:r>
                          <a:rPr lang="en-US" sz="2000" b="0" i="1" u="none" strike="no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) the </a:t>
                </a:r>
                <a:r>
                  <a:rPr lang="en-US" sz="2000" b="0" i="0" u="none" strike="noStrike" baseline="0" dirty="0" err="1">
                    <a:latin typeface="CMR10"/>
                  </a:rPr>
                  <a:t>flavour</a:t>
                </a:r>
                <a:r>
                  <a:rPr lang="en-US" sz="2000" b="0" i="0" u="none" strike="noStrike" baseline="0" dirty="0">
                    <a:latin typeface="CMR1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, the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, and possibly flips the spin,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, the “brown muck” only feels that the four-velocity of the static color source changed,</a:t>
                </a:r>
                <a:r>
                  <a:rPr lang="en-US" sz="2000" b="0" i="0" u="none" strike="noStrike" dirty="0">
                    <a:latin typeface="CMR1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. Therefore, the matrix elements that describe the transition probabilities from the initial to the final state are independent of the Dirac structure of weak current, and can only depend on a scalar quantity,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the rest frame of the decay this variable corresponds to the Lorentz factor of the final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12D0D6-9544-DE4D-6A2D-83C9CE36B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22" y="122973"/>
                <a:ext cx="7428222" cy="3612720"/>
              </a:xfrm>
              <a:prstGeom prst="rect">
                <a:avLst/>
              </a:prstGeom>
              <a:blipFill>
                <a:blip r:embed="rId3"/>
                <a:stretch>
                  <a:fillRect l="-903" t="-675" r="-985" b="-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AB2D75-5472-32E5-437C-23BB89C963FB}"/>
                  </a:ext>
                </a:extLst>
              </p:cNvPr>
              <p:cNvSpPr txBox="1"/>
              <p:nvPr/>
            </p:nvSpPr>
            <p:spPr>
              <a:xfrm>
                <a:off x="678095" y="4032608"/>
                <a:ext cx="10890606" cy="720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0" i="0" u="none" strike="noStrike" baseline="0" dirty="0">
                    <a:latin typeface="CMR10"/>
                  </a:rPr>
                  <a:t>The determination of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𝑐𝑏</m:t>
                        </m:r>
                      </m:sub>
                    </m:sSub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(∗)</m:t>
                        </m:r>
                      </m:sup>
                    </m:sSup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 decays use </a:t>
                </a:r>
                <a:r>
                  <a:rPr lang="en-US" sz="2000" b="0" i="0" u="none" strike="noStrike" baseline="0" dirty="0" err="1">
                    <a:latin typeface="CMR10"/>
                  </a:rPr>
                  <a:t>ts</a:t>
                </a:r>
                <a:r>
                  <a:rPr lang="en-US" sz="2000" b="0" i="0" u="none" strike="noStrike" baseline="0" dirty="0">
                    <a:latin typeface="CMR10"/>
                  </a:rPr>
                  <a:t> to the decay distributions to measure the rates near zero recoil,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. The rates can be schematically written as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AB2D75-5472-32E5-437C-23BB89C96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95" y="4032608"/>
                <a:ext cx="10890606" cy="720710"/>
              </a:xfrm>
              <a:prstGeom prst="rect">
                <a:avLst/>
              </a:prstGeom>
              <a:blipFill>
                <a:blip r:embed="rId4"/>
                <a:stretch>
                  <a:fillRect l="-560" t="-3390" b="-14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86A8A-A512-667B-55A0-D71429684C48}"/>
                  </a:ext>
                </a:extLst>
              </p:cNvPr>
              <p:cNvSpPr txBox="1"/>
              <p:nvPr/>
            </p:nvSpPr>
            <p:spPr>
              <a:xfrm>
                <a:off x="842482" y="6047214"/>
                <a:ext cx="10798138" cy="729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0" i="0" u="none" strike="noStrike" baseline="0" dirty="0">
                    <a:latin typeface="CMR10"/>
                  </a:rPr>
                  <a:t>Both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 are equal to the </a:t>
                </a:r>
                <a:r>
                  <a:rPr lang="en-US" sz="2000" b="0" i="0" u="none" strike="noStrike" baseline="0" dirty="0" err="1">
                    <a:latin typeface="CMR10"/>
                  </a:rPr>
                  <a:t>Isgur</a:t>
                </a:r>
                <a:r>
                  <a:rPr lang="en-US" sz="2000" b="0" i="0" u="none" strike="noStrike" baseline="0" dirty="0">
                    <a:latin typeface="CMR10"/>
                  </a:rPr>
                  <a:t>-Wise function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 limit,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d>
                          <m:dPr>
                            <m:ctrlP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  is the basis for a model-independent determination of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𝑐𝑏</m:t>
                        </m:r>
                      </m:sub>
                    </m:sSub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86A8A-A512-667B-55A0-D71429684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82" y="6047214"/>
                <a:ext cx="10798138" cy="729559"/>
              </a:xfrm>
              <a:prstGeom prst="rect">
                <a:avLst/>
              </a:prstGeom>
              <a:blipFill>
                <a:blip r:embed="rId5"/>
                <a:stretch>
                  <a:fillRect l="-564" t="-4167" b="-1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562452-79FC-7246-D0CA-FD84A08F881E}"/>
                  </a:ext>
                </a:extLst>
              </p:cNvPr>
              <p:cNvSpPr txBox="1"/>
              <p:nvPr/>
            </p:nvSpPr>
            <p:spPr>
              <a:xfrm>
                <a:off x="1684949" y="4880225"/>
                <a:ext cx="9483059" cy="1025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ℱ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)|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𝑝h𝑎𝑠𝑒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𝑓𝑎𝑐𝑡𝑜𝑟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ru-RU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ru-RU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ℱ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562452-79FC-7246-D0CA-FD84A08F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949" y="4880225"/>
                <a:ext cx="9483059" cy="1025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CA278E39-4CC6-260E-722A-9870EBF29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57" y="127926"/>
                <a:ext cx="4054461" cy="6921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>
                <a:lvl1pPr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ru-RU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𝒄𝒃</m:t>
                        </m:r>
                      </m:sub>
                    </m:sSub>
                  </m:oMath>
                </a14:m>
                <a:r>
                  <a:rPr lang="en-US" altLang="ru-RU" dirty="0">
                    <a:solidFill>
                      <a:srgbClr val="008080"/>
                    </a:solidFill>
                  </a:rPr>
                  <a:t> measurement</a:t>
                </a:r>
                <a:endParaRPr lang="ru-RU" altLang="ru-RU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CA278E39-4CC6-260E-722A-9870EBF29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157" y="127926"/>
                <a:ext cx="4054461" cy="692150"/>
              </a:xfrm>
              <a:prstGeom prst="rect">
                <a:avLst/>
              </a:prstGeom>
              <a:blipFill>
                <a:blip r:embed="rId7"/>
                <a:stretch>
                  <a:fillRect t="-10526" b="-280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25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BE38F8FB-DC5B-920A-6D54-04AB65351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03" y="127926"/>
                <a:ext cx="6592173" cy="6921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>
                <a:lvl1pPr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ru-RU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𝒄𝒃</m:t>
                        </m:r>
                      </m:sub>
                    </m:sSub>
                  </m:oMath>
                </a14:m>
                <a:r>
                  <a:rPr lang="en-US" altLang="ru-RU" dirty="0">
                    <a:solidFill>
                      <a:srgbClr val="008080"/>
                    </a:solidFill>
                  </a:rPr>
                  <a:t> exclusive measurement</a:t>
                </a:r>
                <a:endParaRPr lang="ru-RU" altLang="ru-RU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BE38F8FB-DC5B-920A-6D54-04AB653517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03" y="127926"/>
                <a:ext cx="6592173" cy="692150"/>
              </a:xfrm>
              <a:prstGeom prst="rect">
                <a:avLst/>
              </a:prstGeom>
              <a:blipFill>
                <a:blip r:embed="rId2"/>
                <a:stretch>
                  <a:fillRect t="-10526" b="-280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1AA4CC-0847-5235-940B-5C15FF91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792" y="3849290"/>
            <a:ext cx="3116506" cy="29741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96FB96-3E06-7EAA-AAD1-62973AD86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38" y="965835"/>
            <a:ext cx="3553347" cy="29383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B55EE3-E9E6-A92C-643D-7224B529C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4327" y="1026738"/>
            <a:ext cx="3304930" cy="27849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DBFE9C-E33C-06C8-06BD-253BE7805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34" y="1027421"/>
            <a:ext cx="3553346" cy="3580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A4DFD-B390-E7EC-A077-2C02916C8CD5}"/>
                  </a:ext>
                </a:extLst>
              </p:cNvPr>
              <p:cNvSpPr txBox="1"/>
              <p:nvPr/>
            </p:nvSpPr>
            <p:spPr>
              <a:xfrm>
                <a:off x="3328833" y="3210674"/>
                <a:ext cx="452303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A4DFD-B390-E7EC-A077-2C02916C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33" y="3210674"/>
                <a:ext cx="452303" cy="288477"/>
              </a:xfrm>
              <a:prstGeom prst="rect">
                <a:avLst/>
              </a:prstGeom>
              <a:blipFill>
                <a:blip r:embed="rId7"/>
                <a:stretch>
                  <a:fillRect l="-10811" t="-8511" r="-12162" b="-6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AA01990-4C62-4615-1482-5A2D13802055}"/>
              </a:ext>
            </a:extLst>
          </p:cNvPr>
          <p:cNvSpPr txBox="1"/>
          <p:nvPr/>
        </p:nvSpPr>
        <p:spPr>
          <a:xfrm>
            <a:off x="3830552" y="2191819"/>
            <a:ext cx="2757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 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F27185-7EC5-3EEC-5A6E-F1232264133B}"/>
                  </a:ext>
                </a:extLst>
              </p:cNvPr>
              <p:cNvSpPr txBox="1"/>
              <p:nvPr/>
            </p:nvSpPr>
            <p:spPr>
              <a:xfrm>
                <a:off x="236302" y="5046059"/>
                <a:ext cx="6945330" cy="426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i="0" u="none" strike="noStrike" baseline="0" dirty="0">
                    <a:latin typeface="CMR10"/>
                  </a:rPr>
                  <a:t>Reconstruct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(∗)</m:t>
                        </m:r>
                      </m:sup>
                    </m:sSup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0/+</m:t>
                        </m:r>
                      </m:sup>
                    </m:sSup>
                    <m:sSup>
                      <m:sSup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+/0</m:t>
                        </m:r>
                      </m:sup>
                    </m:sSup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F27185-7EC5-3EEC-5A6E-F12322641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2" y="5046059"/>
                <a:ext cx="6945330" cy="426463"/>
              </a:xfrm>
              <a:prstGeom prst="rect">
                <a:avLst/>
              </a:prstGeom>
              <a:blipFill>
                <a:blip r:embed="rId8"/>
                <a:stretch>
                  <a:fillRect l="-966" t="-571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C3128C-F9BA-CB9D-371E-F1ADA66193BF}"/>
                  </a:ext>
                </a:extLst>
              </p:cNvPr>
              <p:cNvSpPr txBox="1"/>
              <p:nvPr/>
            </p:nvSpPr>
            <p:spPr>
              <a:xfrm>
                <a:off x="234592" y="4602563"/>
                <a:ext cx="5861408" cy="42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i="0" u="none" strike="noStrike" baseline="0" dirty="0">
                    <a:latin typeface="CMR10"/>
                  </a:rPr>
                  <a:t>Use Full Event</a:t>
                </a:r>
                <a:r>
                  <a:rPr lang="en-US" sz="2000" b="0" i="0" u="none" strike="noStrike" dirty="0">
                    <a:latin typeface="CMR10"/>
                  </a:rPr>
                  <a:t> Interpreter to </a:t>
                </a:r>
                <a:r>
                  <a:rPr lang="en-US" sz="2000" dirty="0">
                    <a:latin typeface="CMR10"/>
                  </a:rPr>
                  <a:t>r</a:t>
                </a:r>
                <a:r>
                  <a:rPr lang="en-US" sz="2000" b="0" i="0" u="none" strike="noStrike" baseline="0" dirty="0">
                    <a:latin typeface="CMR10"/>
                  </a:rPr>
                  <a:t>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𝑡𝑎𝑔</m:t>
                        </m:r>
                      </m:sub>
                    </m:sSub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C3128C-F9BA-CB9D-371E-F1ADA6619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92" y="4602563"/>
                <a:ext cx="5861408" cy="425053"/>
              </a:xfrm>
              <a:prstGeom prst="rect">
                <a:avLst/>
              </a:prstGeom>
              <a:blipFill>
                <a:blip r:embed="rId9"/>
                <a:stretch>
                  <a:fillRect l="-1040" t="-5714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98C299-2D76-F190-AD5D-ADC643D2D0BA}"/>
                  </a:ext>
                </a:extLst>
              </p:cNvPr>
              <p:cNvSpPr txBox="1"/>
              <p:nvPr/>
            </p:nvSpPr>
            <p:spPr>
              <a:xfrm>
                <a:off x="273978" y="5494700"/>
                <a:ext cx="6907654" cy="476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CMR10"/>
                  </a:rPr>
                  <a:t>Missing mass squared:</a:t>
                </a:r>
                <a:r>
                  <a:rPr lang="en-US" sz="2000" b="0" i="0" u="none" strike="noStrike" baseline="0" dirty="0">
                    <a:latin typeface="CMR1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  <m:sup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  <m:t>𝑡𝑎𝑔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98C299-2D76-F190-AD5D-ADC643D2D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78" y="5494700"/>
                <a:ext cx="6907654" cy="476156"/>
              </a:xfrm>
              <a:prstGeom prst="rect">
                <a:avLst/>
              </a:prstGeom>
              <a:blipFill>
                <a:blip r:embed="rId10"/>
                <a:stretch>
                  <a:fillRect l="-971" t="-2564" b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7F51ED1-99F9-A50A-444B-4928841ECACD}"/>
              </a:ext>
            </a:extLst>
          </p:cNvPr>
          <p:cNvSpPr txBox="1"/>
          <p:nvPr/>
        </p:nvSpPr>
        <p:spPr>
          <a:xfrm>
            <a:off x="6859734" y="244600"/>
            <a:ext cx="5366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FF0000"/>
                </a:solidFill>
                <a:latin typeface="CMR10"/>
              </a:rPr>
              <a:t>Belle II,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-apple-system"/>
              </a:rPr>
              <a:t>Phys.Rev.D</a:t>
            </a:r>
            <a:r>
              <a:rPr lang="en-US" sz="2400" b="0" dirty="0">
                <a:solidFill>
                  <a:srgbClr val="FF0000"/>
                </a:solidFill>
                <a:effectLst/>
                <a:latin typeface="-apple-system"/>
              </a:rPr>
              <a:t>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-apple-system"/>
              </a:rPr>
              <a:t>108 (2023) 1, 012002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0782FC-E033-893E-9494-FF8B55F930FD}"/>
                  </a:ext>
                </a:extLst>
              </p:cNvPr>
              <p:cNvSpPr txBox="1"/>
              <p:nvPr/>
            </p:nvSpPr>
            <p:spPr>
              <a:xfrm>
                <a:off x="356170" y="6080326"/>
                <a:ext cx="58614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sub>
                          </m:sSub>
                        </m:e>
                      </m:d>
                      <m:r>
                        <a:rPr lang="en-US" sz="2000" b="0" i="0" u="none" strike="noStrike" baseline="0" smtClean="0">
                          <a:latin typeface="Cambria Math" panose="02040503050406030204" pitchFamily="18" charset="0"/>
                        </a:rPr>
                        <m:t>=(40.6</m:t>
                      </m:r>
                      <m:r>
                        <a:rPr lang="en-US" sz="20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±0.9)×</m:t>
                      </m:r>
                      <m:sSup>
                        <m:sSupPr>
                          <m:ctrlPr>
                            <a:rPr lang="en-US" sz="20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0782FC-E033-893E-9494-FF8B55F93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0" y="6080326"/>
                <a:ext cx="5861408" cy="400110"/>
              </a:xfrm>
              <a:prstGeom prst="rect">
                <a:avLst/>
              </a:prstGeom>
              <a:blipFill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104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E2C60-4E63-6389-E38C-F6DE1450E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E5751D20-7B6F-332B-DD02-680FB7AE7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03" y="127926"/>
                <a:ext cx="6592173" cy="6921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>
                <a:lvl1pPr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ru-RU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𝒖𝒃</m:t>
                        </m:r>
                      </m:sub>
                    </m:sSub>
                  </m:oMath>
                </a14:m>
                <a:r>
                  <a:rPr lang="en-US" altLang="ru-RU" dirty="0">
                    <a:solidFill>
                      <a:srgbClr val="008080"/>
                    </a:solidFill>
                  </a:rPr>
                  <a:t> exclusive measurement</a:t>
                </a:r>
                <a:endParaRPr lang="ru-RU" altLang="ru-RU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E5751D20-7B6F-332B-DD02-680FB7AE7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03" y="127926"/>
                <a:ext cx="6592173" cy="692150"/>
              </a:xfrm>
              <a:prstGeom prst="rect">
                <a:avLst/>
              </a:prstGeom>
              <a:blipFill>
                <a:blip r:embed="rId2"/>
                <a:stretch>
                  <a:fillRect t="-10526" b="-280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B1D809-70E8-3B20-AA59-31B40AF23C8B}"/>
                  </a:ext>
                </a:extLst>
              </p:cNvPr>
              <p:cNvSpPr txBox="1"/>
              <p:nvPr/>
            </p:nvSpPr>
            <p:spPr>
              <a:xfrm>
                <a:off x="236302" y="5046059"/>
                <a:ext cx="6945330" cy="465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i="0" u="none" strike="noStrike" baseline="0" dirty="0">
                    <a:latin typeface="CMR10"/>
                  </a:rPr>
                  <a:t>Reconstruct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000" b="0" i="0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𝑡𝑎𝑔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B1D809-70E8-3B20-AA59-31B40AF23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2" y="5046059"/>
                <a:ext cx="6945330" cy="465897"/>
              </a:xfrm>
              <a:prstGeom prst="rect">
                <a:avLst/>
              </a:prstGeom>
              <a:blipFill>
                <a:blip r:embed="rId3"/>
                <a:stretch>
                  <a:fillRect l="-966" t="-5263"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13033A-4595-48FE-0BCE-247FF4A9CECD}"/>
                  </a:ext>
                </a:extLst>
              </p:cNvPr>
              <p:cNvSpPr txBox="1"/>
              <p:nvPr/>
            </p:nvSpPr>
            <p:spPr>
              <a:xfrm>
                <a:off x="255140" y="3647068"/>
                <a:ext cx="5861408" cy="42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i="0" u="none" strike="noStrike" baseline="0" dirty="0">
                    <a:latin typeface="CMR10"/>
                  </a:rPr>
                  <a:t>Use Full Event</a:t>
                </a:r>
                <a:r>
                  <a:rPr lang="en-US" sz="2000" b="0" i="0" u="none" strike="noStrike" dirty="0">
                    <a:latin typeface="CMR10"/>
                  </a:rPr>
                  <a:t> Interpreter to </a:t>
                </a:r>
                <a:r>
                  <a:rPr lang="en-US" sz="2000" dirty="0">
                    <a:latin typeface="CMR10"/>
                  </a:rPr>
                  <a:t>r</a:t>
                </a:r>
                <a:r>
                  <a:rPr lang="en-US" sz="2000" b="0" i="0" u="none" strike="noStrike" baseline="0" dirty="0">
                    <a:latin typeface="CMR10"/>
                  </a:rPr>
                  <a:t>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𝑡𝑎𝑔</m:t>
                        </m:r>
                      </m:sub>
                    </m:sSub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13033A-4595-48FE-0BCE-247FF4A9C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40" y="3647068"/>
                <a:ext cx="5861408" cy="425053"/>
              </a:xfrm>
              <a:prstGeom prst="rect">
                <a:avLst/>
              </a:prstGeom>
              <a:blipFill>
                <a:blip r:embed="rId4"/>
                <a:stretch>
                  <a:fillRect l="-1145" t="-5714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5F802B-DBB6-91B2-7F77-1C889E63C090}"/>
                  </a:ext>
                </a:extLst>
              </p:cNvPr>
              <p:cNvSpPr txBox="1"/>
              <p:nvPr/>
            </p:nvSpPr>
            <p:spPr>
              <a:xfrm>
                <a:off x="273978" y="5494700"/>
                <a:ext cx="6907654" cy="476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CMR10"/>
                  </a:rPr>
                  <a:t>Missing mass squared:</a:t>
                </a:r>
                <a:r>
                  <a:rPr lang="en-US" sz="2000" b="0" i="0" u="none" strike="noStrike" baseline="0" dirty="0">
                    <a:latin typeface="CMR1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  <m:sup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b="0" i="1" u="none" strike="noStrike" baseline="0" smtClean="0">
                                    <a:latin typeface="Cambria Math" panose="02040503050406030204" pitchFamily="18" charset="0"/>
                                  </a:rPr>
                                  <m:t>𝑡𝑎𝑔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u="none" strike="noStrike" baseline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5F802B-DBB6-91B2-7F77-1C889E63C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78" y="5494700"/>
                <a:ext cx="6907654" cy="476156"/>
              </a:xfrm>
              <a:prstGeom prst="rect">
                <a:avLst/>
              </a:prstGeom>
              <a:blipFill>
                <a:blip r:embed="rId5"/>
                <a:stretch>
                  <a:fillRect l="-971" t="-2564" b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45FA85C-3679-9318-8405-5342C3ECBC4F}"/>
              </a:ext>
            </a:extLst>
          </p:cNvPr>
          <p:cNvSpPr txBox="1"/>
          <p:nvPr/>
        </p:nvSpPr>
        <p:spPr>
          <a:xfrm>
            <a:off x="7620020" y="244600"/>
            <a:ext cx="2962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FF0000"/>
                </a:solidFill>
                <a:latin typeface="CMR10"/>
              </a:rPr>
              <a:t>Belle II, </a:t>
            </a:r>
            <a:r>
              <a:rPr lang="en-US" sz="2400" i="0" u="none" strike="noStrike" baseline="0" dirty="0">
                <a:solidFill>
                  <a:srgbClr val="FF0000"/>
                </a:solidFill>
                <a:latin typeface="-apple-system"/>
              </a:rPr>
              <a:t>2206.08102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2B546A-2470-9CFA-2C98-51DCD75FBCAD}"/>
                  </a:ext>
                </a:extLst>
              </p:cNvPr>
              <p:cNvSpPr txBox="1"/>
              <p:nvPr/>
            </p:nvSpPr>
            <p:spPr>
              <a:xfrm>
                <a:off x="356170" y="6080326"/>
                <a:ext cx="58614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𝑢𝑏</m:t>
                              </m:r>
                            </m:sub>
                          </m:sSub>
                        </m:e>
                      </m:d>
                      <m:r>
                        <a:rPr lang="en-US" sz="2000" b="0" i="0" u="none" strike="noStrike" baseline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b="0" i="0" u="none" strike="noStrike" baseline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0" u="none" strike="noStrike" baseline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u="none" strike="noStrike" baseline="0" smtClean="0">
                          <a:latin typeface="Cambria Math" panose="02040503050406030204" pitchFamily="18" charset="0"/>
                        </a:rPr>
                        <m:t>88</m:t>
                      </m:r>
                      <m:r>
                        <a:rPr lang="en-US" sz="20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0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</m:t>
                      </m:r>
                      <m:r>
                        <a:rPr lang="en-US" sz="20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sSup>
                        <m:sSupPr>
                          <m:ctrlPr>
                            <a:rPr lang="en-US" sz="20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2B546A-2470-9CFA-2C98-51DCD75FB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0" y="6080326"/>
                <a:ext cx="5861408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476F8-1F96-295D-2B3C-BD1F0B9CEC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9620" y="750016"/>
            <a:ext cx="3805174" cy="2989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33A820-9797-D0AB-982C-B88C4CB5B6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5780" y="3844628"/>
            <a:ext cx="3712584" cy="2989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D5EE4B-657F-7CAF-CCCC-398887B1DDE8}"/>
                  </a:ext>
                </a:extLst>
              </p:cNvPr>
              <p:cNvSpPr txBox="1"/>
              <p:nvPr/>
            </p:nvSpPr>
            <p:spPr>
              <a:xfrm>
                <a:off x="719182" y="1335632"/>
                <a:ext cx="5250101" cy="6306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𝑢𝑏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</a:t>
                </a:r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D5EE4B-657F-7CAF-CCCC-398887B1D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82" y="1335632"/>
                <a:ext cx="5250101" cy="630622"/>
              </a:xfrm>
              <a:prstGeom prst="rect">
                <a:avLst/>
              </a:prstGeom>
              <a:blipFill>
                <a:blip r:embed="rId9"/>
                <a:stretch>
                  <a:fillRect l="-116" b="-9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3459A3-68E7-3701-1B3E-504A2D13118A}"/>
                  </a:ext>
                </a:extLst>
              </p:cNvPr>
              <p:cNvSpPr txBox="1"/>
              <p:nvPr/>
            </p:nvSpPr>
            <p:spPr>
              <a:xfrm>
                <a:off x="386991" y="2104236"/>
                <a:ext cx="634258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CMR10"/>
                  </a:rPr>
                  <a:t>where</a:t>
                </a:r>
                <a:r>
                  <a:rPr lang="en-US" sz="2000" b="0" i="0" u="none" strike="noStrike" baseline="0" dirty="0">
                    <a:latin typeface="CMR1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000" dirty="0"/>
                  <a:t> - pion momentum in the </a:t>
                </a:r>
                <a:r>
                  <a:rPr lang="en-US" sz="2000" i="1" dirty="0"/>
                  <a:t>B </a:t>
                </a:r>
                <a:r>
                  <a:rPr lang="en-US" sz="2000" dirty="0"/>
                  <a:t>meson rest frame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form factor,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-momentum transfer squared of lepton pair</a:t>
                </a:r>
                <a:endParaRPr lang="ru-R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3459A3-68E7-3701-1B3E-504A2D131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91" y="2104236"/>
                <a:ext cx="6342585" cy="1015663"/>
              </a:xfrm>
              <a:prstGeom prst="rect">
                <a:avLst/>
              </a:prstGeom>
              <a:blipFill>
                <a:blip r:embed="rId10"/>
                <a:stretch>
                  <a:fillRect l="-961" t="-2994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01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24F050-24FE-7FAC-D434-BC527DC10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741" y="3529747"/>
            <a:ext cx="5511310" cy="31328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7A2B85-A203-FA39-1CFD-54AB6E5C2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97659"/>
            <a:ext cx="4329743" cy="34917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ACD61-85EB-F0C3-5C06-F5A5C2FB2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179" y="136141"/>
            <a:ext cx="3414567" cy="32928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8A260B-DBA8-8D34-A54E-814C551C8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419" y="3445885"/>
            <a:ext cx="3584576" cy="3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69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5CA763-872B-76B7-CAD6-6A217D8CC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38" y="751496"/>
            <a:ext cx="6644193" cy="23070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88EC01-0F25-928B-64F7-7500699C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3" y="3748073"/>
            <a:ext cx="6909407" cy="24950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6F18ED-551E-8187-4569-A670CF3C4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291" y="594555"/>
            <a:ext cx="4122538" cy="27961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0E19B9-686E-08D9-6E09-1C4C98449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653" y="3821634"/>
            <a:ext cx="4122538" cy="22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10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751908-CAE6-FCFF-17F5-046003EF4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57" y="1423148"/>
            <a:ext cx="5350224" cy="48700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62AC15-9755-C971-1C52-001B4A19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485" y="2375649"/>
            <a:ext cx="5713035" cy="36934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48BBDE-B04E-CCA7-F9D4-666541F9C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786" y="1898557"/>
            <a:ext cx="3648075" cy="3714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C8E501-56EA-FC50-BAC3-E375DA5F4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859" y="1064559"/>
            <a:ext cx="3411988" cy="3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1">
            <a:extLst>
              <a:ext uri="{FF2B5EF4-FFF2-40B4-BE49-F238E27FC236}">
                <a16:creationId xmlns:a16="http://schemas.microsoft.com/office/drawing/2014/main" id="{B47B07D3-83DF-77D0-3E5A-DBC3719D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9" y="904875"/>
            <a:ext cx="23764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8" name="Line 2">
            <a:extLst>
              <a:ext uri="{FF2B5EF4-FFF2-40B4-BE49-F238E27FC236}">
                <a16:creationId xmlns:a16="http://schemas.microsoft.com/office/drawing/2014/main" id="{C5C5B5A1-500E-4ACF-4F40-3D4D7AF4F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9" y="1008064"/>
            <a:ext cx="46037" cy="5514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1ADFDFB1-0D6C-9038-F660-B56E6F531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9" y="666941"/>
            <a:ext cx="45561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2640" rIns="90000" bIns="45000"/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dirty="0">
                <a:solidFill>
                  <a:srgbClr val="000000"/>
                </a:solidFill>
                <a:cs typeface="DejaVu Sans" pitchFamily="34" charset="0"/>
              </a:rPr>
              <a:t>Electron-positron colliders (B factories)</a:t>
            </a:r>
          </a:p>
        </p:txBody>
      </p:sp>
      <p:sp>
        <p:nvSpPr>
          <p:cNvPr id="41990" name="Text Box 4">
            <a:extLst>
              <a:ext uri="{FF2B5EF4-FFF2-40B4-BE49-F238E27FC236}">
                <a16:creationId xmlns:a16="http://schemas.microsoft.com/office/drawing/2014/main" id="{E4CB8FDD-2C8C-05FC-C186-A59886D42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233" y="633603"/>
            <a:ext cx="20224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2640" rIns="90000" bIns="45000"/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>
                <a:solidFill>
                  <a:srgbClr val="000000"/>
                </a:solidFill>
                <a:cs typeface="DejaVu Sans" pitchFamily="34" charset="0"/>
              </a:rPr>
              <a:t>Hadron colliders</a:t>
            </a:r>
          </a:p>
        </p:txBody>
      </p:sp>
      <p:pic>
        <p:nvPicPr>
          <p:cNvPr id="41991" name="Picture 5">
            <a:extLst>
              <a:ext uri="{FF2B5EF4-FFF2-40B4-BE49-F238E27FC236}">
                <a16:creationId xmlns:a16="http://schemas.microsoft.com/office/drawing/2014/main" id="{55CA03DB-B59D-D3A0-19B9-526E8C46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19189"/>
            <a:ext cx="25638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2" name="Picture 6">
            <a:extLst>
              <a:ext uri="{FF2B5EF4-FFF2-40B4-BE49-F238E27FC236}">
                <a16:creationId xmlns:a16="http://schemas.microsoft.com/office/drawing/2014/main" id="{B9A03DE9-AED6-417B-F5A6-3C25A589C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4"/>
          <a:stretch>
            <a:fillRect/>
          </a:stretch>
        </p:blipFill>
        <p:spPr bwMode="auto">
          <a:xfrm>
            <a:off x="3822701" y="1062038"/>
            <a:ext cx="279241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93" name="Text Box 7">
            <a:extLst>
              <a:ext uri="{FF2B5EF4-FFF2-40B4-BE49-F238E27FC236}">
                <a16:creationId xmlns:a16="http://schemas.microsoft.com/office/drawing/2014/main" id="{885A6C86-9F53-2152-8F92-3248A2C0A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9" y="3186114"/>
            <a:ext cx="2416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5" rIns="90000" bIns="45000"/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>
                <a:solidFill>
                  <a:srgbClr val="000000"/>
                </a:solidFill>
                <a:cs typeface="DejaVu Sans" pitchFamily="34" charset="0"/>
              </a:rPr>
              <a:t>BaBar (PEP-II, SLAC)</a:t>
            </a:r>
          </a:p>
        </p:txBody>
      </p:sp>
      <p:sp>
        <p:nvSpPr>
          <p:cNvPr id="41994" name="Text Box 8">
            <a:extLst>
              <a:ext uri="{FF2B5EF4-FFF2-40B4-BE49-F238E27FC236}">
                <a16:creationId xmlns:a16="http://schemas.microsoft.com/office/drawing/2014/main" id="{A4D940F4-3B08-382D-90AF-C547557D0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6" y="3213101"/>
            <a:ext cx="2098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5" rIns="90000" bIns="45000"/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>
                <a:solidFill>
                  <a:srgbClr val="000000"/>
                </a:solidFill>
                <a:cs typeface="DejaVu Sans" pitchFamily="34" charset="0"/>
              </a:rPr>
              <a:t>Belle (KEKB, KEK)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95" name="Text Box 9">
                <a:extLst>
                  <a:ext uri="{FF2B5EF4-FFF2-40B4-BE49-F238E27FC236}">
                    <a16:creationId xmlns:a16="http://schemas.microsoft.com/office/drawing/2014/main" id="{6E05C710-7E1C-565F-9F70-212390F512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9901" y="3552826"/>
                <a:ext cx="4951413" cy="3114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1pPr>
                <a:lvl2pPr marL="431800" indent="-215900" eaLnBrk="0" hangingPunct="0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SzPct val="45000"/>
                  <a:buFont typeface="StarSymbol"/>
                  <a:buChar char="●"/>
                </a:pPr>
                <a:r>
                  <a:rPr lang="en-GB" altLang="ru-RU" dirty="0">
                    <a:solidFill>
                      <a:srgbClr val="000000"/>
                    </a:solidFill>
                    <a:cs typeface="DejaVu Sans" pitchFamily="34" charset="0"/>
                  </a:rPr>
                  <a:t> Production of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Sans" pitchFamily="34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ru-R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GB" altLang="ru-RU" dirty="0">
                    <a:solidFill>
                      <a:srgbClr val="000000"/>
                    </a:solidFill>
                    <a:cs typeface="DejaVu Sans" pitchFamily="34" charset="0"/>
                  </a:rPr>
                  <a:t>  pairs at threshold</a:t>
                </a:r>
              </a:p>
              <a:p>
                <a:pPr lvl="1" eaLnBrk="1" hangingPunct="1">
                  <a:lnSpc>
                    <a:spcPct val="140000"/>
                  </a:lnSpc>
                  <a:buSzPct val="45000"/>
                  <a:buFont typeface="StarSymbol"/>
                  <a:buChar char="●"/>
                </a:pPr>
                <a:r>
                  <a:rPr lang="en-GB" altLang="ru-RU" dirty="0">
                    <a:solidFill>
                      <a:srgbClr val="008000"/>
                    </a:solidFill>
                    <a:cs typeface="DejaVu Sans" pitchFamily="34" charset="0"/>
                  </a:rPr>
                  <a:t>Clean environment</a:t>
                </a:r>
              </a:p>
              <a:p>
                <a:pPr lvl="1" eaLnBrk="1" hangingPunct="1">
                  <a:lnSpc>
                    <a:spcPct val="140000"/>
                  </a:lnSpc>
                  <a:buSzPct val="45000"/>
                  <a:buFont typeface="StarSymbol"/>
                  <a:buChar char="●"/>
                </a:pPr>
                <a:r>
                  <a:rPr lang="en-GB" altLang="ru-RU" dirty="0">
                    <a:solidFill>
                      <a:srgbClr val="008000"/>
                    </a:solidFill>
                    <a:cs typeface="DejaVu Sans" pitchFamily="34" charset="0"/>
                  </a:rPr>
                  <a:t>Possible to reconstruct neutral modes</a:t>
                </a:r>
              </a:p>
              <a:p>
                <a:pPr lvl="1" eaLnBrk="1" hangingPunct="1">
                  <a:lnSpc>
                    <a:spcPct val="140000"/>
                  </a:lnSpc>
                  <a:buSzPct val="45000"/>
                  <a:buFont typeface="StarSymbol"/>
                  <a:buChar char="●"/>
                </a:pPr>
                <a:r>
                  <a:rPr lang="en-GB" altLang="ru-RU" dirty="0">
                    <a:solidFill>
                      <a:srgbClr val="008000"/>
                    </a:solidFill>
                    <a:cs typeface="DejaVu Sans" pitchFamily="34" charset="0"/>
                  </a:rPr>
                  <a:t>Efficient flavour tagging</a:t>
                </a:r>
              </a:p>
              <a:p>
                <a:pPr lvl="1" eaLnBrk="1" hangingPunct="1">
                  <a:lnSpc>
                    <a:spcPct val="140000"/>
                  </a:lnSpc>
                  <a:buSzPct val="45000"/>
                  <a:buFont typeface="StarSymbol"/>
                  <a:buNone/>
                </a:pPr>
                <a:endParaRPr lang="en-GB" altLang="ru-RU" dirty="0">
                  <a:solidFill>
                    <a:srgbClr val="000000"/>
                  </a:solidFill>
                  <a:cs typeface="DejaVu Sans" pitchFamily="34" charset="0"/>
                </a:endParaRPr>
              </a:p>
              <a:p>
                <a:pPr lvl="1" eaLnBrk="1" hangingPunct="1">
                  <a:lnSpc>
                    <a:spcPct val="140000"/>
                  </a:lnSpc>
                  <a:buSzPct val="45000"/>
                  <a:buFont typeface="StarSymbol"/>
                  <a:buChar char="●"/>
                </a:pPr>
                <a:r>
                  <a:rPr lang="en-GB" altLang="ru-RU" dirty="0">
                    <a:solidFill>
                      <a:srgbClr val="800000"/>
                    </a:solidFill>
                    <a:cs typeface="DejaVu Sans" pitchFamily="34" charset="0"/>
                  </a:rPr>
                  <a:t>Low production cross-section (esp. B</a:t>
                </a:r>
                <a:r>
                  <a:rPr lang="en-GB" altLang="ru-RU" baseline="-33000" dirty="0">
                    <a:solidFill>
                      <a:srgbClr val="800000"/>
                    </a:solidFill>
                    <a:cs typeface="DejaVu Sans" pitchFamily="34" charset="0"/>
                  </a:rPr>
                  <a:t>s</a:t>
                </a:r>
                <a:r>
                  <a:rPr lang="en-GB" altLang="ru-RU" dirty="0">
                    <a:solidFill>
                      <a:srgbClr val="800000"/>
                    </a:solidFill>
                    <a:cs typeface="DejaVu Sans" pitchFamily="34" charset="0"/>
                  </a:rPr>
                  <a:t>)</a:t>
                </a:r>
              </a:p>
              <a:p>
                <a:pPr lvl="1" eaLnBrk="1" hangingPunct="1">
                  <a:lnSpc>
                    <a:spcPct val="140000"/>
                  </a:lnSpc>
                  <a:buSzPct val="45000"/>
                  <a:buFont typeface="StarSymbol"/>
                  <a:buChar char="●"/>
                </a:pPr>
                <a:r>
                  <a:rPr lang="en-GB" altLang="ru-RU" dirty="0">
                    <a:solidFill>
                      <a:srgbClr val="800000"/>
                    </a:solidFill>
                    <a:cs typeface="DejaVu Sans" pitchFamily="34" charset="0"/>
                  </a:rPr>
                  <a:t>Small boost (artificially by asymmetric</a:t>
                </a:r>
                <a:br>
                  <a:rPr lang="en-GB" altLang="ru-RU" dirty="0">
                    <a:solidFill>
                      <a:srgbClr val="800000"/>
                    </a:solidFill>
                    <a:cs typeface="DejaVu Sans" pitchFamily="34" charset="0"/>
                  </a:rPr>
                </a:br>
                <a:r>
                  <a:rPr lang="en-GB" altLang="ru-RU" dirty="0">
                    <a:solidFill>
                      <a:srgbClr val="800000"/>
                    </a:solidFill>
                    <a:cs typeface="DejaVu Sans" pitchFamily="34" charset="0"/>
                  </a:rPr>
                  <a:t>energies), low time resolution</a:t>
                </a:r>
              </a:p>
            </p:txBody>
          </p:sp>
        </mc:Choice>
        <mc:Fallback>
          <p:sp>
            <p:nvSpPr>
              <p:cNvPr id="41995" name="Text Box 9">
                <a:extLst>
                  <a:ext uri="{FF2B5EF4-FFF2-40B4-BE49-F238E27FC236}">
                    <a16:creationId xmlns:a16="http://schemas.microsoft.com/office/drawing/2014/main" id="{6E05C710-7E1C-565F-9F70-212390F51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9901" y="3552826"/>
                <a:ext cx="4951413" cy="3114675"/>
              </a:xfrm>
              <a:prstGeom prst="rect">
                <a:avLst/>
              </a:prstGeom>
              <a:blipFill>
                <a:blip r:embed="rId5"/>
                <a:stretch>
                  <a:fillRect t="-9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996" name="Text Box 10">
                <a:extLst>
                  <a:ext uri="{FF2B5EF4-FFF2-40B4-BE49-F238E27FC236}">
                    <a16:creationId xmlns:a16="http://schemas.microsoft.com/office/drawing/2014/main" id="{8D2C84D5-CCC9-CEAC-58E8-AEB4BB8AAC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3850" y="2592388"/>
                <a:ext cx="4008438" cy="383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1pPr>
                <a:lvl2pPr marL="431800" indent="-215900" eaLnBrk="0" hangingPunct="0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>
                    <a:solidFill>
                      <a:srgbClr val="3333C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SzPct val="45000"/>
                  <a:buFont typeface="StarSymbol"/>
                  <a:buChar char="●"/>
                </a:pPr>
                <a:r>
                  <a:rPr lang="en-GB" altLang="ru-RU" dirty="0">
                    <a:solidFill>
                      <a:srgbClr val="000000"/>
                    </a:solidFill>
                    <a:cs typeface="DejaVu Sans" pitchFamily="34" charset="0"/>
                  </a:rPr>
                  <a:t> Production of at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Sans" pitchFamily="34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ru-R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GB" altLang="ru-RU" dirty="0">
                    <a:solidFill>
                      <a:srgbClr val="000000"/>
                    </a:solidFill>
                    <a:cs typeface="DejaVu Sans" pitchFamily="34" charset="0"/>
                  </a:rPr>
                  <a:t> pairs in </a:t>
                </a:r>
                <a:br>
                  <a:rPr lang="en-GB" altLang="ru-RU" dirty="0">
                    <a:solidFill>
                      <a:srgbClr val="000000"/>
                    </a:solidFill>
                    <a:cs typeface="DejaVu Sans" pitchFamily="34" charset="0"/>
                  </a:rPr>
                </a:br>
                <a:r>
                  <a:rPr lang="en-GB" altLang="ru-RU" dirty="0">
                    <a:solidFill>
                      <a:srgbClr val="000000"/>
                    </a:solidFill>
                    <a:cs typeface="DejaVu Sans" pitchFamily="34" charset="0"/>
                  </a:rPr>
                  <a:t>  proton collisions</a:t>
                </a:r>
              </a:p>
              <a:p>
                <a:pPr lvl="1" eaLnBrk="1" hangingPunct="1">
                  <a:lnSpc>
                    <a:spcPct val="140000"/>
                  </a:lnSpc>
                  <a:buSzPct val="45000"/>
                  <a:buFont typeface="StarSymbol"/>
                  <a:buChar char="●"/>
                </a:pPr>
                <a:r>
                  <a:rPr lang="en-GB" altLang="ru-RU" dirty="0">
                    <a:solidFill>
                      <a:srgbClr val="008000"/>
                    </a:solidFill>
                    <a:cs typeface="DejaVu Sans" pitchFamily="34" charset="0"/>
                  </a:rPr>
                  <a:t>Forward production, large boost</a:t>
                </a:r>
              </a:p>
              <a:p>
                <a:pPr lvl="1" eaLnBrk="1" hangingPunct="1">
                  <a:lnSpc>
                    <a:spcPct val="140000"/>
                  </a:lnSpc>
                  <a:buSzPct val="45000"/>
                  <a:buFont typeface="StarSymbol"/>
                  <a:buChar char="●"/>
                </a:pPr>
                <a:r>
                  <a:rPr lang="en-GB" altLang="ru-RU" dirty="0">
                    <a:solidFill>
                      <a:srgbClr val="008000"/>
                    </a:solidFill>
                    <a:cs typeface="DejaVu Sans" pitchFamily="34" charset="0"/>
                  </a:rPr>
                  <a:t>All sorts of b hadrons produced</a:t>
                </a:r>
                <a:br>
                  <a:rPr lang="en-GB" altLang="ru-RU" dirty="0">
                    <a:solidFill>
                      <a:srgbClr val="008000"/>
                    </a:solidFill>
                    <a:cs typeface="DejaVu Sans" pitchFamily="34" charset="0"/>
                  </a:rPr>
                </a:br>
                <a:r>
                  <a:rPr lang="en-GB" altLang="ru-RU" dirty="0">
                    <a:solidFill>
                      <a:srgbClr val="008000"/>
                    </a:solidFill>
                    <a:cs typeface="DejaVu Sans" pitchFamily="34" charset="0"/>
                  </a:rPr>
                  <a:t>(B</a:t>
                </a:r>
                <a:r>
                  <a:rPr lang="en-GB" altLang="ru-RU" baseline="33000" dirty="0">
                    <a:solidFill>
                      <a:srgbClr val="008000"/>
                    </a:solidFill>
                    <a:cs typeface="DejaVu Sans" pitchFamily="34" charset="0"/>
                  </a:rPr>
                  <a:t>0</a:t>
                </a:r>
                <a:r>
                  <a:rPr lang="en-GB" altLang="ru-RU" dirty="0">
                    <a:solidFill>
                      <a:srgbClr val="008000"/>
                    </a:solidFill>
                    <a:cs typeface="DejaVu Sans" pitchFamily="34" charset="0"/>
                  </a:rPr>
                  <a:t>, B</a:t>
                </a:r>
                <a:r>
                  <a:rPr lang="en-GB" altLang="ru-RU" baseline="33000" dirty="0">
                    <a:solidFill>
                      <a:srgbClr val="008000"/>
                    </a:solidFill>
                    <a:cs typeface="DejaVu Sans" pitchFamily="34" charset="0"/>
                  </a:rPr>
                  <a:t>+</a:t>
                </a:r>
                <a:r>
                  <a:rPr lang="en-GB" altLang="ru-RU" dirty="0">
                    <a:solidFill>
                      <a:srgbClr val="008000"/>
                    </a:solidFill>
                    <a:cs typeface="DejaVu Sans" pitchFamily="34" charset="0"/>
                  </a:rPr>
                  <a:t>, B</a:t>
                </a:r>
                <a:r>
                  <a:rPr lang="en-GB" altLang="ru-RU" baseline="-33000" dirty="0">
                    <a:solidFill>
                      <a:srgbClr val="008000"/>
                    </a:solidFill>
                    <a:cs typeface="DejaVu Sans" pitchFamily="34" charset="0"/>
                  </a:rPr>
                  <a:t>s</a:t>
                </a:r>
                <a:r>
                  <a:rPr lang="en-GB" altLang="ru-RU" dirty="0">
                    <a:solidFill>
                      <a:srgbClr val="008000"/>
                    </a:solidFill>
                    <a:cs typeface="DejaVu Sans" pitchFamily="34" charset="0"/>
                  </a:rPr>
                  <a:t>, </a:t>
                </a:r>
                <a:r>
                  <a:rPr lang="en-GB" altLang="ru-RU" dirty="0" err="1">
                    <a:solidFill>
                      <a:srgbClr val="008000"/>
                    </a:solidFill>
                    <a:cs typeface="DejaVu Sans" pitchFamily="34" charset="0"/>
                  </a:rPr>
                  <a:t>B</a:t>
                </a:r>
                <a:r>
                  <a:rPr lang="en-GB" altLang="ru-RU" baseline="-33000" dirty="0" err="1">
                    <a:solidFill>
                      <a:srgbClr val="008000"/>
                    </a:solidFill>
                    <a:cs typeface="DejaVu Sans" pitchFamily="34" charset="0"/>
                  </a:rPr>
                  <a:t>c</a:t>
                </a:r>
                <a:r>
                  <a:rPr lang="en-GB" altLang="ru-RU" dirty="0">
                    <a:solidFill>
                      <a:srgbClr val="008000"/>
                    </a:solidFill>
                    <a:cs typeface="DejaVu Sans" pitchFamily="34" charset="0"/>
                  </a:rPr>
                  <a:t>, </a:t>
                </a:r>
                <a:r>
                  <a:rPr lang="en-GB" altLang="ru-RU" dirty="0" err="1">
                    <a:solidFill>
                      <a:srgbClr val="008000"/>
                    </a:solidFill>
                    <a:latin typeface="FreeSans"/>
                    <a:ea typeface="FreeSans"/>
                    <a:cs typeface="FreeSans"/>
                  </a:rPr>
                  <a:t>Λ</a:t>
                </a:r>
                <a:r>
                  <a:rPr lang="en-GB" altLang="ru-RU" baseline="-33000" dirty="0" err="1">
                    <a:solidFill>
                      <a:srgbClr val="008000"/>
                    </a:solidFill>
                    <a:ea typeface="FreeSans"/>
                    <a:cs typeface="FreeSans"/>
                  </a:rPr>
                  <a:t>b</a:t>
                </a:r>
                <a:r>
                  <a:rPr lang="en-GB" altLang="ru-RU" dirty="0">
                    <a:solidFill>
                      <a:srgbClr val="008000"/>
                    </a:solidFill>
                    <a:ea typeface="FreeSans"/>
                    <a:cs typeface="FreeSans"/>
                  </a:rPr>
                  <a:t>, B*, ...</a:t>
                </a:r>
                <a:r>
                  <a:rPr lang="en-GB" altLang="ru-RU" dirty="0">
                    <a:solidFill>
                      <a:srgbClr val="008000"/>
                    </a:solidFill>
                    <a:cs typeface="DejaVu Sans" pitchFamily="34" charset="0"/>
                  </a:rPr>
                  <a:t>)</a:t>
                </a:r>
              </a:p>
              <a:p>
                <a:pPr lvl="1" eaLnBrk="1" hangingPunct="1">
                  <a:lnSpc>
                    <a:spcPct val="140000"/>
                  </a:lnSpc>
                  <a:buSzPct val="45000"/>
                  <a:buFont typeface="StarSymbol"/>
                  <a:buChar char="●"/>
                </a:pPr>
                <a:r>
                  <a:rPr lang="en-GB" altLang="ru-RU" dirty="0">
                    <a:solidFill>
                      <a:srgbClr val="008000"/>
                    </a:solidFill>
                    <a:cs typeface="DejaVu Sans" pitchFamily="34" charset="0"/>
                  </a:rPr>
                  <a:t>Large production cross-section</a:t>
                </a:r>
                <a:br>
                  <a:rPr lang="en-GB" altLang="ru-RU" dirty="0">
                    <a:solidFill>
                      <a:srgbClr val="000000"/>
                    </a:solidFill>
                    <a:cs typeface="DejaVu Sans" pitchFamily="34" charset="0"/>
                  </a:rPr>
                </a:br>
                <a:endParaRPr lang="en-GB" altLang="ru-RU" dirty="0">
                  <a:solidFill>
                    <a:srgbClr val="000000"/>
                  </a:solidFill>
                  <a:cs typeface="DejaVu Sans" pitchFamily="34" charset="0"/>
                </a:endParaRPr>
              </a:p>
              <a:p>
                <a:pPr lvl="1" eaLnBrk="1" hangingPunct="1">
                  <a:lnSpc>
                    <a:spcPct val="140000"/>
                  </a:lnSpc>
                  <a:buSzPct val="45000"/>
                  <a:buFont typeface="StarSymbol"/>
                  <a:buChar char="●"/>
                </a:pPr>
                <a:r>
                  <a:rPr lang="en-GB" altLang="ru-RU" dirty="0">
                    <a:solidFill>
                      <a:srgbClr val="800000"/>
                    </a:solidFill>
                    <a:cs typeface="DejaVu Sans" pitchFamily="34" charset="0"/>
                  </a:rPr>
                  <a:t>Busy events, hard to reconstruct </a:t>
                </a:r>
                <a:br>
                  <a:rPr lang="en-GB" altLang="ru-RU" dirty="0">
                    <a:solidFill>
                      <a:srgbClr val="800000"/>
                    </a:solidFill>
                    <a:cs typeface="DejaVu Sans" pitchFamily="34" charset="0"/>
                  </a:rPr>
                </a:br>
                <a:r>
                  <a:rPr lang="en-GB" altLang="ru-RU" dirty="0">
                    <a:solidFill>
                      <a:srgbClr val="800000"/>
                    </a:solidFill>
                    <a:cs typeface="DejaVu Sans" pitchFamily="34" charset="0"/>
                  </a:rPr>
                  <a:t>neutral modes. </a:t>
                </a:r>
              </a:p>
              <a:p>
                <a:pPr lvl="1" eaLnBrk="1" hangingPunct="1">
                  <a:lnSpc>
                    <a:spcPct val="140000"/>
                  </a:lnSpc>
                  <a:buSzPct val="45000"/>
                  <a:buFont typeface="StarSymbol"/>
                  <a:buChar char="●"/>
                </a:pPr>
                <a:r>
                  <a:rPr lang="en-GB" altLang="ru-RU" dirty="0">
                    <a:solidFill>
                      <a:srgbClr val="800000"/>
                    </a:solidFill>
                    <a:cs typeface="DejaVu Sans" pitchFamily="34" charset="0"/>
                  </a:rPr>
                  <a:t>Lower flavour tagging power</a:t>
                </a:r>
              </a:p>
            </p:txBody>
          </p:sp>
        </mc:Choice>
        <mc:Fallback>
          <p:sp>
            <p:nvSpPr>
              <p:cNvPr id="41996" name="Text Box 10">
                <a:extLst>
                  <a:ext uri="{FF2B5EF4-FFF2-40B4-BE49-F238E27FC236}">
                    <a16:creationId xmlns:a16="http://schemas.microsoft.com/office/drawing/2014/main" id="{8D2C84D5-CCC9-CEAC-58E8-AEB4BB8AA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850" y="2592388"/>
                <a:ext cx="4008438" cy="3835400"/>
              </a:xfrm>
              <a:prstGeom prst="rect">
                <a:avLst/>
              </a:prstGeom>
              <a:blipFill>
                <a:blip r:embed="rId6"/>
                <a:stretch>
                  <a:fillRect t="-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F97CC03-2B9A-62B8-F8D8-6D9BF2DCC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526" y="-77881"/>
            <a:ext cx="9350100" cy="692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dirty="0">
                <a:solidFill>
                  <a:srgbClr val="008080"/>
                </a:solidFill>
              </a:rPr>
              <a:t>B physics at e</a:t>
            </a:r>
            <a:r>
              <a:rPr lang="en-US" altLang="ru-RU" baseline="30000" dirty="0">
                <a:solidFill>
                  <a:srgbClr val="008080"/>
                </a:solidFill>
              </a:rPr>
              <a:t>+</a:t>
            </a:r>
            <a:r>
              <a:rPr lang="en-US" altLang="ru-RU" dirty="0">
                <a:solidFill>
                  <a:srgbClr val="008080"/>
                </a:solidFill>
              </a:rPr>
              <a:t>e</a:t>
            </a:r>
            <a:r>
              <a:rPr lang="en-US" altLang="ru-RU" baseline="30000" dirty="0">
                <a:solidFill>
                  <a:srgbClr val="008080"/>
                </a:solidFill>
              </a:rPr>
              <a:t>-</a:t>
            </a:r>
            <a:r>
              <a:rPr lang="en-US" altLang="ru-RU" dirty="0">
                <a:solidFill>
                  <a:srgbClr val="008080"/>
                </a:solidFill>
              </a:rPr>
              <a:t> and proton colliders</a:t>
            </a:r>
            <a:endParaRPr lang="ru-RU" altLang="ru-RU" dirty="0">
              <a:solidFill>
                <a:srgbClr val="00808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C351A2-2AC8-2C1A-FABC-36CCC85D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82" y="867090"/>
            <a:ext cx="9269505" cy="530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8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279764-2B5F-E865-DD2D-120E64F89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19" y="1095376"/>
            <a:ext cx="6776861" cy="38004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C1C0FF-EF9F-5833-E7F4-6F8087E63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" r="34324"/>
          <a:stretch/>
        </p:blipFill>
        <p:spPr>
          <a:xfrm>
            <a:off x="641026" y="2320179"/>
            <a:ext cx="4367145" cy="421010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2070358-275D-B73C-D6A3-34CC368C3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7" y="236610"/>
            <a:ext cx="7227902" cy="692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dirty="0">
                <a:solidFill>
                  <a:srgbClr val="008080"/>
                </a:solidFill>
              </a:rPr>
              <a:t>Instead of Conclusion </a:t>
            </a:r>
            <a:endParaRPr lang="ru-RU" altLang="ru-RU" dirty="0">
              <a:solidFill>
                <a:srgbClr val="00808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1521F76-DE51-81A6-A660-D949FA043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819" y="1744586"/>
            <a:ext cx="2268027" cy="48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8000"/>
              </a:lnSpc>
            </a:pPr>
            <a:r>
              <a:rPr lang="en-GB" altLang="ru-RU" sz="2800" b="1" dirty="0">
                <a:solidFill>
                  <a:srgbClr val="000000"/>
                </a:solidFill>
                <a:latin typeface="FreeSans"/>
                <a:cs typeface="DejaVu Sans" pitchFamily="34" charset="0"/>
              </a:rPr>
              <a:t>Summer 2023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EC90A5C-D6F0-1E63-68D5-D545A6AA0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907" y="814423"/>
            <a:ext cx="2268027" cy="48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8000"/>
              </a:lnSpc>
            </a:pPr>
            <a:r>
              <a:rPr lang="en-GB" altLang="ru-RU" sz="2800" b="1" dirty="0">
                <a:solidFill>
                  <a:srgbClr val="000000"/>
                </a:solidFill>
                <a:latin typeface="FreeSans"/>
                <a:cs typeface="DejaVu Sans" pitchFamily="34" charset="0"/>
              </a:rPr>
              <a:t>Summer 2035?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2246E3-4122-89BD-5ACA-81875CDEBC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" t="1" r="66063" b="48976"/>
          <a:stretch/>
        </p:blipFill>
        <p:spPr>
          <a:xfrm>
            <a:off x="9005348" y="4456392"/>
            <a:ext cx="2860750" cy="23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02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913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F4F300-4A01-19C7-DDCC-701C59D31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" r="34324"/>
          <a:stretch/>
        </p:blipFill>
        <p:spPr>
          <a:xfrm>
            <a:off x="1357380" y="672354"/>
            <a:ext cx="6156000" cy="59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0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971D94-565D-1FCE-05D9-E7E238C5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78" y="723570"/>
            <a:ext cx="9294336" cy="5087726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9671384B-9282-D039-3C27-35F4ED93A930}"/>
              </a:ext>
            </a:extLst>
          </p:cNvPr>
          <p:cNvSpPr/>
          <p:nvPr/>
        </p:nvSpPr>
        <p:spPr>
          <a:xfrm>
            <a:off x="1608090" y="809297"/>
            <a:ext cx="6222126" cy="149247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3">
            <a:extLst>
              <a:ext uri="{FF2B5EF4-FFF2-40B4-BE49-F238E27FC236}">
                <a16:creationId xmlns:a16="http://schemas.microsoft.com/office/drawing/2014/main" id="{3A5913C2-9ED9-2D01-1BFA-4AD034E69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19238"/>
            <a:ext cx="291623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4" name="Picture 14">
            <a:extLst>
              <a:ext uri="{FF2B5EF4-FFF2-40B4-BE49-F238E27FC236}">
                <a16:creationId xmlns:a16="http://schemas.microsoft.com/office/drawing/2014/main" id="{081E245B-5DAD-B466-5D20-C721D71A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398588"/>
            <a:ext cx="2908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5" name="Line 17">
            <a:extLst>
              <a:ext uri="{FF2B5EF4-FFF2-40B4-BE49-F238E27FC236}">
                <a16:creationId xmlns:a16="http://schemas.microsoft.com/office/drawing/2014/main" id="{AF1D34E1-52F2-59A7-3F62-EA9B2373A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1188" y="1639889"/>
            <a:ext cx="152400" cy="1587"/>
          </a:xfrm>
          <a:prstGeom prst="line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Line 18">
            <a:extLst>
              <a:ext uri="{FF2B5EF4-FFF2-40B4-BE49-F238E27FC236}">
                <a16:creationId xmlns:a16="http://schemas.microsoft.com/office/drawing/2014/main" id="{26961F42-C1CB-E9D7-DE48-91E105007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191000"/>
            <a:ext cx="76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Rectangle 22">
            <a:extLst>
              <a:ext uri="{FF2B5EF4-FFF2-40B4-BE49-F238E27FC236}">
                <a16:creationId xmlns:a16="http://schemas.microsoft.com/office/drawing/2014/main" id="{71B3BC4B-F9AA-7C12-A4A2-2AB01D1B9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6" y="1614488"/>
            <a:ext cx="57181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2000" i="1">
                <a:solidFill>
                  <a:srgbClr val="0000CC"/>
                </a:solidFill>
                <a:cs typeface="DejaVu Sans" pitchFamily="34" charset="0"/>
              </a:rPr>
              <a:t>B</a:t>
            </a:r>
            <a:r>
              <a:rPr lang="en-GB" altLang="ru-RU" sz="2000" i="1" baseline="30000">
                <a:solidFill>
                  <a:srgbClr val="0000CC"/>
                </a:solidFill>
                <a:cs typeface="Times New Roman" panose="02020603050405020304" pitchFamily="18" charset="0"/>
              </a:rPr>
              <a:t>–</a:t>
            </a:r>
            <a:r>
              <a:rPr lang="en-GB" altLang="ru-RU" sz="2000" i="1">
                <a:solidFill>
                  <a:srgbClr val="0000CC"/>
                </a:solidFill>
                <a:cs typeface="DejaVu Sans" pitchFamily="34" charset="0"/>
                <a:sym typeface="Symbol" panose="05050102010706020507" pitchFamily="18" charset="2"/>
              </a:rPr>
              <a:t></a:t>
            </a:r>
            <a:r>
              <a:rPr lang="en-GB" altLang="ru-RU" sz="2000" i="1">
                <a:solidFill>
                  <a:srgbClr val="0000CC"/>
                </a:solidFill>
                <a:cs typeface="DejaVu Sans" pitchFamily="34" charset="0"/>
              </a:rPr>
              <a:t>D</a:t>
            </a:r>
            <a:r>
              <a:rPr lang="en-GB" altLang="ru-RU" sz="2000" i="1" baseline="30000">
                <a:solidFill>
                  <a:srgbClr val="0000CC"/>
                </a:solidFill>
                <a:cs typeface="DejaVu Sans" pitchFamily="34" charset="0"/>
              </a:rPr>
              <a:t>0</a:t>
            </a:r>
            <a:r>
              <a:rPr lang="en-GB" altLang="ru-RU" sz="2000" i="1">
                <a:solidFill>
                  <a:srgbClr val="0000CC"/>
                </a:solidFill>
                <a:cs typeface="DejaVu Sans" pitchFamily="34" charset="0"/>
              </a:rPr>
              <a:t>K</a:t>
            </a:r>
            <a:r>
              <a:rPr lang="en-GB" altLang="ru-RU" sz="2000" i="1" baseline="30000">
                <a:solidFill>
                  <a:srgbClr val="0000CC"/>
                </a:solidFill>
                <a:cs typeface="Times New Roman" panose="02020603050405020304" pitchFamily="18" charset="0"/>
              </a:rPr>
              <a:t>–</a:t>
            </a:r>
            <a:r>
              <a:rPr lang="en-GB" altLang="ru-RU" sz="2000">
                <a:solidFill>
                  <a:srgbClr val="0000CC"/>
                </a:solidFill>
                <a:cs typeface="DejaVu Sans" pitchFamily="34" charset="0"/>
              </a:rPr>
              <a:t>:                         </a:t>
            </a:r>
            <a:r>
              <a:rPr lang="ru-RU" altLang="ru-RU" sz="2000">
                <a:solidFill>
                  <a:srgbClr val="0000CC"/>
                </a:solidFill>
              </a:rPr>
              <a:t>   </a:t>
            </a:r>
            <a:r>
              <a:rPr lang="en-US" altLang="ru-RU" sz="2000">
                <a:solidFill>
                  <a:srgbClr val="0000CC"/>
                </a:solidFill>
              </a:rPr>
              <a:t>                  </a:t>
            </a:r>
            <a:r>
              <a:rPr lang="ru-RU" altLang="ru-RU" sz="2000">
                <a:solidFill>
                  <a:srgbClr val="0000CC"/>
                </a:solidFill>
              </a:rPr>
              <a:t> </a:t>
            </a:r>
            <a:r>
              <a:rPr lang="en-GB" altLang="ru-RU" sz="2000" i="1">
                <a:solidFill>
                  <a:srgbClr val="0000CC"/>
                </a:solidFill>
                <a:cs typeface="DejaVu Sans" pitchFamily="34" charset="0"/>
              </a:rPr>
              <a:t>B</a:t>
            </a:r>
            <a:r>
              <a:rPr lang="en-GB" altLang="ru-RU" sz="2000" i="1" baseline="30000">
                <a:solidFill>
                  <a:srgbClr val="0000CC"/>
                </a:solidFill>
                <a:cs typeface="Times New Roman" panose="02020603050405020304" pitchFamily="18" charset="0"/>
              </a:rPr>
              <a:t>–</a:t>
            </a:r>
            <a:r>
              <a:rPr lang="en-GB" altLang="ru-RU" sz="2000" i="1">
                <a:solidFill>
                  <a:srgbClr val="0000CC"/>
                </a:solidFill>
                <a:cs typeface="DejaVu Sans" pitchFamily="34" charset="0"/>
                <a:sym typeface="Symbol" panose="05050102010706020507" pitchFamily="18" charset="2"/>
              </a:rPr>
              <a:t></a:t>
            </a:r>
            <a:r>
              <a:rPr lang="en-GB" altLang="ru-RU" sz="2000" i="1">
                <a:solidFill>
                  <a:srgbClr val="0000CC"/>
                </a:solidFill>
                <a:cs typeface="DejaVu Sans" pitchFamily="34" charset="0"/>
              </a:rPr>
              <a:t>D</a:t>
            </a:r>
            <a:r>
              <a:rPr lang="en-GB" altLang="ru-RU" sz="2000" i="1" baseline="30000">
                <a:solidFill>
                  <a:srgbClr val="0000CC"/>
                </a:solidFill>
                <a:cs typeface="DejaVu Sans" pitchFamily="34" charset="0"/>
              </a:rPr>
              <a:t>0</a:t>
            </a:r>
            <a:r>
              <a:rPr lang="en-GB" altLang="ru-RU" sz="2000" i="1">
                <a:solidFill>
                  <a:srgbClr val="0000CC"/>
                </a:solidFill>
                <a:cs typeface="DejaVu Sans" pitchFamily="34" charset="0"/>
              </a:rPr>
              <a:t>K</a:t>
            </a:r>
            <a:r>
              <a:rPr lang="en-GB" altLang="ru-RU" sz="2000">
                <a:solidFill>
                  <a:srgbClr val="0000CC"/>
                </a:solidFill>
                <a:cs typeface="DejaVu Sans" pitchFamily="34" charset="0"/>
              </a:rPr>
              <a:t>:</a:t>
            </a:r>
          </a:p>
        </p:txBody>
      </p:sp>
      <p:sp>
        <p:nvSpPr>
          <p:cNvPr id="1038" name="Text Box 24">
            <a:extLst>
              <a:ext uri="{FF2B5EF4-FFF2-40B4-BE49-F238E27FC236}">
                <a16:creationId xmlns:a16="http://schemas.microsoft.com/office/drawing/2014/main" id="{4E39B62C-612D-6CA2-BB99-99212C4F5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09650"/>
            <a:ext cx="8305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111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CP violation enters the Standard Model as a complex phase </a:t>
            </a: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ea typeface="FreeSans"/>
                <a:cs typeface="FreeSans"/>
              </a:rPr>
              <a:t>⇒ only observable in the interference. To measure </a:t>
            </a:r>
            <a:r>
              <a:rPr lang="ru-RU" altLang="ru-RU" sz="1600" i="1" dirty="0">
                <a:solidFill>
                  <a:srgbClr val="000000"/>
                </a:solidFill>
                <a:cs typeface="Times New Roman" panose="02020603050405020304" pitchFamily="18" charset="0"/>
              </a:rPr>
              <a:t>γ</a:t>
            </a: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, use interference on </a:t>
            </a:r>
            <a:r>
              <a:rPr lang="en-GB" altLang="ru-RU" sz="1600" i="1" dirty="0" err="1">
                <a:solidFill>
                  <a:srgbClr val="000000"/>
                </a:solidFill>
                <a:cs typeface="DejaVu Sans" pitchFamily="34" charset="0"/>
              </a:rPr>
              <a:t>V</a:t>
            </a:r>
            <a:r>
              <a:rPr lang="en-GB" altLang="ru-RU" sz="1600" i="1" baseline="-33000" dirty="0" err="1">
                <a:solidFill>
                  <a:srgbClr val="000000"/>
                </a:solidFill>
                <a:cs typeface="DejaVu Sans" pitchFamily="34" charset="0"/>
              </a:rPr>
              <a:t>ub</a:t>
            </a: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 and </a:t>
            </a:r>
            <a:r>
              <a:rPr lang="en-GB" altLang="ru-RU" sz="1600" i="1" dirty="0" err="1">
                <a:solidFill>
                  <a:srgbClr val="000000"/>
                </a:solidFill>
                <a:cs typeface="DejaVu Sans" pitchFamily="34" charset="0"/>
              </a:rPr>
              <a:t>V</a:t>
            </a:r>
            <a:r>
              <a:rPr lang="en-GB" altLang="ru-RU" sz="1600" i="1" baseline="-33000" dirty="0" err="1">
                <a:solidFill>
                  <a:srgbClr val="000000"/>
                </a:solidFill>
                <a:cs typeface="DejaVu Sans" pitchFamily="34" charset="0"/>
              </a:rPr>
              <a:t>cb</a:t>
            </a: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 amplitudes:</a:t>
            </a:r>
          </a:p>
        </p:txBody>
      </p:sp>
      <p:sp>
        <p:nvSpPr>
          <p:cNvPr id="1039" name="Text Box 25">
            <a:extLst>
              <a:ext uri="{FF2B5EF4-FFF2-40B4-BE49-F238E27FC236}">
                <a16:creationId xmlns:a16="http://schemas.microsoft.com/office/drawing/2014/main" id="{6B0F3FAF-30F9-CCF9-0DD4-1248FE07C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4143375"/>
            <a:ext cx="807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Amplitudes interfere if </a:t>
            </a:r>
            <a:r>
              <a:rPr lang="en-GB" altLang="ru-RU" sz="1400" i="1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D</a:t>
            </a:r>
            <a:r>
              <a:rPr lang="en-GB" altLang="ru-RU" sz="1400" i="1" baseline="300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0</a:t>
            </a: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 and </a:t>
            </a:r>
            <a:r>
              <a:rPr lang="en-GB" altLang="ru-RU" sz="1400" i="1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D</a:t>
            </a:r>
            <a:r>
              <a:rPr lang="en-GB" altLang="ru-RU" sz="1400" i="1" baseline="300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0</a:t>
            </a: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 decay into the same final state</a:t>
            </a:r>
            <a:endParaRPr lang="ru-RU" altLang="ru-RU" sz="14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eaLnBrk="1">
              <a:lnSpc>
                <a:spcPct val="15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Relative phase:                              (</a:t>
            </a:r>
            <a:r>
              <a:rPr lang="en-GB" altLang="ru-RU" sz="1400" i="1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B</a:t>
            </a:r>
            <a:r>
              <a:rPr lang="en-GB" altLang="ru-RU" sz="1400" i="1" baseline="30000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GB" altLang="ru-RU" sz="1400" i="1" dirty="0">
                <a:solidFill>
                  <a:srgbClr val="000000"/>
                </a:solidFill>
                <a:latin typeface="Helvetica" panose="020B0604020202020204" pitchFamily="34" charset="0"/>
                <a:ea typeface="FreeSans"/>
                <a:cs typeface="FreeSans"/>
              </a:rPr>
              <a:t>→</a:t>
            </a:r>
            <a:r>
              <a:rPr lang="en-GB" altLang="ru-RU" sz="1400" i="1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DK</a:t>
            </a:r>
            <a:r>
              <a:rPr lang="en-GB" altLang="ru-RU" sz="1400" i="1" baseline="30000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),                             (</a:t>
            </a:r>
            <a:r>
              <a:rPr lang="en-GB" altLang="ru-RU" sz="1400" i="1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B</a:t>
            </a:r>
            <a:r>
              <a:rPr lang="en-GB" altLang="ru-RU" sz="1400" i="1" baseline="300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+</a:t>
            </a:r>
            <a:r>
              <a:rPr lang="en-GB" altLang="ru-RU" sz="1400" i="1" dirty="0">
                <a:solidFill>
                  <a:srgbClr val="000000"/>
                </a:solidFill>
                <a:latin typeface="Helvetica" panose="020B0604020202020204" pitchFamily="34" charset="0"/>
                <a:ea typeface="FreeSans"/>
                <a:cs typeface="FreeSans"/>
              </a:rPr>
              <a:t>→</a:t>
            </a:r>
            <a:r>
              <a:rPr lang="en-GB" altLang="ru-RU" sz="1400" i="1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DK</a:t>
            </a:r>
            <a:r>
              <a:rPr lang="en-GB" altLang="ru-RU" sz="1400" i="1" baseline="300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+</a:t>
            </a: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)</a:t>
            </a:r>
            <a:endParaRPr lang="ru-RU" altLang="ru-RU" sz="14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eaLnBrk="1">
              <a:lnSpc>
                <a:spcPct val="13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includes weak </a:t>
            </a:r>
            <a:r>
              <a:rPr lang="ru-RU" altLang="ru-RU" sz="1400" dirty="0">
                <a:solidFill>
                  <a:srgbClr val="000000"/>
                </a:solidFill>
              </a:rPr>
              <a:t>(</a:t>
            </a:r>
            <a:r>
              <a:rPr lang="ru-RU" altLang="ru-RU" sz="1600" i="1" dirty="0">
                <a:solidFill>
                  <a:srgbClr val="000000"/>
                </a:solidFill>
                <a:cs typeface="Times New Roman" panose="02020603050405020304" pitchFamily="18" charset="0"/>
              </a:rPr>
              <a:t>γ</a:t>
            </a:r>
            <a:r>
              <a:rPr lang="ru-RU" altLang="ru-RU" sz="1400" dirty="0">
                <a:solidFill>
                  <a:srgbClr val="000000"/>
                </a:solidFill>
              </a:rPr>
              <a:t>) </a:t>
            </a: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and strong </a:t>
            </a:r>
            <a:r>
              <a:rPr lang="ru-RU" altLang="ru-RU" sz="1400" dirty="0">
                <a:solidFill>
                  <a:srgbClr val="000000"/>
                </a:solidFill>
              </a:rPr>
              <a:t>(</a:t>
            </a:r>
            <a:r>
              <a:rPr lang="ru-RU" altLang="ru-RU" sz="1600" i="1" dirty="0">
                <a:solidFill>
                  <a:srgbClr val="000000"/>
                </a:solidFill>
                <a:cs typeface="Times New Roman" panose="02020603050405020304" pitchFamily="18" charset="0"/>
              </a:rPr>
              <a:t>δ</a:t>
            </a:r>
            <a:r>
              <a:rPr lang="ru-RU" altLang="ru-RU" sz="1400" dirty="0">
                <a:solidFill>
                  <a:srgbClr val="000000"/>
                </a:solidFill>
              </a:rPr>
              <a:t>) </a:t>
            </a: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phase.</a:t>
            </a:r>
            <a:endParaRPr lang="en-GB" altLang="ru-RU" sz="14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eaLnBrk="1">
              <a:lnSpc>
                <a:spcPct val="14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1400" dirty="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Magnitude of CP violation is determined by the ratio of the two amplitudes:</a:t>
            </a:r>
          </a:p>
        </p:txBody>
      </p:sp>
      <p:graphicFrame>
        <p:nvGraphicFramePr>
          <p:cNvPr id="1027" name="Object 32">
            <a:extLst>
              <a:ext uri="{FF2B5EF4-FFF2-40B4-BE49-F238E27FC236}">
                <a16:creationId xmlns:a16="http://schemas.microsoft.com/office/drawing/2014/main" id="{60BB2E0F-EED1-BCA5-FB0A-B502F20157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4114801"/>
          <a:ext cx="12954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457200" progId="Equation.3">
                  <p:embed/>
                </p:oleObj>
              </mc:Choice>
              <mc:Fallback>
                <p:oleObj name="Equation" r:id="rId4" imgW="1676160" imgH="457200" progId="Equation.3">
                  <p:embed/>
                  <p:pic>
                    <p:nvPicPr>
                      <p:cNvPr id="1027" name="Object 32">
                        <a:extLst>
                          <a:ext uri="{FF2B5EF4-FFF2-40B4-BE49-F238E27FC236}">
                            <a16:creationId xmlns:a16="http://schemas.microsoft.com/office/drawing/2014/main" id="{60BB2E0F-EED1-BCA5-FB0A-B502F20157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14801"/>
                        <a:ext cx="1295400" cy="354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35">
            <a:extLst>
              <a:ext uri="{FF2B5EF4-FFF2-40B4-BE49-F238E27FC236}">
                <a16:creationId xmlns:a16="http://schemas.microsoft.com/office/drawing/2014/main" id="{8A14974A-18E0-483A-940F-16E5C415E5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5311776"/>
          <a:ext cx="54864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29400" imgH="787320" progId="Equation.3">
                  <p:embed/>
                </p:oleObj>
              </mc:Choice>
              <mc:Fallback>
                <p:oleObj name="Equation" r:id="rId6" imgW="6629400" imgH="787320" progId="Equation.3">
                  <p:embed/>
                  <p:pic>
                    <p:nvPicPr>
                      <p:cNvPr id="1030" name="Object 35">
                        <a:extLst>
                          <a:ext uri="{FF2B5EF4-FFF2-40B4-BE49-F238E27FC236}">
                            <a16:creationId xmlns:a16="http://schemas.microsoft.com/office/drawing/2014/main" id="{8A14974A-18E0-483A-940F-16E5C415E5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11776"/>
                        <a:ext cx="5486400" cy="6524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D1E2CD19-0309-3423-1E95-EDFE5D346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634" y="133804"/>
                <a:ext cx="5733132" cy="6921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>
                <a:lvl1pPr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ru-RU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b="1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altLang="ru-RU" b="1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ru-RU" i="1" smtClean="0">
                          <a:solidFill>
                            <a:srgbClr val="008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ru-RU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b="1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ru-RU" b="1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altLang="ru-RU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b="1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ru-RU" b="1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altLang="ru-RU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D1E2CD19-0309-3423-1E95-EDFE5D346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7634" y="133804"/>
                <a:ext cx="5733132" cy="69215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7FF7B6-AAEB-2B89-EFAD-5ADB7F61C755}"/>
                  </a:ext>
                </a:extLst>
              </p:cNvPr>
              <p:cNvSpPr txBox="1"/>
              <p:nvPr/>
            </p:nvSpPr>
            <p:spPr>
              <a:xfrm>
                <a:off x="5724525" y="4381501"/>
                <a:ext cx="121174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7FF7B6-AAEB-2B89-EFAD-5ADB7F61C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525" y="4381501"/>
                <a:ext cx="1211742" cy="369332"/>
              </a:xfrm>
              <a:prstGeom prst="rect">
                <a:avLst/>
              </a:prstGeom>
              <a:blipFill>
                <a:blip r:embed="rId1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B32A3-93A1-3A06-B92B-D3E7D43C9C5F}"/>
                  </a:ext>
                </a:extLst>
              </p:cNvPr>
              <p:cNvSpPr txBox="1"/>
              <p:nvPr/>
            </p:nvSpPr>
            <p:spPr>
              <a:xfrm>
                <a:off x="3257550" y="4381501"/>
                <a:ext cx="138486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B32A3-93A1-3A06-B92B-D3E7D43C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50" y="4381501"/>
                <a:ext cx="1384866" cy="369332"/>
              </a:xfrm>
              <a:prstGeom prst="rect">
                <a:avLst/>
              </a:prstGeom>
              <a:blipFill>
                <a:blip r:embed="rId1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B380B-8E62-E36D-D5B2-C9A19F083CE5}"/>
                  </a:ext>
                </a:extLst>
              </p:cNvPr>
              <p:cNvSpPr txBox="1"/>
              <p:nvPr/>
            </p:nvSpPr>
            <p:spPr>
              <a:xfrm>
                <a:off x="7077869" y="3522503"/>
                <a:ext cx="3335337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𝑢𝑏</m:t>
                          </m:r>
                        </m:sub>
                      </m:sSub>
                      <m:sSubSup>
                        <m:sSubSup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𝑐𝑠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)~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B380B-8E62-E36D-D5B2-C9A19F083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869" y="3522503"/>
                <a:ext cx="3335337" cy="317779"/>
              </a:xfrm>
              <a:prstGeom prst="rect">
                <a:avLst/>
              </a:prstGeom>
              <a:blipFill>
                <a:blip r:embed="rId19"/>
                <a:stretch>
                  <a:fillRect l="-1280" t="-3846" r="-914" b="-3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FE766C-4FF7-7B96-0AF6-46411E22DF0F}"/>
                  </a:ext>
                </a:extLst>
              </p:cNvPr>
              <p:cNvSpPr txBox="1"/>
              <p:nvPr/>
            </p:nvSpPr>
            <p:spPr>
              <a:xfrm>
                <a:off x="3334544" y="3560603"/>
                <a:ext cx="11926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𝑐𝑏</m:t>
                          </m:r>
                        </m:sub>
                      </m:sSub>
                      <m:sSubSup>
                        <m:sSubSup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𝑢𝑠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FE766C-4FF7-7B96-0AF6-46411E22D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544" y="3560603"/>
                <a:ext cx="1192634" cy="307777"/>
              </a:xfrm>
              <a:prstGeom prst="rect">
                <a:avLst/>
              </a:prstGeom>
              <a:blipFill>
                <a:blip r:embed="rId20"/>
                <a:stretch>
                  <a:fillRect l="-4082" r="-510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3">
            <a:extLst>
              <a:ext uri="{FF2B5EF4-FFF2-40B4-BE49-F238E27FC236}">
                <a16:creationId xmlns:a16="http://schemas.microsoft.com/office/drawing/2014/main" id="{08B7291E-6A91-C41C-1A6A-0E334478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3486150"/>
            <a:ext cx="175101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6" name="Picture 4">
            <a:extLst>
              <a:ext uri="{FF2B5EF4-FFF2-40B4-BE49-F238E27FC236}">
                <a16:creationId xmlns:a16="http://schemas.microsoft.com/office/drawing/2014/main" id="{8BA8760F-8F12-D35E-1F12-980541C23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6" y="3505200"/>
            <a:ext cx="1730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7" name="Picture 5">
            <a:extLst>
              <a:ext uri="{FF2B5EF4-FFF2-40B4-BE49-F238E27FC236}">
                <a16:creationId xmlns:a16="http://schemas.microsoft.com/office/drawing/2014/main" id="{3ED8D4E4-3FCF-7A51-732E-175B972C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4" y="1600201"/>
            <a:ext cx="178593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058" name="Group 6">
            <a:extLst>
              <a:ext uri="{FF2B5EF4-FFF2-40B4-BE49-F238E27FC236}">
                <a16:creationId xmlns:a16="http://schemas.microsoft.com/office/drawing/2014/main" id="{3A75BD0B-4DB4-EDB9-BED2-A2E9B65E5CA0}"/>
              </a:ext>
            </a:extLst>
          </p:cNvPr>
          <p:cNvGrpSpPr>
            <a:grpSpLocks/>
          </p:cNvGrpSpPr>
          <p:nvPr/>
        </p:nvGrpSpPr>
        <p:grpSpPr bwMode="auto">
          <a:xfrm>
            <a:off x="6829426" y="1817688"/>
            <a:ext cx="3343275" cy="3744912"/>
            <a:chOff x="3603" y="1145"/>
            <a:chExt cx="2318" cy="2995"/>
          </a:xfrm>
        </p:grpSpPr>
        <p:sp>
          <p:nvSpPr>
            <p:cNvPr id="2067" name="Rectangle 7">
              <a:extLst>
                <a:ext uri="{FF2B5EF4-FFF2-40B4-BE49-F238E27FC236}">
                  <a16:creationId xmlns:a16="http://schemas.microsoft.com/office/drawing/2014/main" id="{19A31379-3108-5D18-9A8D-D6995EB2C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" y="1481"/>
              <a:ext cx="701" cy="26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0" rIns="90000" bIns="0"/>
            <a:lstStyle>
              <a:lvl1pPr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214±3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 (fixed)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112.0±1.3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207.3±2.3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212±12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342.9±1.7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110±4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64±11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133.2±0.4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325.4±1.3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120±4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253±5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358.9±1.1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87±4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314.8±1.1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275±6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82±17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130±6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160±5</a:t>
              </a:r>
            </a:p>
          </p:txBody>
        </p:sp>
        <p:sp>
          <p:nvSpPr>
            <p:cNvPr id="2068" name="Rectangle 8">
              <a:extLst>
                <a:ext uri="{FF2B5EF4-FFF2-40B4-BE49-F238E27FC236}">
                  <a16:creationId xmlns:a16="http://schemas.microsoft.com/office/drawing/2014/main" id="{ED2C8ADE-6B6D-D111-A6DD-1BAB658BB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1481"/>
              <a:ext cx="934" cy="26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0" rIns="90000" bIns="0"/>
            <a:lstStyle>
              <a:lvl1pPr defTabSz="449263" eaLnBrk="0" hangingPunct="0">
                <a:tabLst>
                  <a:tab pos="723900" algn="l"/>
                  <a:tab pos="1447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1.56±0.06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1 (fixed)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0.0343±0.0008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0.385±0.006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0.20±0.02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1.44±0.04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1.56±0.12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0.49±0.08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1.638±0.010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0.149±0.004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0.65±0.05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0.42±0.04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2.21±0.04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0.36±0.03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0.89±0.03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0.23±0.02</a:t>
              </a:r>
              <a:r>
                <a:rPr lang="en-GB" altLang="ru-RU" sz="1200" baseline="-25000">
                  <a:solidFill>
                    <a:srgbClr val="FFFF66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0.88±0.27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2.1±0.2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2.7±0.3</a:t>
              </a:r>
            </a:p>
          </p:txBody>
        </p:sp>
        <p:sp>
          <p:nvSpPr>
            <p:cNvPr id="2069" name="Rectangle 9">
              <a:extLst>
                <a:ext uri="{FF2B5EF4-FFF2-40B4-BE49-F238E27FC236}">
                  <a16:creationId xmlns:a16="http://schemas.microsoft.com/office/drawing/2014/main" id="{225EEC05-0062-C817-FDDD-67AE46496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1481"/>
              <a:ext cx="786" cy="26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0" rIns="90000" bIns="0"/>
            <a:lstStyle>
              <a:lvl1pPr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K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S 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σ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1                    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 ρ(770)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 ω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 f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(980)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K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S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 σ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            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 f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2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(1270)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 f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(1370)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S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 ρ(1450)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* 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(892)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+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π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–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*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(892)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–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π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+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*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(1410)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+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π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–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*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(1410)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–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π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+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*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(1430)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+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π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–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*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0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(1430)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–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π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+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*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2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(1430)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+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π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–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*</a:t>
              </a:r>
              <a:r>
                <a:rPr lang="en-GB" altLang="ru-RU" sz="1200" baseline="-25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2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(1430)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–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π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+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*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(1680)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+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π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–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K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*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(1680)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–</a:t>
              </a: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π</a:t>
              </a:r>
              <a:r>
                <a:rPr lang="en-GB" altLang="ru-RU" sz="1200" baseline="300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+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Nonresonant</a:t>
              </a:r>
            </a:p>
          </p:txBody>
        </p:sp>
        <p:sp>
          <p:nvSpPr>
            <p:cNvPr id="2070" name="Rectangle 10">
              <a:extLst>
                <a:ext uri="{FF2B5EF4-FFF2-40B4-BE49-F238E27FC236}">
                  <a16:creationId xmlns:a16="http://schemas.microsoft.com/office/drawing/2014/main" id="{485EC8D4-D105-3F5D-C045-F6A2FD189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1" y="1145"/>
              <a:ext cx="651" cy="33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0" rIns="90000" bIns="0"/>
            <a:lstStyle>
              <a:lvl1pPr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123000"/>
                </a:lnSpc>
                <a:spcBef>
                  <a:spcPts val="300"/>
                </a:spcBef>
                <a:buClr>
                  <a:srgbClr val="000000"/>
                </a:buClr>
                <a:buSzPct val="45000"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Phase, °</a:t>
              </a:r>
            </a:p>
          </p:txBody>
        </p:sp>
        <p:sp>
          <p:nvSpPr>
            <p:cNvPr id="2071" name="Rectangle 11">
              <a:extLst>
                <a:ext uri="{FF2B5EF4-FFF2-40B4-BE49-F238E27FC236}">
                  <a16:creationId xmlns:a16="http://schemas.microsoft.com/office/drawing/2014/main" id="{64068672-71F9-97FB-5D81-1641E7D54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1145"/>
              <a:ext cx="882" cy="33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0" rIns="90000" bIns="0"/>
            <a:lstStyle>
              <a:lvl1pPr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113000"/>
                </a:lnSpc>
                <a:spcBef>
                  <a:spcPts val="1438"/>
                </a:spcBef>
                <a:spcAft>
                  <a:spcPts val="1138"/>
                </a:spcAft>
                <a:buClr>
                  <a:srgbClr val="000000"/>
                </a:buClr>
                <a:buSzPct val="45000"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Amplitude</a:t>
              </a:r>
            </a:p>
          </p:txBody>
        </p:sp>
        <p:sp>
          <p:nvSpPr>
            <p:cNvPr id="2072" name="Rectangle 12">
              <a:extLst>
                <a:ext uri="{FF2B5EF4-FFF2-40B4-BE49-F238E27FC236}">
                  <a16:creationId xmlns:a16="http://schemas.microsoft.com/office/drawing/2014/main" id="{B034A543-0175-4D80-F94D-80FE86E3D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1145"/>
              <a:ext cx="786" cy="33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0" rIns="90000" bIns="0" anchor="ctr"/>
            <a:lstStyle>
              <a:lvl1pPr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spcBef>
                  <a:spcPts val="1713"/>
                </a:spcBef>
                <a:spcAft>
                  <a:spcPts val="1425"/>
                </a:spcAft>
                <a:buClr>
                  <a:srgbClr val="000000"/>
                </a:buClr>
                <a:buSzPct val="45000"/>
              </a:pPr>
              <a:r>
                <a:rPr lang="en-GB" altLang="ru-RU" sz="1200">
                  <a:solidFill>
                    <a:srgbClr val="000000"/>
                  </a:solidFill>
                  <a:latin typeface="Helvetica" panose="020B0604020202020204" pitchFamily="34" charset="0"/>
                  <a:cs typeface="DejaVu Sans" pitchFamily="34" charset="0"/>
                </a:rPr>
                <a:t>Intermediate state</a:t>
              </a:r>
            </a:p>
          </p:txBody>
        </p:sp>
        <p:sp>
          <p:nvSpPr>
            <p:cNvPr id="2073" name="Line 13">
              <a:extLst>
                <a:ext uri="{FF2B5EF4-FFF2-40B4-BE49-F238E27FC236}">
                  <a16:creationId xmlns:a16="http://schemas.microsoft.com/office/drawing/2014/main" id="{BA396621-3BD9-6F60-5AA2-450380CB1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1481"/>
              <a:ext cx="2319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Line 14">
              <a:extLst>
                <a:ext uri="{FF2B5EF4-FFF2-40B4-BE49-F238E27FC236}">
                  <a16:creationId xmlns:a16="http://schemas.microsoft.com/office/drawing/2014/main" id="{77B182DA-F71A-1ECE-EEED-7AA8071C9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7" y="1145"/>
              <a:ext cx="1" cy="299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Line 15">
              <a:extLst>
                <a:ext uri="{FF2B5EF4-FFF2-40B4-BE49-F238E27FC236}">
                  <a16:creationId xmlns:a16="http://schemas.microsoft.com/office/drawing/2014/main" id="{3327A23F-89CD-16A9-C652-C582D84AA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0" y="1145"/>
              <a:ext cx="1" cy="299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Line 16">
              <a:extLst>
                <a:ext uri="{FF2B5EF4-FFF2-40B4-BE49-F238E27FC236}">
                  <a16:creationId xmlns:a16="http://schemas.microsoft.com/office/drawing/2014/main" id="{D4F8377D-AC66-4D36-70B9-8C6BCE059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1145"/>
              <a:ext cx="1" cy="299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17">
              <a:extLst>
                <a:ext uri="{FF2B5EF4-FFF2-40B4-BE49-F238E27FC236}">
                  <a16:creationId xmlns:a16="http://schemas.microsoft.com/office/drawing/2014/main" id="{9412FE60-363D-5623-5F6D-8BFD30D00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1145"/>
              <a:ext cx="231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18">
              <a:extLst>
                <a:ext uri="{FF2B5EF4-FFF2-40B4-BE49-F238E27FC236}">
                  <a16:creationId xmlns:a16="http://schemas.microsoft.com/office/drawing/2014/main" id="{0FBCE2B8-BCF4-6D36-E850-A053D9398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2" y="1145"/>
              <a:ext cx="1" cy="299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Line 19">
              <a:extLst>
                <a:ext uri="{FF2B5EF4-FFF2-40B4-BE49-F238E27FC236}">
                  <a16:creationId xmlns:a16="http://schemas.microsoft.com/office/drawing/2014/main" id="{D5E619E5-03AB-48F6-09AD-A5EF5984F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4141"/>
              <a:ext cx="231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9" name="Rectangle 20">
            <a:extLst>
              <a:ext uri="{FF2B5EF4-FFF2-40B4-BE49-F238E27FC236}">
                <a16:creationId xmlns:a16="http://schemas.microsoft.com/office/drawing/2014/main" id="{16DADBE5-EF08-0C9F-ECFF-B43CB870D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410201"/>
            <a:ext cx="3048000" cy="54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45000"/>
            </a:pPr>
            <a:r>
              <a:rPr lang="en-GB" altLang="ru-RU" sz="14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σ</a:t>
            </a:r>
            <a:r>
              <a:rPr lang="en-GB" altLang="ru-RU" sz="1400" baseline="-250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GB" altLang="ru-RU" sz="140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(M=522</a:t>
            </a:r>
            <a:r>
              <a:rPr lang="en-GB" altLang="ru-RU" sz="14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±6 MeV, Γ=453±10 MeV</a:t>
            </a:r>
            <a:r>
              <a:rPr lang="en-GB" altLang="ru-RU" sz="140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)</a:t>
            </a:r>
          </a:p>
          <a:p>
            <a:pPr eaLnBrk="1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45000"/>
            </a:pPr>
            <a:r>
              <a:rPr lang="en-GB" altLang="ru-RU" sz="14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σ</a:t>
            </a:r>
            <a:r>
              <a:rPr lang="en-GB" altLang="ru-RU" sz="1400" baseline="-250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GB" altLang="ru-RU" sz="140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(M=1033</a:t>
            </a:r>
            <a:r>
              <a:rPr lang="en-GB" altLang="ru-RU" sz="14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±7 MeV, Γ=88±7 MeV</a:t>
            </a:r>
            <a:r>
              <a:rPr lang="en-GB" altLang="ru-RU" sz="140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)</a:t>
            </a:r>
          </a:p>
        </p:txBody>
      </p:sp>
      <p:pic>
        <p:nvPicPr>
          <p:cNvPr id="2060" name="Picture 22">
            <a:extLst>
              <a:ext uri="{FF2B5EF4-FFF2-40B4-BE49-F238E27FC236}">
                <a16:creationId xmlns:a16="http://schemas.microsoft.com/office/drawing/2014/main" id="{E9A84365-4314-ECC6-BF32-904D00708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600200"/>
            <a:ext cx="181451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61" name="Rectangle 23">
            <a:extLst>
              <a:ext uri="{FF2B5EF4-FFF2-40B4-BE49-F238E27FC236}">
                <a16:creationId xmlns:a16="http://schemas.microsoft.com/office/drawing/2014/main" id="{308C8EDA-9A8B-E0ED-4973-1803F1EA4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1792288"/>
            <a:ext cx="195262" cy="857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ru-RU"/>
          </a:p>
        </p:txBody>
      </p:sp>
      <p:sp>
        <p:nvSpPr>
          <p:cNvPr id="2062" name="Text Box 25">
            <a:extLst>
              <a:ext uri="{FF2B5EF4-FFF2-40B4-BE49-F238E27FC236}">
                <a16:creationId xmlns:a16="http://schemas.microsoft.com/office/drawing/2014/main" id="{761DB914-B220-9829-3E20-975789CB184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83243" y="2038586"/>
            <a:ext cx="1153178" cy="2662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1200" i="1">
                <a:solidFill>
                  <a:srgbClr val="000000"/>
                </a:solidFill>
                <a:cs typeface="DejaVu Sans" pitchFamily="34" charset="0"/>
              </a:rPr>
              <a:t>M      </a:t>
            </a:r>
            <a:r>
              <a:rPr lang="en-GB" altLang="ru-RU" sz="1200" i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ru-RU" sz="1200">
                <a:solidFill>
                  <a:srgbClr val="000000"/>
                </a:solidFill>
                <a:cs typeface="Times New Roman" panose="02020603050405020304" pitchFamily="18" charset="0"/>
              </a:rPr>
              <a:t>(GeV </a:t>
            </a:r>
            <a:r>
              <a:rPr lang="en-GB" altLang="ru-RU" sz="1200" baseline="30000">
                <a:solidFill>
                  <a:srgbClr val="000000"/>
                </a:solidFill>
                <a:cs typeface="Times New Roman" panose="02020603050405020304" pitchFamily="18" charset="0"/>
              </a:rPr>
              <a:t>2 </a:t>
            </a:r>
            <a:r>
              <a:rPr lang="en-GB" altLang="ru-RU" sz="120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63" name="Text Box 26">
            <a:extLst>
              <a:ext uri="{FF2B5EF4-FFF2-40B4-BE49-F238E27FC236}">
                <a16:creationId xmlns:a16="http://schemas.microsoft.com/office/drawing/2014/main" id="{639D317F-D637-22E0-26FF-94A1128A861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23208" y="2311653"/>
            <a:ext cx="449460" cy="2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900" i="1">
                <a:solidFill>
                  <a:srgbClr val="000000"/>
                </a:solidFill>
                <a:cs typeface="DejaVu Sans" pitchFamily="34" charset="0"/>
              </a:rPr>
              <a:t>K</a:t>
            </a:r>
            <a:r>
              <a:rPr lang="en-GB" altLang="ru-RU" sz="900" i="1" baseline="-25000">
                <a:solidFill>
                  <a:srgbClr val="000000"/>
                </a:solidFill>
                <a:cs typeface="DejaVu Sans" pitchFamily="34" charset="0"/>
              </a:rPr>
              <a:t>s</a:t>
            </a:r>
            <a:r>
              <a:rPr lang="en-GB" altLang="ru-RU" sz="900" i="1">
                <a:solidFill>
                  <a:srgbClr val="000000"/>
                </a:solidFill>
                <a:cs typeface="Times New Roman" panose="02020603050405020304" pitchFamily="18" charset="0"/>
              </a:rPr>
              <a:t>π </a:t>
            </a:r>
            <a:r>
              <a:rPr lang="en-GB" altLang="ru-RU" sz="9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2064" name="Text Box 27">
            <a:extLst>
              <a:ext uri="{FF2B5EF4-FFF2-40B4-BE49-F238E27FC236}">
                <a16:creationId xmlns:a16="http://schemas.microsoft.com/office/drawing/2014/main" id="{AB7E0D3A-0DC0-7EB4-A9A3-9A15BDD2A0A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61557" y="2383213"/>
            <a:ext cx="231451" cy="1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900" baseline="30000">
                <a:solidFill>
                  <a:srgbClr val="000000"/>
                </a:solidFill>
                <a:latin typeface="Verdana" panose="020B0604030504040204" pitchFamily="34" charset="0"/>
                <a:cs typeface="DejaVu Sans" pitchFamily="34" charset="0"/>
              </a:rPr>
              <a:t>2</a:t>
            </a:r>
          </a:p>
        </p:txBody>
      </p:sp>
      <p:sp>
        <p:nvSpPr>
          <p:cNvPr id="2065" name="Text Box 28">
            <a:extLst>
              <a:ext uri="{FF2B5EF4-FFF2-40B4-BE49-F238E27FC236}">
                <a16:creationId xmlns:a16="http://schemas.microsoft.com/office/drawing/2014/main" id="{6809A3AF-96D3-95CC-2419-CF3765259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1309688"/>
            <a:ext cx="5401135" cy="32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140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Isobar model is used as a baseline. </a:t>
            </a:r>
            <a:r>
              <a:rPr lang="en-GB" altLang="ru-RU" sz="1600" i="1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K</a:t>
            </a:r>
            <a:r>
              <a:rPr lang="en-GB" altLang="ru-RU" sz="140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-matrix for systematics test. </a:t>
            </a:r>
          </a:p>
        </p:txBody>
      </p:sp>
      <p:graphicFrame>
        <p:nvGraphicFramePr>
          <p:cNvPr id="2050" name="Object 30">
            <a:extLst>
              <a:ext uri="{FF2B5EF4-FFF2-40B4-BE49-F238E27FC236}">
                <a16:creationId xmlns:a16="http://schemas.microsoft.com/office/drawing/2014/main" id="{21322DA2-C054-2459-8C93-D7C1D414EB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1" y="5105401"/>
          <a:ext cx="10128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892160" imgH="558720" progId="Equation.3">
                  <p:embed/>
                </p:oleObj>
              </mc:Choice>
              <mc:Fallback>
                <p:oleObj r:id="rId6" imgW="1892160" imgH="558720" progId="Equation.3">
                  <p:embed/>
                  <p:pic>
                    <p:nvPicPr>
                      <p:cNvPr id="2050" name="Object 30">
                        <a:extLst>
                          <a:ext uri="{FF2B5EF4-FFF2-40B4-BE49-F238E27FC236}">
                            <a16:creationId xmlns:a16="http://schemas.microsoft.com/office/drawing/2014/main" id="{21322DA2-C054-2459-8C93-D7C1D414EB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1" y="5105401"/>
                        <a:ext cx="1012825" cy="309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2">
            <a:extLst>
              <a:ext uri="{FF2B5EF4-FFF2-40B4-BE49-F238E27FC236}">
                <a16:creationId xmlns:a16="http://schemas.microsoft.com/office/drawing/2014/main" id="{547A544B-1CDD-0275-DFED-4CC3B39DAE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5105401"/>
          <a:ext cx="97313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892160" imgH="507960" progId="Equation.3">
                  <p:embed/>
                </p:oleObj>
              </mc:Choice>
              <mc:Fallback>
                <p:oleObj r:id="rId8" imgW="1892160" imgH="507960" progId="Equation.3">
                  <p:embed/>
                  <p:pic>
                    <p:nvPicPr>
                      <p:cNvPr id="2051" name="Object 32">
                        <a:extLst>
                          <a:ext uri="{FF2B5EF4-FFF2-40B4-BE49-F238E27FC236}">
                            <a16:creationId xmlns:a16="http://schemas.microsoft.com/office/drawing/2014/main" id="{547A544B-1CDD-0275-DFED-4CC3B39DAE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05401"/>
                        <a:ext cx="973138" cy="269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4">
            <a:extLst>
              <a:ext uri="{FF2B5EF4-FFF2-40B4-BE49-F238E27FC236}">
                <a16:creationId xmlns:a16="http://schemas.microsoft.com/office/drawing/2014/main" id="{112029E5-489E-E5EF-D2C5-0435460060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271838"/>
          <a:ext cx="10112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892160" imgH="558720" progId="Equation.3">
                  <p:embed/>
                </p:oleObj>
              </mc:Choice>
              <mc:Fallback>
                <p:oleObj r:id="rId10" imgW="1892160" imgH="558720" progId="Equation.3">
                  <p:embed/>
                  <p:pic>
                    <p:nvPicPr>
                      <p:cNvPr id="2052" name="Object 34">
                        <a:extLst>
                          <a:ext uri="{FF2B5EF4-FFF2-40B4-BE49-F238E27FC236}">
                            <a16:creationId xmlns:a16="http://schemas.microsoft.com/office/drawing/2014/main" id="{112029E5-489E-E5EF-D2C5-0435460060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1838"/>
                        <a:ext cx="1011238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36">
            <a:extLst>
              <a:ext uri="{FF2B5EF4-FFF2-40B4-BE49-F238E27FC236}">
                <a16:creationId xmlns:a16="http://schemas.microsoft.com/office/drawing/2014/main" id="{FF3120B0-EF4E-4201-34B6-1473BA314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8014" y="3211514"/>
          <a:ext cx="96678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892160" imgH="558720" progId="Equation.3">
                  <p:embed/>
                </p:oleObj>
              </mc:Choice>
              <mc:Fallback>
                <p:oleObj r:id="rId12" imgW="1892160" imgH="558720" progId="Equation.3">
                  <p:embed/>
                  <p:pic>
                    <p:nvPicPr>
                      <p:cNvPr id="2053" name="Object 36">
                        <a:extLst>
                          <a:ext uri="{FF2B5EF4-FFF2-40B4-BE49-F238E27FC236}">
                            <a16:creationId xmlns:a16="http://schemas.microsoft.com/office/drawing/2014/main" id="{FF3120B0-EF4E-4201-34B6-1473BA3142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4" y="3211514"/>
                        <a:ext cx="966787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 Box 37">
            <a:extLst>
              <a:ext uri="{FF2B5EF4-FFF2-40B4-BE49-F238E27FC236}">
                <a16:creationId xmlns:a16="http://schemas.microsoft.com/office/drawing/2014/main" id="{FBAFB3F0-6E6C-AC30-C3FB-C4E0E2D14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6" y="990600"/>
            <a:ext cx="55848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1600">
                <a:solidFill>
                  <a:srgbClr val="000000"/>
                </a:solidFill>
                <a:latin typeface="Helvetica" panose="020B0604020202020204" pitchFamily="34" charset="0"/>
                <a:cs typeface="DejaVu Sans" pitchFamily="34" charset="0"/>
              </a:rPr>
              <a:t>Belle collaboration, 657M BB pairs</a:t>
            </a:r>
            <a:r>
              <a:rPr lang="en-GB" altLang="ru-RU" sz="1600">
                <a:solidFill>
                  <a:srgbClr val="2300DC"/>
                </a:solidFill>
                <a:latin typeface="Helvetica" panose="020B0604020202020204" pitchFamily="34" charset="0"/>
                <a:cs typeface="DejaVu Sans" pitchFamily="34" charset="0"/>
              </a:rPr>
              <a:t> [PRD81:112002,2010]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D6E7D6E8-EBF5-A123-02AA-F13A57061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742" y="197667"/>
                <a:ext cx="5733132" cy="6921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>
                <a:lvl1pPr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2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ru-RU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ru-RU" altLang="ru-RU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ru-RU" altLang="ru-RU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ru-RU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sSup>
                      <m:sSupPr>
                        <m:ctrlPr>
                          <a:rPr lang="ru-RU" altLang="ru-RU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altLang="ru-RU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ru-RU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altLang="ru-RU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altLang="ru-RU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ru-RU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ru-RU" b="1" i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altLang="ru-RU" dirty="0">
                    <a:solidFill>
                      <a:srgbClr val="008080"/>
                    </a:solidFill>
                  </a:rPr>
                  <a:t>mplitude</a:t>
                </a:r>
                <a:endParaRPr lang="ru-RU" altLang="ru-RU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D6E7D6E8-EBF5-A123-02AA-F13A57061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7742" y="197667"/>
                <a:ext cx="5733132" cy="692150"/>
              </a:xfrm>
              <a:prstGeom prst="rect">
                <a:avLst/>
              </a:prstGeom>
              <a:blipFill>
                <a:blip r:embed="rId13"/>
                <a:stretch>
                  <a:fillRect t="-8772" b="-307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BD2DF1-645E-4883-48BB-869493835060}"/>
                  </a:ext>
                </a:extLst>
              </p:cNvPr>
              <p:cNvSpPr txBox="1"/>
              <p:nvPr/>
            </p:nvSpPr>
            <p:spPr>
              <a:xfrm>
                <a:off x="7320454" y="1264251"/>
                <a:ext cx="3156922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BD2DF1-645E-4883-48BB-869493835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454" y="1264251"/>
                <a:ext cx="3156922" cy="314766"/>
              </a:xfrm>
              <a:prstGeom prst="rect">
                <a:avLst/>
              </a:prstGeom>
              <a:blipFill>
                <a:blip r:embed="rId14"/>
                <a:stretch>
                  <a:fillRect l="-2124" b="-1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6DFCCC60-9B42-346E-FC49-4A828C40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5" b="4683"/>
          <a:stretch>
            <a:fillRect/>
          </a:stretch>
        </p:blipFill>
        <p:spPr bwMode="auto">
          <a:xfrm>
            <a:off x="1690688" y="727456"/>
            <a:ext cx="8977312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d.gif">
            <a:extLst>
              <a:ext uri="{FF2B5EF4-FFF2-40B4-BE49-F238E27FC236}">
                <a16:creationId xmlns:a16="http://schemas.microsoft.com/office/drawing/2014/main" id="{5E1B3965-9822-4CED-5E15-B4BC4BF96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1543705"/>
            <a:ext cx="3960812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32A4B0D-DD59-3B17-56A8-FA5599B3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288" y="8032"/>
            <a:ext cx="5192913" cy="692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dirty="0" err="1">
                <a:solidFill>
                  <a:srgbClr val="008080"/>
                </a:solidFill>
              </a:rPr>
              <a:t>Dalitz</a:t>
            </a:r>
            <a:r>
              <a:rPr lang="en-US" altLang="ru-RU" dirty="0">
                <a:solidFill>
                  <a:srgbClr val="008080"/>
                </a:solidFill>
              </a:rPr>
              <a:t> Method</a:t>
            </a:r>
            <a:endParaRPr lang="ru-RU" altLang="ru-RU" dirty="0">
              <a:solidFill>
                <a:srgbClr val="00808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D5FA1C-FA0E-258C-36BE-851DFAF20425}"/>
              </a:ext>
            </a:extLst>
          </p:cNvPr>
          <p:cNvSpPr/>
          <p:nvPr/>
        </p:nvSpPr>
        <p:spPr>
          <a:xfrm>
            <a:off x="4631285" y="700182"/>
            <a:ext cx="6327228" cy="843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06A31AC7-7DB3-40E2-682E-761206A4B6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3989" y="2308225"/>
          <a:ext cx="46434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3800" imgH="266400" progId="Equation.3">
                  <p:embed/>
                </p:oleObj>
              </mc:Choice>
              <mc:Fallback>
                <p:oleObj name="Equation" r:id="rId2" imgW="2323800" imgH="266400" progId="Equation.3">
                  <p:embed/>
                  <p:pic>
                    <p:nvPicPr>
                      <p:cNvPr id="6146" name="Object 2">
                        <a:extLst>
                          <a:ext uri="{FF2B5EF4-FFF2-40B4-BE49-F238E27FC236}">
                            <a16:creationId xmlns:a16="http://schemas.microsoft.com/office/drawing/2014/main" id="{06A31AC7-7DB3-40E2-682E-761206A4B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9" y="2308225"/>
                        <a:ext cx="4643437" cy="533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9" descr="plot">
            <a:extLst>
              <a:ext uri="{FF2B5EF4-FFF2-40B4-BE49-F238E27FC236}">
                <a16:creationId xmlns:a16="http://schemas.microsoft.com/office/drawing/2014/main" id="{117978EF-C77A-E259-EF77-08853F5F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624013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7" name="Object 3">
            <a:extLst>
              <a:ext uri="{FF2B5EF4-FFF2-40B4-BE49-F238E27FC236}">
                <a16:creationId xmlns:a16="http://schemas.microsoft.com/office/drawing/2014/main" id="{C8F43768-F67F-FA9D-BED5-D402A2693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3200" y="3128964"/>
          <a:ext cx="346868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0960" imgH="266400" progId="Equation.3">
                  <p:embed/>
                </p:oleObj>
              </mc:Choice>
              <mc:Fallback>
                <p:oleObj name="Equation" r:id="rId5" imgW="1650960" imgH="266400" progId="Equation.3">
                  <p:embed/>
                  <p:pic>
                    <p:nvPicPr>
                      <p:cNvPr id="6147" name="Object 3">
                        <a:extLst>
                          <a:ext uri="{FF2B5EF4-FFF2-40B4-BE49-F238E27FC236}">
                            <a16:creationId xmlns:a16="http://schemas.microsoft.com/office/drawing/2014/main" id="{C8F43768-F67F-FA9D-BED5-D402A2693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3128964"/>
                        <a:ext cx="3468688" cy="5603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11">
            <a:extLst>
              <a:ext uri="{FF2B5EF4-FFF2-40B4-BE49-F238E27FC236}">
                <a16:creationId xmlns:a16="http://schemas.microsoft.com/office/drawing/2014/main" id="{76BCA6D2-D231-DD0C-A972-3E0227113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6" y="1881188"/>
            <a:ext cx="3139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Number of events in </a:t>
            </a:r>
            <a:r>
              <a:rPr lang="en-US" altLang="ru-RU" sz="2000" b="1" i="1">
                <a:latin typeface="Times New Roman" panose="02020603050405020304" pitchFamily="18" charset="0"/>
              </a:rPr>
              <a:t>B</a:t>
            </a:r>
            <a:r>
              <a:rPr lang="en-US" altLang="ru-RU" b="1"/>
              <a:t>-plot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C047F16B-EFCC-E05A-71D3-EFB1D358F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768600"/>
            <a:ext cx="338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Number of events in </a:t>
            </a:r>
            <a:r>
              <a:rPr lang="en-US" altLang="ru-RU" sz="2000" b="1" i="1">
                <a:latin typeface="Times New Roman" panose="02020603050405020304" pitchFamily="18" charset="0"/>
              </a:rPr>
              <a:t>D</a:t>
            </a:r>
            <a:r>
              <a:rPr lang="en-US" altLang="ru-RU" sz="2000" b="1" baseline="-25000">
                <a:latin typeface="Times New Roman" panose="02020603050405020304" pitchFamily="18" charset="0"/>
              </a:rPr>
              <a:t>CP</a:t>
            </a:r>
            <a:r>
              <a:rPr lang="en-US" altLang="ru-RU" b="1"/>
              <a:t>-plot</a:t>
            </a:r>
          </a:p>
        </p:txBody>
      </p:sp>
      <p:sp>
        <p:nvSpPr>
          <p:cNvPr id="6157" name="Arc 17">
            <a:extLst>
              <a:ext uri="{FF2B5EF4-FFF2-40B4-BE49-F238E27FC236}">
                <a16:creationId xmlns:a16="http://schemas.microsoft.com/office/drawing/2014/main" id="{05EEFD07-C27D-60A8-E667-4CE8D93AA6BC}"/>
              </a:ext>
            </a:extLst>
          </p:cNvPr>
          <p:cNvSpPr>
            <a:spLocks/>
          </p:cNvSpPr>
          <p:nvPr/>
        </p:nvSpPr>
        <p:spPr bwMode="auto">
          <a:xfrm>
            <a:off x="3429000" y="2298700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8" name="Text Box 18">
            <a:extLst>
              <a:ext uri="{FF2B5EF4-FFF2-40B4-BE49-F238E27FC236}">
                <a16:creationId xmlns:a16="http://schemas.microsoft.com/office/drawing/2014/main" id="{2C8A9291-B2C0-24BD-A53E-A725765EC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2652713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6159" name="Rectangle 19">
            <a:extLst>
              <a:ext uri="{FF2B5EF4-FFF2-40B4-BE49-F238E27FC236}">
                <a16:creationId xmlns:a16="http://schemas.microsoft.com/office/drawing/2014/main" id="{7665B523-F040-D067-8DEA-D17241CC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8811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>
                <a:latin typeface="Times New Roman" panose="02020603050405020304" pitchFamily="18" charset="0"/>
              </a:rPr>
              <a:t>-i</a:t>
            </a:r>
          </a:p>
        </p:txBody>
      </p:sp>
      <p:sp>
        <p:nvSpPr>
          <p:cNvPr id="6160" name="Text Box 20">
            <a:extLst>
              <a:ext uri="{FF2B5EF4-FFF2-40B4-BE49-F238E27FC236}">
                <a16:creationId xmlns:a16="http://schemas.microsoft.com/office/drawing/2014/main" id="{BE0EE4E4-3878-8030-E4B6-C8BCFF21E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4757738"/>
            <a:ext cx="49403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altLang="ru-RU"/>
              <a:t> </a:t>
            </a:r>
            <a:r>
              <a:rPr lang="en-US" altLang="ru-RU" i="1">
                <a:latin typeface="Times New Roman" panose="02020603050405020304" pitchFamily="18" charset="0"/>
              </a:rPr>
              <a:t>c</a:t>
            </a:r>
            <a:r>
              <a:rPr lang="en-US" altLang="ru-RU" i="1" baseline="-25000">
                <a:latin typeface="Times New Roman" panose="02020603050405020304" pitchFamily="18" charset="0"/>
              </a:rPr>
              <a:t>i</a:t>
            </a:r>
            <a:r>
              <a:rPr lang="en-US" altLang="ru-RU" b="1" i="1">
                <a:latin typeface="Times New Roman" panose="02020603050405020304" pitchFamily="18" charset="0"/>
              </a:rPr>
              <a:t> , </a:t>
            </a:r>
            <a:r>
              <a:rPr lang="en-US" altLang="ru-RU" i="1">
                <a:latin typeface="Times New Roman" panose="02020603050405020304" pitchFamily="18" charset="0"/>
              </a:rPr>
              <a:t>s</a:t>
            </a:r>
            <a:r>
              <a:rPr lang="en-US" altLang="ru-RU" i="1" baseline="-25000">
                <a:latin typeface="Times New Roman" panose="02020603050405020304" pitchFamily="18" charset="0"/>
              </a:rPr>
              <a:t>i</a:t>
            </a:r>
            <a:r>
              <a:rPr lang="en-US" altLang="ru-RU" b="1"/>
              <a:t> can be obtained from </a:t>
            </a:r>
            <a:r>
              <a:rPr lang="en-US" altLang="ru-RU" b="1" i="1">
                <a:latin typeface="Times New Roman" panose="02020603050405020304" pitchFamily="18" charset="0"/>
              </a:rPr>
              <a:t>B</a:t>
            </a:r>
            <a:r>
              <a:rPr lang="en-US" altLang="ru-RU" b="1"/>
              <a:t> data (</a:t>
            </a:r>
            <a:r>
              <a:rPr lang="en-US" altLang="ru-RU" b="1" i="1">
                <a:latin typeface="Times New Roman" panose="02020603050405020304" pitchFamily="18" charset="0"/>
              </a:rPr>
              <a:t>M</a:t>
            </a:r>
            <a:r>
              <a:rPr lang="en-US" altLang="ru-RU" b="1" i="1" baseline="-25000"/>
              <a:t>i</a:t>
            </a:r>
            <a:r>
              <a:rPr lang="en-US" altLang="ru-RU" b="1"/>
              <a:t>) only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altLang="ru-RU"/>
              <a:t> </a:t>
            </a:r>
            <a:r>
              <a:rPr lang="en-US" altLang="ru-RU" i="1">
                <a:latin typeface="Times New Roman" panose="02020603050405020304" pitchFamily="18" charset="0"/>
              </a:rPr>
              <a:t>c</a:t>
            </a:r>
            <a:r>
              <a:rPr lang="en-US" altLang="ru-RU" i="1" baseline="-25000">
                <a:latin typeface="Times New Roman" panose="02020603050405020304" pitchFamily="18" charset="0"/>
              </a:rPr>
              <a:t>i</a:t>
            </a:r>
            <a:r>
              <a:rPr lang="en-US" altLang="ru-RU" b="1"/>
              <a:t> from </a:t>
            </a:r>
            <a:r>
              <a:rPr lang="en-US" altLang="ru-RU" b="1" i="1">
                <a:latin typeface="Times New Roman" panose="02020603050405020304" pitchFamily="18" charset="0"/>
              </a:rPr>
              <a:t>D</a:t>
            </a:r>
            <a:r>
              <a:rPr lang="en-US" altLang="ru-RU" b="1" baseline="-25000"/>
              <a:t>CP</a:t>
            </a:r>
            <a:r>
              <a:rPr lang="en-US" altLang="ru-RU" b="1"/>
              <a:t>, </a:t>
            </a:r>
            <a:r>
              <a:rPr lang="en-US" altLang="ru-RU" i="1">
                <a:latin typeface="Times New Roman" panose="02020603050405020304" pitchFamily="18" charset="0"/>
              </a:rPr>
              <a:t>s</a:t>
            </a:r>
            <a:r>
              <a:rPr lang="en-US" altLang="ru-RU" i="1" baseline="-25000">
                <a:latin typeface="Times New Roman" panose="02020603050405020304" pitchFamily="18" charset="0"/>
              </a:rPr>
              <a:t>i</a:t>
            </a:r>
            <a:r>
              <a:rPr lang="en-US" altLang="ru-RU" b="1"/>
              <a:t> from </a:t>
            </a:r>
            <a:r>
              <a:rPr lang="en-US" altLang="ru-RU" b="1" i="1">
                <a:latin typeface="Times New Roman" panose="02020603050405020304" pitchFamily="18" charset="0"/>
              </a:rPr>
              <a:t>B</a:t>
            </a:r>
            <a:r>
              <a:rPr lang="en-US" altLang="ru-RU" b="1"/>
              <a:t> data</a:t>
            </a:r>
            <a:endParaRPr lang="en-US" altLang="ru-RU" b="1" i="1">
              <a:latin typeface="Times New Roman" panose="02020603050405020304" pitchFamily="18" charset="0"/>
            </a:endParaRPr>
          </a:p>
        </p:txBody>
      </p:sp>
      <p:sp>
        <p:nvSpPr>
          <p:cNvPr id="6161" name="Text Box 22">
            <a:extLst>
              <a:ext uri="{FF2B5EF4-FFF2-40B4-BE49-F238E27FC236}">
                <a16:creationId xmlns:a16="http://schemas.microsoft.com/office/drawing/2014/main" id="{5271D0CE-AE2C-0BD2-6634-F13A3A4E5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6" y="4919663"/>
            <a:ext cx="2733505" cy="36933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ym typeface="Symbol" panose="05050102010706020507" pitchFamily="18" charset="2"/>
              </a:rPr>
              <a:t></a:t>
            </a:r>
            <a:r>
              <a:rPr lang="en-US" altLang="ru-RU" b="1"/>
              <a:t> Very poor sensitivity</a:t>
            </a:r>
          </a:p>
        </p:txBody>
      </p:sp>
      <p:sp>
        <p:nvSpPr>
          <p:cNvPr id="6162" name="Text Box 23">
            <a:extLst>
              <a:ext uri="{FF2B5EF4-FFF2-40B4-BE49-F238E27FC236}">
                <a16:creationId xmlns:a16="http://schemas.microsoft.com/office/drawing/2014/main" id="{0D2FECDC-BCFA-0835-F99B-CE12AC489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5324475"/>
            <a:ext cx="2835275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ym typeface="Symbol" panose="05050102010706020507" pitchFamily="18" charset="2"/>
              </a:rPr>
              <a:t></a:t>
            </a:r>
            <a:r>
              <a:rPr lang="en-US" altLang="ru-RU" b="1"/>
              <a:t> Poor sensitivity for</a:t>
            </a:r>
            <a:r>
              <a:rPr lang="en-US" altLang="ru-RU"/>
              <a:t> </a:t>
            </a:r>
            <a:r>
              <a:rPr lang="en-US" altLang="ru-RU" sz="2400" i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6163" name="Text Box 25">
            <a:extLst>
              <a:ext uri="{FF2B5EF4-FFF2-40B4-BE49-F238E27FC236}">
                <a16:creationId xmlns:a16="http://schemas.microsoft.com/office/drawing/2014/main" id="{FB55946F-C4F9-BF73-06AE-B623EAE2B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4" y="1506538"/>
            <a:ext cx="3379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Number of events in </a:t>
            </a:r>
            <a:r>
              <a:rPr lang="en-US" altLang="ru-RU" sz="2000" b="1" i="1">
                <a:latin typeface="Times New Roman" panose="02020603050405020304" pitchFamily="18" charset="0"/>
              </a:rPr>
              <a:t>D</a:t>
            </a:r>
            <a:r>
              <a:rPr lang="en-US" altLang="ru-RU" sz="2000" b="1" i="1" baseline="30000">
                <a:latin typeface="Times New Roman" panose="02020603050405020304" pitchFamily="18" charset="0"/>
              </a:rPr>
              <a:t>0</a:t>
            </a:r>
            <a:r>
              <a:rPr lang="en-US" altLang="ru-RU" b="1"/>
              <a:t>-plot:</a:t>
            </a:r>
            <a:r>
              <a:rPr lang="en-US" altLang="ru-RU"/>
              <a:t> </a:t>
            </a:r>
          </a:p>
        </p:txBody>
      </p:sp>
      <p:graphicFrame>
        <p:nvGraphicFramePr>
          <p:cNvPr id="6148" name="Object 6">
            <a:extLst>
              <a:ext uri="{FF2B5EF4-FFF2-40B4-BE49-F238E27FC236}">
                <a16:creationId xmlns:a16="http://schemas.microsoft.com/office/drawing/2014/main" id="{A1EEEB3F-0106-FAA7-937E-DABA52C488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89964" y="1476375"/>
          <a:ext cx="3762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228600" progId="Equation.3">
                  <p:embed/>
                </p:oleObj>
              </mc:Choice>
              <mc:Fallback>
                <p:oleObj name="Equation" r:id="rId7" imgW="190440" imgH="228600" progId="Equation.3">
                  <p:embed/>
                  <p:pic>
                    <p:nvPicPr>
                      <p:cNvPr id="6148" name="Object 6">
                        <a:extLst>
                          <a:ext uri="{FF2B5EF4-FFF2-40B4-BE49-F238E27FC236}">
                            <a16:creationId xmlns:a16="http://schemas.microsoft.com/office/drawing/2014/main" id="{A1EEEB3F-0106-FAA7-937E-DABA52C488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9964" y="1476375"/>
                        <a:ext cx="376237" cy="4524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7">
            <a:extLst>
              <a:ext uri="{FF2B5EF4-FFF2-40B4-BE49-F238E27FC236}">
                <a16:creationId xmlns:a16="http://schemas.microsoft.com/office/drawing/2014/main" id="{FD803F13-6945-3B61-DC63-B9B3EDF12B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0801" y="3822701"/>
          <a:ext cx="24114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20760" imgH="355320" progId="Equation.3">
                  <p:embed/>
                </p:oleObj>
              </mc:Choice>
              <mc:Fallback>
                <p:oleObj name="Equation" r:id="rId9" imgW="2120760" imgH="355320" progId="Equation.3">
                  <p:embed/>
                  <p:pic>
                    <p:nvPicPr>
                      <p:cNvPr id="6149" name="Object 7">
                        <a:extLst>
                          <a:ext uri="{FF2B5EF4-FFF2-40B4-BE49-F238E27FC236}">
                            <a16:creationId xmlns:a16="http://schemas.microsoft.com/office/drawing/2014/main" id="{FD803F13-6945-3B61-DC63-B9B3EDF12B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1" y="3822701"/>
                        <a:ext cx="2411413" cy="4032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8">
            <a:extLst>
              <a:ext uri="{FF2B5EF4-FFF2-40B4-BE49-F238E27FC236}">
                <a16:creationId xmlns:a16="http://schemas.microsoft.com/office/drawing/2014/main" id="{4F1F32F4-67A1-0E66-86C8-089E84D15A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08900" y="3816350"/>
          <a:ext cx="25733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82600" imgH="355320" progId="Equation.3">
                  <p:embed/>
                </p:oleObj>
              </mc:Choice>
              <mc:Fallback>
                <p:oleObj name="Equation" r:id="rId11" imgW="2082600" imgH="355320" progId="Equation.3">
                  <p:embed/>
                  <p:pic>
                    <p:nvPicPr>
                      <p:cNvPr id="6150" name="Object 8">
                        <a:extLst>
                          <a:ext uri="{FF2B5EF4-FFF2-40B4-BE49-F238E27FC236}">
                            <a16:creationId xmlns:a16="http://schemas.microsoft.com/office/drawing/2014/main" id="{4F1F32F4-67A1-0E66-86C8-089E84D15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3816350"/>
                        <a:ext cx="2573338" cy="4381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19">
            <a:extLst>
              <a:ext uri="{FF2B5EF4-FFF2-40B4-BE49-F238E27FC236}">
                <a16:creationId xmlns:a16="http://schemas.microsoft.com/office/drawing/2014/main" id="{B6F1A369-C306-CED8-324D-AA97F7127F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3513" y="4305300"/>
          <a:ext cx="4724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47840" imgH="241200" progId="Equation.3">
                  <p:embed/>
                </p:oleObj>
              </mc:Choice>
              <mc:Fallback>
                <p:oleObj name="Equation" r:id="rId13" imgW="2247840" imgH="241200" progId="Equation.3">
                  <p:embed/>
                  <p:pic>
                    <p:nvPicPr>
                      <p:cNvPr id="6151" name="Object 19">
                        <a:extLst>
                          <a:ext uri="{FF2B5EF4-FFF2-40B4-BE49-F238E27FC236}">
                            <a16:creationId xmlns:a16="http://schemas.microsoft.com/office/drawing/2014/main" id="{B6F1A369-C306-CED8-324D-AA97F7127F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513" y="4305300"/>
                        <a:ext cx="4724400" cy="5048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7221D2D5-976F-AA4E-E5C3-C4AB95167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249" y="173862"/>
            <a:ext cx="7227902" cy="692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dirty="0">
                <a:solidFill>
                  <a:srgbClr val="008080"/>
                </a:solidFill>
              </a:rPr>
              <a:t>Model-independent Analysis</a:t>
            </a:r>
            <a:endParaRPr lang="ru-RU" altLang="ru-RU" dirty="0">
              <a:solidFill>
                <a:srgbClr val="00808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D8A708-5A43-C008-5B93-F985965AAEB2}"/>
                  </a:ext>
                </a:extLst>
              </p:cNvPr>
              <p:cNvSpPr txBox="1"/>
              <p:nvPr/>
            </p:nvSpPr>
            <p:spPr>
              <a:xfrm>
                <a:off x="9149245" y="3047997"/>
                <a:ext cx="1969193" cy="31457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D8A708-5A43-C008-5B93-F985965AA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245" y="3047997"/>
                <a:ext cx="1969193" cy="314573"/>
              </a:xfrm>
              <a:prstGeom prst="rect">
                <a:avLst/>
              </a:prstGeom>
              <a:blipFill>
                <a:blip r:embed="rId15"/>
                <a:stretch>
                  <a:fillRect l="-1548" r="-4334" b="-32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684ADC-DEDF-61E4-A70B-775B00AFDE49}"/>
                  </a:ext>
                </a:extLst>
              </p:cNvPr>
              <p:cNvSpPr txBox="1"/>
              <p:nvPr/>
            </p:nvSpPr>
            <p:spPr>
              <a:xfrm>
                <a:off x="9122967" y="3421113"/>
                <a:ext cx="1935082" cy="31457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684ADC-DEDF-61E4-A70B-775B00AF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967" y="3421113"/>
                <a:ext cx="1935082" cy="314573"/>
              </a:xfrm>
              <a:prstGeom prst="rect">
                <a:avLst/>
              </a:prstGeom>
              <a:blipFill>
                <a:blip r:embed="rId16"/>
                <a:stretch>
                  <a:fillRect l="-2839" r="-4416" b="-32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8" descr="bins_dd8">
            <a:extLst>
              <a:ext uri="{FF2B5EF4-FFF2-40B4-BE49-F238E27FC236}">
                <a16:creationId xmlns:a16="http://schemas.microsoft.com/office/drawing/2014/main" id="{2671A26D-8EF1-C7EE-432B-E179F00B1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6" y="2628901"/>
            <a:ext cx="3871913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93304F7-EFD1-7EE4-53EC-9E34FEAB7529}"/>
              </a:ext>
            </a:extLst>
          </p:cNvPr>
          <p:cNvGrpSpPr/>
          <p:nvPr/>
        </p:nvGrpSpPr>
        <p:grpSpPr>
          <a:xfrm>
            <a:off x="1315943" y="1457886"/>
            <a:ext cx="4780617" cy="1161489"/>
            <a:chOff x="1782109" y="1457886"/>
            <a:chExt cx="4780617" cy="1161489"/>
          </a:xfrm>
        </p:grpSpPr>
        <p:sp>
          <p:nvSpPr>
            <p:cNvPr id="7176" name="Text Box 9">
              <a:extLst>
                <a:ext uri="{FF2B5EF4-FFF2-40B4-BE49-F238E27FC236}">
                  <a16:creationId xmlns:a16="http://schemas.microsoft.com/office/drawing/2014/main" id="{17192521-CB78-9BA2-03A4-BF34E4DFF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2109" y="1457886"/>
              <a:ext cx="4317207" cy="113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endParaRPr lang="en-US" altLang="ru-RU" dirty="0"/>
            </a:p>
            <a:p>
              <a:pPr eaLnBrk="1" hangingPunct="1">
                <a:lnSpc>
                  <a:spcPct val="130000"/>
                </a:lnSpc>
                <a:buFontTx/>
                <a:buChar char="•"/>
              </a:pPr>
              <a:r>
                <a:rPr lang="en-US" altLang="ru-RU" dirty="0"/>
                <a:t> </a:t>
              </a:r>
              <a:r>
                <a:rPr lang="en-US" altLang="ru-RU" b="1" dirty="0"/>
                <a:t>Find binning with optimal sensitivity</a:t>
              </a:r>
            </a:p>
            <a:p>
              <a:pPr eaLnBrk="1" hangingPunct="1">
                <a:lnSpc>
                  <a:spcPct val="130000"/>
                </a:lnSpc>
                <a:buFontTx/>
                <a:buChar char="•"/>
              </a:pPr>
              <a:r>
                <a:rPr lang="en-US" altLang="ru-RU" dirty="0"/>
                <a:t> </a:t>
              </a:r>
              <a:r>
                <a:rPr lang="en-US" altLang="ru-RU" b="1" dirty="0"/>
                <a:t>Get rid of bias due to</a:t>
              </a:r>
              <a:r>
                <a:rPr lang="en-US" altLang="ru-RU" dirty="0"/>
                <a:t> </a:t>
              </a:r>
            </a:p>
          </p:txBody>
        </p:sp>
        <p:graphicFrame>
          <p:nvGraphicFramePr>
            <p:cNvPr id="7170" name="Object 2">
              <a:extLst>
                <a:ext uri="{FF2B5EF4-FFF2-40B4-BE49-F238E27FC236}">
                  <a16:creationId xmlns:a16="http://schemas.microsoft.com/office/drawing/2014/main" id="{771BB9C4-8482-5091-88EC-11AEFD5294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9614" y="2119313"/>
            <a:ext cx="1609725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434960" imgH="457200" progId="Equation.3">
                    <p:embed/>
                  </p:oleObj>
                </mc:Choice>
                <mc:Fallback>
                  <p:oleObj name="Equation" r:id="rId3" imgW="1434960" imgH="457200" progId="Equation.3">
                    <p:embed/>
                    <p:pic>
                      <p:nvPicPr>
                        <p:cNvPr id="7170" name="Object 2">
                          <a:extLst>
                            <a:ext uri="{FF2B5EF4-FFF2-40B4-BE49-F238E27FC236}">
                              <a16:creationId xmlns:a16="http://schemas.microsoft.com/office/drawing/2014/main" id="{771BB9C4-8482-5091-88EC-11AEFD5294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9614" y="2119313"/>
                          <a:ext cx="1609725" cy="500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7" name="AutoShape 12">
              <a:extLst>
                <a:ext uri="{FF2B5EF4-FFF2-40B4-BE49-F238E27FC236}">
                  <a16:creationId xmlns:a16="http://schemas.microsoft.com/office/drawing/2014/main" id="{97008007-57B7-1D19-1263-850F5BCE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1" y="1920876"/>
              <a:ext cx="219075" cy="576263"/>
            </a:xfrm>
            <a:prstGeom prst="rightBrace">
              <a:avLst>
                <a:gd name="adj1" fmla="val 2192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3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178" name="Text Box 14">
            <a:extLst>
              <a:ext uri="{FF2B5EF4-FFF2-40B4-BE49-F238E27FC236}">
                <a16:creationId xmlns:a16="http://schemas.microsoft.com/office/drawing/2014/main" id="{33D3D9C3-E52D-22BD-AB13-22FF0C03B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1" y="1801813"/>
            <a:ext cx="4121641" cy="476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ru-RU" b="1"/>
              <a:t>Satisfy simultaneously for </a:t>
            </a:r>
            <a:br>
              <a:rPr lang="en-US" altLang="ru-RU" b="1"/>
            </a:br>
            <a:r>
              <a:rPr lang="en-US" altLang="ru-RU" b="1"/>
              <a:t>binning with </a:t>
            </a:r>
          </a:p>
          <a:p>
            <a:pPr eaLnBrk="1" hangingPunct="1">
              <a:lnSpc>
                <a:spcPct val="70000"/>
              </a:lnSpc>
            </a:pPr>
            <a:endParaRPr lang="en-US" altLang="ru-RU" b="1"/>
          </a:p>
          <a:p>
            <a:pPr eaLnBrk="1" hangingPunct="1">
              <a:lnSpc>
                <a:spcPct val="130000"/>
              </a:lnSpc>
            </a:pPr>
            <a:r>
              <a:rPr lang="en-US" altLang="ru-RU" b="1"/>
              <a:t>Good approximation: </a:t>
            </a:r>
            <a:br>
              <a:rPr lang="en-US" altLang="ru-RU" b="1"/>
            </a:br>
            <a:r>
              <a:rPr lang="en-US" altLang="ru-RU" b="1"/>
              <a:t>uniform binning in </a:t>
            </a:r>
            <a:r>
              <a:rPr lang="en-US" altLang="ru-RU" b="1">
                <a:cs typeface="Times New Roman" panose="02020603050405020304" pitchFamily="18" charset="0"/>
              </a:rPr>
              <a:t>Δ</a:t>
            </a:r>
            <a:r>
              <a:rPr lang="en-US" altLang="ru-RU" b="1" i="1">
                <a:cs typeface="Times New Roman" panose="02020603050405020304" pitchFamily="18" charset="0"/>
              </a:rPr>
              <a:t>δ</a:t>
            </a:r>
            <a:r>
              <a:rPr lang="en-US" altLang="ru-RU" b="1" baseline="-25000">
                <a:cs typeface="Times New Roman" panose="02020603050405020304" pitchFamily="18" charset="0"/>
              </a:rPr>
              <a:t>D</a:t>
            </a:r>
          </a:p>
          <a:p>
            <a:pPr eaLnBrk="1" hangingPunct="1">
              <a:lnSpc>
                <a:spcPct val="70000"/>
              </a:lnSpc>
            </a:pPr>
            <a:endParaRPr lang="en-US" altLang="ru-RU" b="1"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ru-RU" b="1">
                <a:cs typeface="Times New Roman" panose="02020603050405020304" pitchFamily="18" charset="0"/>
              </a:rPr>
              <a:t>But the optimal binning depends on</a:t>
            </a:r>
            <a:br>
              <a:rPr lang="en-US" altLang="ru-RU" b="1">
                <a:cs typeface="Times New Roman" panose="02020603050405020304" pitchFamily="18" charset="0"/>
              </a:rPr>
            </a:br>
            <a:r>
              <a:rPr lang="en-US" altLang="ru-RU" b="1">
                <a:cs typeface="Times New Roman" panose="02020603050405020304" pitchFamily="18" charset="0"/>
              </a:rPr>
              <a:t>D</a:t>
            </a:r>
            <a:r>
              <a:rPr lang="en-US" altLang="ru-RU" b="1" baseline="30000">
                <a:cs typeface="Times New Roman" panose="02020603050405020304" pitchFamily="18" charset="0"/>
              </a:rPr>
              <a:t>0</a:t>
            </a:r>
            <a:r>
              <a:rPr lang="en-US" altLang="ru-RU" b="1">
                <a:cs typeface="Times New Roman" panose="02020603050405020304" pitchFamily="18" charset="0"/>
              </a:rPr>
              <a:t> model. </a:t>
            </a:r>
            <a:r>
              <a:rPr lang="en-US" altLang="ru-RU" b="1">
                <a:cs typeface="Times New Roman" panose="02020603050405020304" pitchFamily="18" charset="0"/>
                <a:sym typeface="Symbol" panose="05050102010706020507" pitchFamily="18" charset="2"/>
              </a:rPr>
              <a:t> bias if it differs from </a:t>
            </a:r>
            <a:br>
              <a:rPr lang="en-US" altLang="ru-RU" b="1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ru-RU" b="1">
                <a:cs typeface="Times New Roman" panose="02020603050405020304" pitchFamily="18" charset="0"/>
                <a:sym typeface="Symbol" panose="05050102010706020507" pitchFamily="18" charset="2"/>
              </a:rPr>
              <a:t>the actual one (~10° by toy MC).</a:t>
            </a:r>
            <a:r>
              <a:rPr lang="en-US" altLang="ru-RU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endParaRPr lang="en-US" altLang="ru-RU"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ru-RU">
                <a:cs typeface="Times New Roman" panose="02020603050405020304" pitchFamily="18" charset="0"/>
              </a:rPr>
              <a:t>                   </a:t>
            </a:r>
            <a:r>
              <a:rPr lang="en-US" altLang="ru-RU" b="1">
                <a:cs typeface="Times New Roman" panose="02020603050405020304" pitchFamily="18" charset="0"/>
              </a:rPr>
              <a:t>causes unavoidable</a:t>
            </a:r>
            <a:br>
              <a:rPr lang="en-US" altLang="ru-RU">
                <a:cs typeface="Times New Roman" panose="02020603050405020304" pitchFamily="18" charset="0"/>
              </a:rPr>
            </a:br>
            <a:r>
              <a:rPr lang="en-US" altLang="ru-RU" b="1">
                <a:cs typeface="Times New Roman" panose="02020603050405020304" pitchFamily="18" charset="0"/>
              </a:rPr>
              <a:t>model sensitivity.</a:t>
            </a:r>
            <a:r>
              <a:rPr lang="en-US" altLang="ru-RU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ru-RU" b="1">
                <a:cs typeface="Times New Roman" panose="02020603050405020304" pitchFamily="18" charset="0"/>
              </a:rPr>
              <a:t>Reduces as data increases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ru-RU" b="1">
                <a:cs typeface="Times New Roman" panose="02020603050405020304" pitchFamily="18" charset="0"/>
              </a:rPr>
              <a:t>(by applying finer binning).</a:t>
            </a:r>
          </a:p>
        </p:txBody>
      </p:sp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E56B2427-4381-15F7-E2BB-284E0D0367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7676" y="2135189"/>
          <a:ext cx="10906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406080" progId="Equation.3">
                  <p:embed/>
                </p:oleObj>
              </mc:Choice>
              <mc:Fallback>
                <p:oleObj name="Equation" r:id="rId5" imgW="1104840" imgH="406080" progId="Equation.3">
                  <p:embed/>
                  <p:pic>
                    <p:nvPicPr>
                      <p:cNvPr id="7171" name="Object 3">
                        <a:extLst>
                          <a:ext uri="{FF2B5EF4-FFF2-40B4-BE49-F238E27FC236}">
                            <a16:creationId xmlns:a16="http://schemas.microsoft.com/office/drawing/2014/main" id="{E56B2427-4381-15F7-E2BB-284E0D0367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676" y="2135189"/>
                        <a:ext cx="10906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8B36F9D2-64B9-0634-B853-E56200631F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2850" y="4978400"/>
          <a:ext cx="15128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4960" imgH="457200" progId="Equation.3">
                  <p:embed/>
                </p:oleObj>
              </mc:Choice>
              <mc:Fallback>
                <p:oleObj name="Equation" r:id="rId7" imgW="1434960" imgH="457200" progId="Equation.3">
                  <p:embed/>
                  <p:pic>
                    <p:nvPicPr>
                      <p:cNvPr id="7172" name="Object 4">
                        <a:extLst>
                          <a:ext uri="{FF2B5EF4-FFF2-40B4-BE49-F238E27FC236}">
                            <a16:creationId xmlns:a16="http://schemas.microsoft.com/office/drawing/2014/main" id="{8B36F9D2-64B9-0634-B853-E56200631F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4978400"/>
                        <a:ext cx="151288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DAA3AA1-C588-12B2-51A8-1006E80F7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249" y="344189"/>
            <a:ext cx="7227902" cy="692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dirty="0">
                <a:solidFill>
                  <a:srgbClr val="008080"/>
                </a:solidFill>
              </a:rPr>
              <a:t>Model-independent Analysis</a:t>
            </a:r>
            <a:endParaRPr lang="ru-RU" altLang="ru-RU" dirty="0">
              <a:solidFill>
                <a:srgbClr val="00808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75" name="Text Box 6">
                <a:extLst>
                  <a:ext uri="{FF2B5EF4-FFF2-40B4-BE49-F238E27FC236}">
                    <a16:creationId xmlns:a16="http://schemas.microsoft.com/office/drawing/2014/main" id="{ED3E3CB4-D5B2-8F7F-E2CE-3F23C25AC8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6913" y="812801"/>
                <a:ext cx="5680058" cy="66140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hangingPunct="0">
                  <a:lnSpc>
                    <a:spcPct val="98000"/>
                  </a:lnSpc>
                  <a:buClr>
                    <a:srgbClr val="000000"/>
                  </a:buClr>
                  <a:buSzPct val="4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/>
                </a:pPr>
                <a:r>
                  <a:rPr lang="en-GB" b="1" dirty="0">
                    <a:solidFill>
                      <a:srgbClr val="0033CC"/>
                    </a:solidFill>
                    <a:ea typeface="DejaVu Sans" charset="0"/>
                    <a:cs typeface="DejaVu Sans" charset="0"/>
                  </a:rPr>
                  <a:t>Model-independent way:</a:t>
                </a:r>
                <a:r>
                  <a:rPr lang="en-GB" b="1" dirty="0">
                    <a:solidFill>
                      <a:srgbClr val="0033CC"/>
                    </a:solidFill>
                    <a:latin typeface="Verdana" pitchFamily="34" charset="0"/>
                    <a:ea typeface="DejaVu Sans" charset="0"/>
                    <a:cs typeface="DejaVu Sans" charset="0"/>
                  </a:rPr>
                  <a:t> </a:t>
                </a:r>
              </a:p>
              <a:p>
                <a:pPr defTabSz="449263" hangingPunct="0">
                  <a:lnSpc>
                    <a:spcPct val="98000"/>
                  </a:lnSpc>
                  <a:buClr>
                    <a:srgbClr val="000000"/>
                  </a:buClr>
                  <a:buSzPct val="4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/>
                </a:pPr>
                <a:r>
                  <a:rPr lang="en-GB" b="1" dirty="0">
                    <a:solidFill>
                      <a:srgbClr val="0033CC"/>
                    </a:solidFill>
                    <a:ea typeface="DejaVu Sans" charset="0"/>
                    <a:cs typeface="DejaVu Sans" charset="0"/>
                  </a:rPr>
                  <a:t>obtain</a:t>
                </a:r>
                <a:r>
                  <a:rPr lang="en-GB" b="1" dirty="0">
                    <a:solidFill>
                      <a:srgbClr val="0033CC"/>
                    </a:solidFill>
                    <a:latin typeface="Verdana" pitchFamily="34" charset="0"/>
                    <a:ea typeface="DejaVu Sans" charset="0"/>
                    <a:cs typeface="DejaVu Sans" charset="0"/>
                  </a:rPr>
                  <a:t> </a:t>
                </a:r>
                <a:r>
                  <a:rPr lang="en-GB" b="1" i="1" dirty="0">
                    <a:solidFill>
                      <a:srgbClr val="0033CC"/>
                    </a:solidFill>
                    <a:ea typeface="DejaVu Sans" charset="0"/>
                    <a:cs typeface="DejaVu Sans" charset="0"/>
                  </a:rPr>
                  <a:t>D</a:t>
                </a:r>
                <a:r>
                  <a:rPr lang="en-GB" b="1" baseline="30000" dirty="0">
                    <a:solidFill>
                      <a:srgbClr val="0033CC"/>
                    </a:solidFill>
                    <a:ea typeface="DejaVu Sans" charset="0"/>
                    <a:cs typeface="DejaVu Sans" charset="0"/>
                  </a:rPr>
                  <a:t>0</a:t>
                </a:r>
                <a:r>
                  <a:rPr lang="en-GB" b="1" dirty="0">
                    <a:solidFill>
                      <a:srgbClr val="0033CC"/>
                    </a:solidFill>
                    <a:latin typeface="Verdana" pitchFamily="34" charset="0"/>
                    <a:ea typeface="DejaVu Sans" charset="0"/>
                    <a:cs typeface="DejaVu Sans" charset="0"/>
                  </a:rPr>
                  <a:t> </a:t>
                </a:r>
                <a:r>
                  <a:rPr lang="en-GB" b="1" dirty="0">
                    <a:solidFill>
                      <a:srgbClr val="0033CC"/>
                    </a:solidFill>
                    <a:ea typeface="DejaVu Sans" charset="0"/>
                    <a:cs typeface="DejaVu Sans" charset="0"/>
                  </a:rPr>
                  <a:t>decay strong phase from </a:t>
                </a:r>
                <a:r>
                  <a:rPr lang="en-GB" b="1" i="1" dirty="0">
                    <a:solidFill>
                      <a:srgbClr val="0033CC"/>
                    </a:solidFill>
                    <a:cs typeface="Times New Roman" pitchFamily="18" charset="0"/>
                  </a:rPr>
                  <a:t>ψ</a:t>
                </a:r>
                <a:r>
                  <a:rPr lang="en-GB" b="1" dirty="0">
                    <a:solidFill>
                      <a:srgbClr val="0033CC"/>
                    </a:solidFill>
                    <a:ea typeface="DejaVu Sans" charset="0"/>
                    <a:cs typeface="DejaVu Sans" charset="0"/>
                  </a:rPr>
                  <a:t>(3770)</a:t>
                </a:r>
                <a:r>
                  <a:rPr lang="en-GB" b="1" i="1" dirty="0">
                    <a:solidFill>
                      <a:srgbClr val="0033CC"/>
                    </a:solidFill>
                    <a:cs typeface="Times New Roman" pitchFamily="18" charset="0"/>
                  </a:rPr>
                  <a:t>→</a:t>
                </a:r>
                <a:r>
                  <a:rPr lang="en-GB" b="1" i="1" dirty="0">
                    <a:solidFill>
                      <a:srgbClr val="0033CC"/>
                    </a:solidFill>
                    <a:ea typeface="DejaVu Sans" charset="0"/>
                    <a:cs typeface="DejaVu Sans" charset="0"/>
                  </a:rPr>
                  <a:t>D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DejaVu Sans" charset="0"/>
                            <a:cs typeface="DejaVu Sans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DejaVu Sans" charset="0"/>
                            <a:cs typeface="DejaVu Sans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GB" b="1" dirty="0">
                    <a:solidFill>
                      <a:srgbClr val="0033CC"/>
                    </a:solidFill>
                    <a:ea typeface="DejaVu Sans" charset="0"/>
                    <a:cs typeface="DejaVu Sans" charset="0"/>
                  </a:rPr>
                  <a:t>  data </a:t>
                </a:r>
              </a:p>
            </p:txBody>
          </p:sp>
        </mc:Choice>
        <mc:Fallback xmlns="">
          <p:sp>
            <p:nvSpPr>
              <p:cNvPr id="15375" name="Text Box 6">
                <a:extLst>
                  <a:ext uri="{FF2B5EF4-FFF2-40B4-BE49-F238E27FC236}">
                    <a16:creationId xmlns:a16="http://schemas.microsoft.com/office/drawing/2014/main" id="{ED3E3CB4-D5B2-8F7F-E2CE-3F23C25AC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6913" y="812801"/>
                <a:ext cx="5680058" cy="661401"/>
              </a:xfrm>
              <a:prstGeom prst="rect">
                <a:avLst/>
              </a:prstGeom>
              <a:blipFill>
                <a:blip r:embed="rId2"/>
                <a:stretch>
                  <a:fillRect l="-967" t="-4587" b="-11009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4" name="Object 7">
            <a:extLst>
              <a:ext uri="{FF2B5EF4-FFF2-40B4-BE49-F238E27FC236}">
                <a16:creationId xmlns:a16="http://schemas.microsoft.com/office/drawing/2014/main" id="{10859287-C749-7815-9A6B-AF7DC9054D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4813" y="2449513"/>
          <a:ext cx="29575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8194" name="Object 7">
                        <a:extLst>
                          <a:ext uri="{FF2B5EF4-FFF2-40B4-BE49-F238E27FC236}">
                            <a16:creationId xmlns:a16="http://schemas.microsoft.com/office/drawing/2014/main" id="{10859287-C749-7815-9A6B-AF7DC9054D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2449513"/>
                        <a:ext cx="295751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>
            <a:extLst>
              <a:ext uri="{FF2B5EF4-FFF2-40B4-BE49-F238E27FC236}">
                <a16:creationId xmlns:a16="http://schemas.microsoft.com/office/drawing/2014/main" id="{2F2D1B25-FC2D-B3EF-CDC4-D8C2680C32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9601" y="4876801"/>
          <a:ext cx="46656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857320" imgH="266400" progId="Equation.3">
                  <p:embed/>
                </p:oleObj>
              </mc:Choice>
              <mc:Fallback>
                <p:oleObj r:id="rId5" imgW="2857320" imgH="266400" progId="Equation.3">
                  <p:embed/>
                  <p:pic>
                    <p:nvPicPr>
                      <p:cNvPr id="8195" name="Object 8">
                        <a:extLst>
                          <a:ext uri="{FF2B5EF4-FFF2-40B4-BE49-F238E27FC236}">
                            <a16:creationId xmlns:a16="http://schemas.microsoft.com/office/drawing/2014/main" id="{2F2D1B25-FC2D-B3EF-CDC4-D8C2680C32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1" y="4876801"/>
                        <a:ext cx="4665663" cy="3984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9">
            <a:extLst>
              <a:ext uri="{FF2B5EF4-FFF2-40B4-BE49-F238E27FC236}">
                <a16:creationId xmlns:a16="http://schemas.microsoft.com/office/drawing/2014/main" id="{86140A84-5DBB-10B8-79E0-7CA73709F8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4414" y="1519238"/>
          <a:ext cx="55975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49560" imgH="279360" progId="Equation.3">
                  <p:embed/>
                </p:oleObj>
              </mc:Choice>
              <mc:Fallback>
                <p:oleObj name="Equation" r:id="rId7" imgW="3949560" imgH="279360" progId="Equation.3">
                  <p:embed/>
                  <p:pic>
                    <p:nvPicPr>
                      <p:cNvPr id="8196" name="Object 9">
                        <a:extLst>
                          <a:ext uri="{FF2B5EF4-FFF2-40B4-BE49-F238E27FC236}">
                            <a16:creationId xmlns:a16="http://schemas.microsoft.com/office/drawing/2014/main" id="{86140A84-5DBB-10B8-79E0-7CA73709F8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4" y="1519238"/>
                        <a:ext cx="5597525" cy="4111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0">
            <a:extLst>
              <a:ext uri="{FF2B5EF4-FFF2-40B4-BE49-F238E27FC236}">
                <a16:creationId xmlns:a16="http://schemas.microsoft.com/office/drawing/2014/main" id="{4486D801-3092-E463-0883-B59A417BDE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4489" y="2981326"/>
          <a:ext cx="40989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641320" imgH="228600" progId="Equation.3">
                  <p:embed/>
                </p:oleObj>
              </mc:Choice>
              <mc:Fallback>
                <p:oleObj r:id="rId9" imgW="2641320" imgH="228600" progId="Equation.3">
                  <p:embed/>
                  <p:pic>
                    <p:nvPicPr>
                      <p:cNvPr id="8197" name="Object 10">
                        <a:extLst>
                          <a:ext uri="{FF2B5EF4-FFF2-40B4-BE49-F238E27FC236}">
                            <a16:creationId xmlns:a16="http://schemas.microsoft.com/office/drawing/2014/main" id="{4486D801-3092-E463-0883-B59A417BD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9" y="2981326"/>
                        <a:ext cx="409892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1">
            <a:extLst>
              <a:ext uri="{FF2B5EF4-FFF2-40B4-BE49-F238E27FC236}">
                <a16:creationId xmlns:a16="http://schemas.microsoft.com/office/drawing/2014/main" id="{DB9CA701-9C7A-A8B9-4773-5D354DECE4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5275" y="3417889"/>
          <a:ext cx="414178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590560" imgH="228600" progId="Equation.3">
                  <p:embed/>
                </p:oleObj>
              </mc:Choice>
              <mc:Fallback>
                <p:oleObj r:id="rId11" imgW="2590560" imgH="228600" progId="Equation.3">
                  <p:embed/>
                  <p:pic>
                    <p:nvPicPr>
                      <p:cNvPr id="8198" name="Object 11">
                        <a:extLst>
                          <a:ext uri="{FF2B5EF4-FFF2-40B4-BE49-F238E27FC236}">
                            <a16:creationId xmlns:a16="http://schemas.microsoft.com/office/drawing/2014/main" id="{DB9CA701-9C7A-A8B9-4773-5D354DECE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3417889"/>
                        <a:ext cx="4141788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2">
            <a:extLst>
              <a:ext uri="{FF2B5EF4-FFF2-40B4-BE49-F238E27FC236}">
                <a16:creationId xmlns:a16="http://schemas.microsoft.com/office/drawing/2014/main" id="{BA4555F8-F1D5-374F-5E93-4FB05F7E1E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4975" y="2000250"/>
          <a:ext cx="29162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688760" imgH="228600" progId="Equation.3">
                  <p:embed/>
                </p:oleObj>
              </mc:Choice>
              <mc:Fallback>
                <p:oleObj r:id="rId13" imgW="1688760" imgH="228600" progId="Equation.3">
                  <p:embed/>
                  <p:pic>
                    <p:nvPicPr>
                      <p:cNvPr id="8199" name="Object 12">
                        <a:extLst>
                          <a:ext uri="{FF2B5EF4-FFF2-40B4-BE49-F238E27FC236}">
                            <a16:creationId xmlns:a16="http://schemas.microsoft.com/office/drawing/2014/main" id="{BA4555F8-F1D5-374F-5E93-4FB05F7E1E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2000250"/>
                        <a:ext cx="291623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13">
            <a:extLst>
              <a:ext uri="{FF2B5EF4-FFF2-40B4-BE49-F238E27FC236}">
                <a16:creationId xmlns:a16="http://schemas.microsoft.com/office/drawing/2014/main" id="{357D74CF-9B96-1381-12B5-E89F18B047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9126" y="5360989"/>
          <a:ext cx="46958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5155920" imgH="838080" progId="Equation.3">
                  <p:embed/>
                </p:oleObj>
              </mc:Choice>
              <mc:Fallback>
                <p:oleObj r:id="rId15" imgW="5155920" imgH="838080" progId="Equation.3">
                  <p:embed/>
                  <p:pic>
                    <p:nvPicPr>
                      <p:cNvPr id="8200" name="Object 13">
                        <a:extLst>
                          <a:ext uri="{FF2B5EF4-FFF2-40B4-BE49-F238E27FC236}">
                            <a16:creationId xmlns:a16="http://schemas.microsoft.com/office/drawing/2014/main" id="{357D74CF-9B96-1381-12B5-E89F18B04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6" y="5360989"/>
                        <a:ext cx="4695825" cy="687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Text Box 14">
            <a:extLst>
              <a:ext uri="{FF2B5EF4-FFF2-40B4-BE49-F238E27FC236}">
                <a16:creationId xmlns:a16="http://schemas.microsoft.com/office/drawing/2014/main" id="{2747CA5A-F884-7493-6B4F-A4F92FF81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4" y="4960939"/>
            <a:ext cx="1659727" cy="35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i="1">
                <a:solidFill>
                  <a:srgbClr val="000000"/>
                </a:solidFill>
                <a:cs typeface="DejaVu Sans" pitchFamily="34" charset="0"/>
              </a:rPr>
              <a:t>D</a:t>
            </a:r>
            <a:r>
              <a:rPr lang="en-GB" altLang="ru-RU" i="1" baseline="-25000">
                <a:solidFill>
                  <a:srgbClr val="000000"/>
                </a:solidFill>
                <a:cs typeface="DejaVu Sans" pitchFamily="34" charset="0"/>
              </a:rPr>
              <a:t>CP</a:t>
            </a:r>
            <a:r>
              <a:rPr lang="en-GB" altLang="ru-RU" i="1">
                <a:solidFill>
                  <a:srgbClr val="000000"/>
                </a:solidFill>
                <a:cs typeface="Times New Roman" panose="02020603050405020304" pitchFamily="18" charset="0"/>
              </a:rPr>
              <a:t>→</a:t>
            </a:r>
            <a:r>
              <a:rPr lang="en-GB" altLang="ru-RU" i="1">
                <a:solidFill>
                  <a:srgbClr val="000000"/>
                </a:solidFill>
                <a:cs typeface="DejaVu Sans" pitchFamily="34" charset="0"/>
              </a:rPr>
              <a:t>K</a:t>
            </a:r>
            <a:r>
              <a:rPr lang="en-GB" altLang="ru-RU" i="1" baseline="-25000">
                <a:solidFill>
                  <a:srgbClr val="000000"/>
                </a:solidFill>
                <a:cs typeface="DejaVu Sans" pitchFamily="34" charset="0"/>
              </a:rPr>
              <a:t>S</a:t>
            </a:r>
            <a:r>
              <a:rPr lang="en-GB" altLang="ru-RU" i="1">
                <a:solidFill>
                  <a:srgbClr val="000000"/>
                </a:solidFill>
                <a:cs typeface="Times New Roman" panose="02020603050405020304" pitchFamily="18" charset="0"/>
              </a:rPr>
              <a:t>π</a:t>
            </a:r>
            <a:r>
              <a:rPr lang="en-GB" altLang="ru-RU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en-GB" altLang="ru-RU" i="1">
                <a:solidFill>
                  <a:srgbClr val="000000"/>
                </a:solidFill>
                <a:cs typeface="Times New Roman" panose="02020603050405020304" pitchFamily="18" charset="0"/>
              </a:rPr>
              <a:t>π</a:t>
            </a:r>
            <a:r>
              <a:rPr lang="en-GB" altLang="ru-RU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GB" altLang="ru-RU">
                <a:solidFill>
                  <a:srgbClr val="000000"/>
                </a:solidFill>
                <a:cs typeface="DejaVu Sans" pitchFamily="34" charset="0"/>
              </a:rPr>
              <a:t>: </a:t>
            </a:r>
          </a:p>
        </p:txBody>
      </p:sp>
      <p:sp>
        <p:nvSpPr>
          <p:cNvPr id="8206" name="Text Box 15">
            <a:extLst>
              <a:ext uri="{FF2B5EF4-FFF2-40B4-BE49-F238E27FC236}">
                <a16:creationId xmlns:a16="http://schemas.microsoft.com/office/drawing/2014/main" id="{0715967F-0D0F-E2E4-603B-F7DB96105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5" y="5462589"/>
            <a:ext cx="32194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1600" i="1">
                <a:solidFill>
                  <a:srgbClr val="000000"/>
                </a:solidFill>
                <a:cs typeface="Times New Roman" panose="02020603050405020304" pitchFamily="18" charset="0"/>
              </a:rPr>
              <a:t>ψ(3770)</a:t>
            </a:r>
            <a:r>
              <a:rPr lang="en-GB" altLang="ru-RU" i="1">
                <a:solidFill>
                  <a:srgbClr val="000000"/>
                </a:solidFill>
                <a:cs typeface="Times New Roman" panose="02020603050405020304" pitchFamily="18" charset="0"/>
              </a:rPr>
              <a:t>→</a:t>
            </a:r>
            <a:r>
              <a:rPr lang="en-GB" altLang="ru-RU" sz="1600" i="1">
                <a:solidFill>
                  <a:srgbClr val="000000"/>
                </a:solidFill>
                <a:cs typeface="DejaVu Sans" pitchFamily="34" charset="0"/>
              </a:rPr>
              <a:t>(K</a:t>
            </a:r>
            <a:r>
              <a:rPr lang="en-GB" altLang="ru-RU" sz="1600" i="1" baseline="-25000">
                <a:solidFill>
                  <a:srgbClr val="000000"/>
                </a:solidFill>
                <a:cs typeface="DejaVu Sans" pitchFamily="34" charset="0"/>
              </a:rPr>
              <a:t>S</a:t>
            </a:r>
            <a:r>
              <a:rPr lang="en-GB" altLang="ru-RU" sz="1600" i="1">
                <a:solidFill>
                  <a:srgbClr val="000000"/>
                </a:solidFill>
                <a:cs typeface="Times New Roman" panose="02020603050405020304" pitchFamily="18" charset="0"/>
              </a:rPr>
              <a:t>π</a:t>
            </a:r>
            <a:r>
              <a:rPr lang="en-GB" altLang="ru-RU" sz="16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en-GB" altLang="ru-RU" sz="1600" i="1">
                <a:solidFill>
                  <a:srgbClr val="000000"/>
                </a:solidFill>
                <a:cs typeface="Times New Roman" panose="02020603050405020304" pitchFamily="18" charset="0"/>
              </a:rPr>
              <a:t>π</a:t>
            </a:r>
            <a:r>
              <a:rPr lang="en-GB" altLang="ru-RU" sz="16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GB" altLang="ru-RU" sz="1600" i="1">
                <a:solidFill>
                  <a:srgbClr val="000000"/>
                </a:solidFill>
                <a:cs typeface="DejaVu Sans" pitchFamily="34" charset="0"/>
              </a:rPr>
              <a:t>)</a:t>
            </a:r>
            <a:r>
              <a:rPr lang="en-GB" altLang="ru-RU" sz="1600" i="1" baseline="-25000">
                <a:solidFill>
                  <a:srgbClr val="000000"/>
                </a:solidFill>
                <a:cs typeface="DejaVu Sans" pitchFamily="34" charset="0"/>
              </a:rPr>
              <a:t>D</a:t>
            </a:r>
            <a:r>
              <a:rPr lang="en-GB" altLang="ru-RU" sz="1600" i="1">
                <a:solidFill>
                  <a:srgbClr val="000000"/>
                </a:solidFill>
                <a:cs typeface="DejaVu Sans" pitchFamily="34" charset="0"/>
              </a:rPr>
              <a:t> (K</a:t>
            </a:r>
            <a:r>
              <a:rPr lang="en-GB" altLang="ru-RU" sz="1600" i="1" baseline="-25000">
                <a:solidFill>
                  <a:srgbClr val="000000"/>
                </a:solidFill>
                <a:cs typeface="DejaVu Sans" pitchFamily="34" charset="0"/>
              </a:rPr>
              <a:t>S</a:t>
            </a:r>
            <a:r>
              <a:rPr lang="en-GB" altLang="ru-RU" sz="1600" i="1">
                <a:solidFill>
                  <a:srgbClr val="000000"/>
                </a:solidFill>
                <a:cs typeface="Times New Roman" panose="02020603050405020304" pitchFamily="18" charset="0"/>
              </a:rPr>
              <a:t>π</a:t>
            </a:r>
            <a:r>
              <a:rPr lang="en-GB" altLang="ru-RU" sz="16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en-GB" altLang="ru-RU" sz="1600" i="1">
                <a:solidFill>
                  <a:srgbClr val="000000"/>
                </a:solidFill>
                <a:cs typeface="Times New Roman" panose="02020603050405020304" pitchFamily="18" charset="0"/>
              </a:rPr>
              <a:t>π</a:t>
            </a:r>
            <a:r>
              <a:rPr lang="en-GB" altLang="ru-RU" sz="16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GB" altLang="ru-RU" sz="1600" i="1">
                <a:solidFill>
                  <a:srgbClr val="000000"/>
                </a:solidFill>
                <a:cs typeface="DejaVu Sans" pitchFamily="34" charset="0"/>
              </a:rPr>
              <a:t>)</a:t>
            </a:r>
            <a:r>
              <a:rPr lang="en-GB" altLang="ru-RU" sz="1600" i="1" baseline="-25000">
                <a:solidFill>
                  <a:srgbClr val="000000"/>
                </a:solidFill>
                <a:cs typeface="DejaVu Sans" pitchFamily="34" charset="0"/>
              </a:rPr>
              <a:t>D</a:t>
            </a:r>
            <a:r>
              <a:rPr lang="en-GB" altLang="ru-RU" sz="1600">
                <a:solidFill>
                  <a:srgbClr val="000000"/>
                </a:solidFill>
                <a:cs typeface="DejaVu Sans" pitchFamily="34" charset="0"/>
              </a:rPr>
              <a:t> : </a:t>
            </a:r>
          </a:p>
        </p:txBody>
      </p:sp>
      <p:graphicFrame>
        <p:nvGraphicFramePr>
          <p:cNvPr id="8201" name="Object 16">
            <a:extLst>
              <a:ext uri="{FF2B5EF4-FFF2-40B4-BE49-F238E27FC236}">
                <a16:creationId xmlns:a16="http://schemas.microsoft.com/office/drawing/2014/main" id="{7D133569-FB59-6ECD-1C7D-FCED40F192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6375" y="2044701"/>
          <a:ext cx="21288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981080" imgH="330120" progId="Equation.3">
                  <p:embed/>
                </p:oleObj>
              </mc:Choice>
              <mc:Fallback>
                <p:oleObj r:id="rId17" imgW="1981080" imgH="330120" progId="Equation.3">
                  <p:embed/>
                  <p:pic>
                    <p:nvPicPr>
                      <p:cNvPr id="8201" name="Object 16">
                        <a:extLst>
                          <a:ext uri="{FF2B5EF4-FFF2-40B4-BE49-F238E27FC236}">
                            <a16:creationId xmlns:a16="http://schemas.microsoft.com/office/drawing/2014/main" id="{7D133569-FB59-6ECD-1C7D-FCED40F192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2044701"/>
                        <a:ext cx="212883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7">
            <a:extLst>
              <a:ext uri="{FF2B5EF4-FFF2-40B4-BE49-F238E27FC236}">
                <a16:creationId xmlns:a16="http://schemas.microsoft.com/office/drawing/2014/main" id="{CD460F19-F3E5-BCA6-DD58-5F111DEE44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8439" y="2419350"/>
          <a:ext cx="21161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955520" imgH="330120" progId="Equation.3">
                  <p:embed/>
                </p:oleObj>
              </mc:Choice>
              <mc:Fallback>
                <p:oleObj r:id="rId19" imgW="1955520" imgH="330120" progId="Equation.3">
                  <p:embed/>
                  <p:pic>
                    <p:nvPicPr>
                      <p:cNvPr id="8202" name="Object 17">
                        <a:extLst>
                          <a:ext uri="{FF2B5EF4-FFF2-40B4-BE49-F238E27FC236}">
                            <a16:creationId xmlns:a16="http://schemas.microsoft.com/office/drawing/2014/main" id="{CD460F19-F3E5-BCA6-DD58-5F111DEE44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9" y="2419350"/>
                        <a:ext cx="2116137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AutoShape 18">
            <a:extLst>
              <a:ext uri="{FF2B5EF4-FFF2-40B4-BE49-F238E27FC236}">
                <a16:creationId xmlns:a16="http://schemas.microsoft.com/office/drawing/2014/main" id="{F74B7A2B-9161-0DF1-2583-4E2C4B02F649}"/>
              </a:ext>
            </a:extLst>
          </p:cNvPr>
          <p:cNvSpPr>
            <a:spLocks/>
          </p:cNvSpPr>
          <p:nvPr/>
        </p:nvSpPr>
        <p:spPr bwMode="auto">
          <a:xfrm>
            <a:off x="7521575" y="2082801"/>
            <a:ext cx="171450" cy="620713"/>
          </a:xfrm>
          <a:prstGeom prst="rightBrace">
            <a:avLst>
              <a:gd name="adj1" fmla="val 30170"/>
              <a:gd name="adj2" fmla="val 50000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ru-RU"/>
          </a:p>
        </p:txBody>
      </p:sp>
      <p:sp>
        <p:nvSpPr>
          <p:cNvPr id="8208" name="AutoShape 19">
            <a:extLst>
              <a:ext uri="{FF2B5EF4-FFF2-40B4-BE49-F238E27FC236}">
                <a16:creationId xmlns:a16="http://schemas.microsoft.com/office/drawing/2014/main" id="{EAD4C799-1B66-280F-E03E-D58E08DD28BD}"/>
              </a:ext>
            </a:extLst>
          </p:cNvPr>
          <p:cNvSpPr>
            <a:spLocks/>
          </p:cNvSpPr>
          <p:nvPr/>
        </p:nvSpPr>
        <p:spPr bwMode="auto">
          <a:xfrm>
            <a:off x="5803901" y="3079750"/>
            <a:ext cx="207963" cy="604838"/>
          </a:xfrm>
          <a:prstGeom prst="rightBrace">
            <a:avLst>
              <a:gd name="adj1" fmla="val 24237"/>
              <a:gd name="adj2" fmla="val 50000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ru-RU"/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810E58A0-AD7F-5D2A-0E50-6354F33E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2251076"/>
            <a:ext cx="174263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hangingPunct="0">
              <a:lnSpc>
                <a:spcPct val="98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</a:tabLst>
              <a:defRPr/>
            </a:pPr>
            <a:r>
              <a:rPr lang="en-GB" b="1" dirty="0">
                <a:solidFill>
                  <a:srgbClr val="0033CC"/>
                </a:solidFill>
                <a:ea typeface="DejaVu Sans" charset="0"/>
                <a:cs typeface="DejaVu Sans" charset="0"/>
              </a:rPr>
              <a:t>Free parameters</a:t>
            </a: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71BC0289-6C22-3C2B-8798-A63C7E07F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3109914"/>
            <a:ext cx="286242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hangingPunct="0">
              <a:lnSpc>
                <a:spcPct val="98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GB" b="1" dirty="0">
                <a:solidFill>
                  <a:srgbClr val="0033CC"/>
                </a:solidFill>
                <a:latin typeface="+mj-lt"/>
                <a:ea typeface="DejaVu Sans" charset="0"/>
                <a:cs typeface="DejaVu Sans" charset="0"/>
              </a:rPr>
              <a:t>Unknown, can be obtained</a:t>
            </a:r>
            <a:br>
              <a:rPr lang="en-GB" b="1" dirty="0">
                <a:solidFill>
                  <a:srgbClr val="0033CC"/>
                </a:solidFill>
                <a:latin typeface="+mj-lt"/>
                <a:ea typeface="DejaVu Sans" charset="0"/>
                <a:cs typeface="DejaVu Sans" charset="0"/>
              </a:rPr>
            </a:br>
            <a:r>
              <a:rPr lang="en-GB" b="1" dirty="0">
                <a:solidFill>
                  <a:srgbClr val="0033CC"/>
                </a:solidFill>
                <a:latin typeface="+mj-lt"/>
                <a:ea typeface="DejaVu Sans" charset="0"/>
                <a:cs typeface="DejaVu Sans" charset="0"/>
              </a:rPr>
              <a:t>from charm data at</a:t>
            </a:r>
            <a:r>
              <a:rPr lang="en-GB" sz="1200" dirty="0">
                <a:solidFill>
                  <a:srgbClr val="0033CC"/>
                </a:solidFill>
                <a:latin typeface="Verdana" pitchFamily="34" charset="0"/>
                <a:ea typeface="DejaVu Sans" charset="0"/>
                <a:cs typeface="DejaVu Sans" charset="0"/>
              </a:rPr>
              <a:t> </a:t>
            </a:r>
            <a:r>
              <a:rPr lang="en-GB" b="1" i="1" dirty="0">
                <a:solidFill>
                  <a:srgbClr val="0033CC"/>
                </a:solidFill>
                <a:cs typeface="Times New Roman" pitchFamily="18" charset="0"/>
              </a:rPr>
              <a:t>ψ(3770)</a:t>
            </a:r>
            <a:r>
              <a:rPr lang="en-GB" b="1" dirty="0">
                <a:solidFill>
                  <a:srgbClr val="0033CC"/>
                </a:solidFill>
                <a:latin typeface="Verdana" pitchFamily="34" charset="0"/>
                <a:ea typeface="DejaVu Sans" charset="0"/>
                <a:cs typeface="DejaVu Sans" charset="0"/>
              </a:rPr>
              <a:t>:</a:t>
            </a:r>
          </a:p>
        </p:txBody>
      </p:sp>
      <p:sp>
        <p:nvSpPr>
          <p:cNvPr id="8212" name="Rectangle 6">
            <a:extLst>
              <a:ext uri="{FF2B5EF4-FFF2-40B4-BE49-F238E27FC236}">
                <a16:creationId xmlns:a16="http://schemas.microsoft.com/office/drawing/2014/main" id="{14D597C3-22A7-392D-D819-F08AB913E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9" y="3840164"/>
            <a:ext cx="92074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7239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7239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7239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7239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7239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0000"/>
                </a:solidFill>
                <a:cs typeface="Times New Roman" panose="02020603050405020304" pitchFamily="18" charset="0"/>
              </a:rPr>
              <a:t>ψ</a:t>
            </a:r>
            <a:r>
              <a:rPr lang="ru-RU" altLang="ru-RU" sz="1600">
                <a:solidFill>
                  <a:srgbClr val="000000"/>
                </a:solidFill>
                <a:cs typeface="DejaVu Sans" pitchFamily="34" charset="0"/>
              </a:rPr>
              <a:t>(3770)</a:t>
            </a:r>
            <a:r>
              <a:rPr lang="ar-SA" altLang="ru-RU" sz="1600">
                <a:solidFill>
                  <a:srgbClr val="000000"/>
                </a:solidFill>
                <a:cs typeface="DejaVu Sans" pitchFamily="34" charset="0"/>
              </a:rPr>
              <a:t>‏</a:t>
            </a:r>
            <a:endParaRPr lang="ru-RU" altLang="ru-RU" sz="1600">
              <a:solidFill>
                <a:srgbClr val="000000"/>
              </a:solidFill>
              <a:cs typeface="DejaVu Sans" pitchFamily="34" charset="0"/>
            </a:endParaRPr>
          </a:p>
        </p:txBody>
      </p:sp>
      <p:sp>
        <p:nvSpPr>
          <p:cNvPr id="8213" name="Oval 7">
            <a:extLst>
              <a:ext uri="{FF2B5EF4-FFF2-40B4-BE49-F238E27FC236}">
                <a16:creationId xmlns:a16="http://schemas.microsoft.com/office/drawing/2014/main" id="{111CC666-555A-186D-29C3-6FCE7CD6D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4259264"/>
            <a:ext cx="255588" cy="244475"/>
          </a:xfrm>
          <a:prstGeom prst="ellipse">
            <a:avLst/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ru-RU" sz="1600"/>
          </a:p>
        </p:txBody>
      </p:sp>
      <p:sp>
        <p:nvSpPr>
          <p:cNvPr id="8214" name="Line 8">
            <a:extLst>
              <a:ext uri="{FF2B5EF4-FFF2-40B4-BE49-F238E27FC236}">
                <a16:creationId xmlns:a16="http://schemas.microsoft.com/office/drawing/2014/main" id="{74936B92-8CBB-4292-6A01-C90BAB9B4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2150" y="4383088"/>
            <a:ext cx="742950" cy="279400"/>
          </a:xfrm>
          <a:prstGeom prst="line">
            <a:avLst/>
          </a:prstGeom>
          <a:noFill/>
          <a:ln w="38160">
            <a:solidFill>
              <a:srgbClr val="CC33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5" name="Line 9">
            <a:extLst>
              <a:ext uri="{FF2B5EF4-FFF2-40B4-BE49-F238E27FC236}">
                <a16:creationId xmlns:a16="http://schemas.microsoft.com/office/drawing/2014/main" id="{DA92A2C3-F89B-352E-DD6D-86F6E128C7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9350" y="4070350"/>
            <a:ext cx="808038" cy="319088"/>
          </a:xfrm>
          <a:prstGeom prst="line">
            <a:avLst/>
          </a:prstGeom>
          <a:noFill/>
          <a:ln w="38160">
            <a:solidFill>
              <a:srgbClr val="CC33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6" name="Rectangle 10">
            <a:extLst>
              <a:ext uri="{FF2B5EF4-FFF2-40B4-BE49-F238E27FC236}">
                <a16:creationId xmlns:a16="http://schemas.microsoft.com/office/drawing/2014/main" id="{3862E56A-2EA9-A7EF-7854-1AE6FCCBA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4395789"/>
            <a:ext cx="149942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solidFill>
                  <a:srgbClr val="000000"/>
                </a:solidFill>
                <a:cs typeface="DejaVu Sans" pitchFamily="34" charset="0"/>
              </a:rPr>
              <a:t>D</a:t>
            </a:r>
            <a:r>
              <a:rPr lang="ru-RU" altLang="ru-RU" sz="1600" i="1" baseline="-33000">
                <a:solidFill>
                  <a:srgbClr val="000000"/>
                </a:solidFill>
                <a:cs typeface="DejaVu Sans" pitchFamily="34" charset="0"/>
              </a:rPr>
              <a:t>CP</a:t>
            </a:r>
            <a:r>
              <a:rPr lang="ru-RU" altLang="ru-RU" sz="1600" i="1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ru-RU" altLang="ru-RU" sz="1600" i="1">
                <a:solidFill>
                  <a:srgbClr val="000000"/>
                </a:solidFill>
                <a:cs typeface="DejaVu Sans" pitchFamily="34" charset="0"/>
              </a:rPr>
              <a:t>K</a:t>
            </a:r>
            <a:r>
              <a:rPr lang="ru-RU" altLang="ru-RU" sz="1600" i="1" baseline="-33000">
                <a:solidFill>
                  <a:srgbClr val="000000"/>
                </a:solidFill>
                <a:cs typeface="DejaVu Sans" pitchFamily="34" charset="0"/>
              </a:rPr>
              <a:t>S</a:t>
            </a:r>
            <a:r>
              <a:rPr lang="ru-RU" altLang="ru-RU" sz="1600" i="1">
                <a:solidFill>
                  <a:srgbClr val="000000"/>
                </a:solidFill>
                <a:cs typeface="Times New Roman" panose="02020603050405020304" pitchFamily="18" charset="0"/>
              </a:rPr>
              <a:t>π</a:t>
            </a:r>
            <a:r>
              <a:rPr lang="ru-RU" altLang="ru-RU" sz="16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ru-RU" altLang="ru-RU" sz="1600" i="1">
                <a:solidFill>
                  <a:srgbClr val="000000"/>
                </a:solidFill>
                <a:cs typeface="Times New Roman" panose="02020603050405020304" pitchFamily="18" charset="0"/>
              </a:rPr>
              <a:t>π</a:t>
            </a:r>
            <a:r>
              <a:rPr lang="ru-RU" altLang="ru-RU" sz="16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1600">
                <a:solidFill>
                  <a:srgbClr val="000000"/>
                </a:solidFill>
                <a:cs typeface="DejaVu Sans" pitchFamily="34" charset="0"/>
              </a:rPr>
              <a:t>: </a:t>
            </a:r>
          </a:p>
        </p:txBody>
      </p:sp>
      <p:sp>
        <p:nvSpPr>
          <p:cNvPr id="8217" name="Line 11">
            <a:extLst>
              <a:ext uri="{FF2B5EF4-FFF2-40B4-BE49-F238E27FC236}">
                <a16:creationId xmlns:a16="http://schemas.microsoft.com/office/drawing/2014/main" id="{3526A458-D4D7-F82F-E8D7-082B020FA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5414" y="4654550"/>
            <a:ext cx="841375" cy="1588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8" name="Line 12">
            <a:extLst>
              <a:ext uri="{FF2B5EF4-FFF2-40B4-BE49-F238E27FC236}">
                <a16:creationId xmlns:a16="http://schemas.microsoft.com/office/drawing/2014/main" id="{ED9600C3-7AA8-0EB9-B54B-F9D35B2201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4939" y="4456113"/>
            <a:ext cx="706437" cy="196850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9" name="Line 13">
            <a:extLst>
              <a:ext uri="{FF2B5EF4-FFF2-40B4-BE49-F238E27FC236}">
                <a16:creationId xmlns:a16="http://schemas.microsoft.com/office/drawing/2014/main" id="{4EA4C713-B265-CBD8-7E17-1DFEC44D7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5414" y="4654551"/>
            <a:ext cx="731837" cy="195263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0" name="Line 14">
            <a:extLst>
              <a:ext uri="{FF2B5EF4-FFF2-40B4-BE49-F238E27FC236}">
                <a16:creationId xmlns:a16="http://schemas.microsoft.com/office/drawing/2014/main" id="{CC66A7D3-7669-C5D4-1732-8095E8F4A2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68625" y="3841750"/>
            <a:ext cx="769938" cy="247650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1" name="Line 15">
            <a:extLst>
              <a:ext uri="{FF2B5EF4-FFF2-40B4-BE49-F238E27FC236}">
                <a16:creationId xmlns:a16="http://schemas.microsoft.com/office/drawing/2014/main" id="{1B6F22E5-42D7-309C-9AA7-08503236B4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7989" y="4094163"/>
            <a:ext cx="782637" cy="184150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2" name="Rectangle 16">
            <a:extLst>
              <a:ext uri="{FF2B5EF4-FFF2-40B4-BE49-F238E27FC236}">
                <a16:creationId xmlns:a16="http://schemas.microsoft.com/office/drawing/2014/main" id="{6A6E053F-159A-DA0C-3513-AB6C29B14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4421188"/>
            <a:ext cx="2336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solidFill>
                  <a:srgbClr val="000000"/>
                </a:solidFill>
                <a:cs typeface="DejaVu Sans" pitchFamily="34" charset="0"/>
              </a:rPr>
              <a:t>D</a:t>
            </a:r>
            <a:r>
              <a:rPr lang="ru-RU" altLang="ru-RU" sz="1600" i="1" baseline="-25000">
                <a:solidFill>
                  <a:srgbClr val="000000"/>
                </a:solidFill>
                <a:cs typeface="DejaVu Sans" pitchFamily="34" charset="0"/>
              </a:rPr>
              <a:t>CP</a:t>
            </a:r>
            <a:r>
              <a:rPr lang="ru-RU" altLang="ru-RU" sz="1600" i="1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ru-RU" altLang="ru-RU" sz="1600" i="1">
                <a:solidFill>
                  <a:srgbClr val="000000"/>
                </a:solidFill>
                <a:cs typeface="DejaVu Sans" pitchFamily="34" charset="0"/>
              </a:rPr>
              <a:t>K</a:t>
            </a:r>
            <a:r>
              <a:rPr lang="ru-RU" altLang="ru-RU" sz="1600" i="1" baseline="-25000">
                <a:solidFill>
                  <a:srgbClr val="000000"/>
                </a:solidFill>
                <a:cs typeface="DejaVu Sans" pitchFamily="34" charset="0"/>
              </a:rPr>
              <a:t>S</a:t>
            </a:r>
            <a:r>
              <a:rPr lang="ru-RU" altLang="ru-RU" sz="1600" i="1">
                <a:solidFill>
                  <a:srgbClr val="000000"/>
                </a:solidFill>
                <a:cs typeface="Times New Roman" panose="02020603050405020304" pitchFamily="18" charset="0"/>
              </a:rPr>
              <a:t>ω, </a:t>
            </a:r>
            <a:r>
              <a:rPr lang="ru-RU" altLang="ru-RU" sz="1600" i="1">
                <a:solidFill>
                  <a:srgbClr val="000000"/>
                </a:solidFill>
                <a:cs typeface="DejaVu Sans" pitchFamily="34" charset="0"/>
              </a:rPr>
              <a:t>K</a:t>
            </a:r>
            <a:r>
              <a:rPr lang="ru-RU" altLang="ru-RU" sz="1600" i="1" baseline="30000">
                <a:solidFill>
                  <a:srgbClr val="000000"/>
                </a:solidFill>
                <a:cs typeface="DejaVu Sans" pitchFamily="34" charset="0"/>
              </a:rPr>
              <a:t>+</a:t>
            </a:r>
            <a:r>
              <a:rPr lang="ru-RU" altLang="ru-RU" sz="1600" i="1">
                <a:solidFill>
                  <a:srgbClr val="000000"/>
                </a:solidFill>
                <a:cs typeface="DejaVu Sans" pitchFamily="34" charset="0"/>
              </a:rPr>
              <a:t>K</a:t>
            </a:r>
            <a:r>
              <a:rPr lang="ru-RU" altLang="ru-RU" sz="16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1600" i="1">
                <a:solidFill>
                  <a:srgbClr val="000000"/>
                </a:solidFill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B99C14C-08F6-98E7-7DBC-B89B58766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249" y="102141"/>
            <a:ext cx="7227902" cy="692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2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dirty="0">
                <a:solidFill>
                  <a:srgbClr val="008080"/>
                </a:solidFill>
              </a:rPr>
              <a:t>Model-independent Analysis</a:t>
            </a:r>
            <a:endParaRPr lang="ru-RU" altLang="ru-RU" dirty="0">
              <a:solidFill>
                <a:srgbClr val="00808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1252</Words>
  <Application>Microsoft Office PowerPoint</Application>
  <PresentationFormat>Широкоэкранный</PresentationFormat>
  <Paragraphs>183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43" baseType="lpstr">
      <vt:lpstr>-apple-system</vt:lpstr>
      <vt:lpstr>Arial</vt:lpstr>
      <vt:lpstr>Calibri</vt:lpstr>
      <vt:lpstr>Calibri Light</vt:lpstr>
      <vt:lpstr>Cambria Math</vt:lpstr>
      <vt:lpstr>CMR10</vt:lpstr>
      <vt:lpstr>DejaVu Sans</vt:lpstr>
      <vt:lpstr>DejaVu Serif</vt:lpstr>
      <vt:lpstr>FreeSans</vt:lpstr>
      <vt:lpstr>Helvetica</vt:lpstr>
      <vt:lpstr>Monotype Corsiva</vt:lpstr>
      <vt:lpstr>StarSymbol</vt:lpstr>
      <vt:lpstr>Symbol</vt:lpstr>
      <vt:lpstr>Times</vt:lpstr>
      <vt:lpstr>Times New Roman</vt:lpstr>
      <vt:lpstr>Verdana</vt:lpstr>
      <vt:lpstr>Wingdings</vt:lpstr>
      <vt:lpstr>Тема Office</vt:lpstr>
      <vt:lpstr>Equation</vt:lpstr>
      <vt:lpstr>Equation.3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bondaralex bondaralex</dc:creator>
  <cp:lastModifiedBy>bondaralex bondaralex</cp:lastModifiedBy>
  <cp:revision>3</cp:revision>
  <dcterms:created xsi:type="dcterms:W3CDTF">2024-03-06T02:59:15Z</dcterms:created>
  <dcterms:modified xsi:type="dcterms:W3CDTF">2024-03-06T06:12:18Z</dcterms:modified>
</cp:coreProperties>
</file>